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4" r:id="rId3"/>
    <p:sldId id="271" r:id="rId4"/>
    <p:sldId id="257" r:id="rId5"/>
    <p:sldId id="258" r:id="rId6"/>
    <p:sldId id="276" r:id="rId7"/>
    <p:sldId id="275" r:id="rId8"/>
    <p:sldId id="266" r:id="rId9"/>
    <p:sldId id="259" r:id="rId10"/>
    <p:sldId id="260" r:id="rId11"/>
    <p:sldId id="270" r:id="rId12"/>
    <p:sldId id="267" r:id="rId13"/>
    <p:sldId id="261" r:id="rId14"/>
    <p:sldId id="268" r:id="rId15"/>
    <p:sldId id="262" r:id="rId16"/>
    <p:sldId id="269" r:id="rId17"/>
    <p:sldId id="263" r:id="rId18"/>
    <p:sldId id="264" r:id="rId19"/>
    <p:sldId id="277" r:id="rId20"/>
    <p:sldId id="273"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57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CD113C-AD30-43B9-A838-54BC5F60E361}" type="doc">
      <dgm:prSet loTypeId="urn:microsoft.com/office/officeart/2005/8/layout/vList4#1" loCatId="list" qsTypeId="urn:microsoft.com/office/officeart/2005/8/quickstyle/simple1#1" qsCatId="simple" csTypeId="urn:microsoft.com/office/officeart/2005/8/colors/accent1_2#1" csCatId="accent1" phldr="1"/>
      <dgm:spPr/>
      <dgm:t>
        <a:bodyPr/>
        <a:lstStyle/>
        <a:p>
          <a:endParaRPr lang="zh-CN" altLang="en-US"/>
        </a:p>
      </dgm:t>
    </dgm:pt>
    <dgm:pt modelId="{4C211392-2D57-44F9-8490-26FD7F8C40D9}" type="pres">
      <dgm:prSet presAssocID="{8FCD113C-AD30-43B9-A838-54BC5F60E361}" presName="linear" presStyleCnt="0">
        <dgm:presLayoutVars>
          <dgm:dir/>
          <dgm:resizeHandles val="exact"/>
        </dgm:presLayoutVars>
      </dgm:prSet>
      <dgm:spPr/>
      <dgm:t>
        <a:bodyPr/>
        <a:lstStyle/>
        <a:p>
          <a:endParaRPr lang="zh-CN" altLang="en-US"/>
        </a:p>
      </dgm:t>
    </dgm:pt>
  </dgm:ptLst>
  <dgm:cxnLst>
    <dgm:cxn modelId="{52B00F85-0FDA-4C53-8AA2-5AE15C3D9050}" type="presOf" srcId="{8FCD113C-AD30-43B9-A838-54BC5F60E361}" destId="{4C211392-2D57-44F9-8490-26FD7F8C40D9}" srcOrd="0" destOrd="0" presId="urn:microsoft.com/office/officeart/2005/8/layout/vList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8DD51E-1C51-4706-9718-D6BD9C9C541B}" type="doc">
      <dgm:prSet loTypeId="urn:microsoft.com/office/officeart/2005/8/layout/radial3" loCatId="relationship" qsTypeId="urn:microsoft.com/office/officeart/2005/8/quickstyle/simple5" qsCatId="simple" csTypeId="urn:microsoft.com/office/officeart/2005/8/colors/accent1_2#2" csCatId="accent1" phldr="1"/>
      <dgm:spPr/>
      <dgm:t>
        <a:bodyPr/>
        <a:lstStyle/>
        <a:p>
          <a:endParaRPr lang="zh-CN" altLang="en-US"/>
        </a:p>
      </dgm:t>
    </dgm:pt>
    <dgm:pt modelId="{F2AAB42A-1C26-43C7-9788-897176398696}">
      <dgm:prSet phldrT="[文本]"/>
      <dgm:spPr/>
      <dgm:t>
        <a:bodyPr/>
        <a:lstStyle/>
        <a:p>
          <a:r>
            <a:rPr lang="zh-CN" altLang="en-US" dirty="0" smtClean="0"/>
            <a:t>出题特点</a:t>
          </a:r>
          <a:endParaRPr lang="zh-CN" altLang="en-US" dirty="0"/>
        </a:p>
      </dgm:t>
    </dgm:pt>
    <dgm:pt modelId="{93A59EAE-27FA-432D-91E5-E4185A29865D}" type="parTrans" cxnId="{9C94990A-C708-417D-B0FA-D8A03AA75AD0}">
      <dgm:prSet/>
      <dgm:spPr/>
      <dgm:t>
        <a:bodyPr/>
        <a:lstStyle/>
        <a:p>
          <a:endParaRPr lang="zh-CN" altLang="en-US"/>
        </a:p>
      </dgm:t>
    </dgm:pt>
    <dgm:pt modelId="{5975BC68-BB45-44E5-98E6-42F42467E2E5}" type="sibTrans" cxnId="{9C94990A-C708-417D-B0FA-D8A03AA75AD0}">
      <dgm:prSet/>
      <dgm:spPr/>
      <dgm:t>
        <a:bodyPr/>
        <a:lstStyle/>
        <a:p>
          <a:endParaRPr lang="zh-CN" altLang="en-US"/>
        </a:p>
      </dgm:t>
    </dgm:pt>
    <dgm:pt modelId="{7F191778-DE02-4DEA-A2B6-DFB5BFE01913}">
      <dgm:prSet phldrT="[文本]"/>
      <dgm:spPr/>
      <dgm:t>
        <a:bodyPr/>
        <a:lstStyle/>
        <a:p>
          <a:r>
            <a:rPr lang="zh-CN" altLang="en-US" dirty="0" smtClean="0"/>
            <a:t>往年考题分析与预测</a:t>
          </a:r>
          <a:endParaRPr lang="zh-CN" altLang="en-US" dirty="0"/>
        </a:p>
      </dgm:t>
    </dgm:pt>
    <dgm:pt modelId="{33614CB9-6900-43AC-BE70-E5F9E04D5AF8}" type="parTrans" cxnId="{FAF21949-AF89-46CC-A752-3771924B4D86}">
      <dgm:prSet/>
      <dgm:spPr/>
      <dgm:t>
        <a:bodyPr/>
        <a:lstStyle/>
        <a:p>
          <a:endParaRPr lang="zh-CN" altLang="en-US"/>
        </a:p>
      </dgm:t>
    </dgm:pt>
    <dgm:pt modelId="{F45871B6-8A10-42EE-88E7-6573564F4D5C}" type="sibTrans" cxnId="{FAF21949-AF89-46CC-A752-3771924B4D86}">
      <dgm:prSet/>
      <dgm:spPr/>
      <dgm:t>
        <a:bodyPr/>
        <a:lstStyle/>
        <a:p>
          <a:endParaRPr lang="zh-CN" altLang="en-US"/>
        </a:p>
      </dgm:t>
    </dgm:pt>
    <dgm:pt modelId="{16019AD2-F01B-4E54-9D6A-6A89BD240121}">
      <dgm:prSet phldrT="[文本]"/>
      <dgm:spPr/>
      <dgm:t>
        <a:bodyPr/>
        <a:lstStyle/>
        <a:p>
          <a:r>
            <a:rPr lang="zh-CN" altLang="en-US" dirty="0" smtClean="0"/>
            <a:t>临考建议</a:t>
          </a:r>
          <a:endParaRPr lang="zh-CN" altLang="en-US" dirty="0"/>
        </a:p>
      </dgm:t>
    </dgm:pt>
    <dgm:pt modelId="{822FA568-A784-4F15-B344-0FBD63BE06D6}" type="parTrans" cxnId="{E064EB7E-A9F2-462B-89B9-6348728198D8}">
      <dgm:prSet/>
      <dgm:spPr/>
      <dgm:t>
        <a:bodyPr/>
        <a:lstStyle/>
        <a:p>
          <a:endParaRPr lang="zh-CN" altLang="en-US"/>
        </a:p>
      </dgm:t>
    </dgm:pt>
    <dgm:pt modelId="{4C2E18F5-14F8-4302-AAAA-5FB17D7FF440}" type="sibTrans" cxnId="{E064EB7E-A9F2-462B-89B9-6348728198D8}">
      <dgm:prSet/>
      <dgm:spPr/>
      <dgm:t>
        <a:bodyPr/>
        <a:lstStyle/>
        <a:p>
          <a:endParaRPr lang="zh-CN" altLang="en-US"/>
        </a:p>
      </dgm:t>
    </dgm:pt>
    <dgm:pt modelId="{71A18576-03AF-4B7F-9D60-709F4D6F3F85}" type="pres">
      <dgm:prSet presAssocID="{CC8DD51E-1C51-4706-9718-D6BD9C9C541B}" presName="composite" presStyleCnt="0">
        <dgm:presLayoutVars>
          <dgm:chMax val="1"/>
          <dgm:dir val="rev"/>
          <dgm:resizeHandles val="exact"/>
        </dgm:presLayoutVars>
      </dgm:prSet>
      <dgm:spPr/>
      <dgm:t>
        <a:bodyPr/>
        <a:lstStyle/>
        <a:p>
          <a:endParaRPr lang="zh-CN" altLang="en-US"/>
        </a:p>
      </dgm:t>
    </dgm:pt>
    <dgm:pt modelId="{F368CCC5-B655-468F-8011-C6F48B6637F6}" type="pres">
      <dgm:prSet presAssocID="{CC8DD51E-1C51-4706-9718-D6BD9C9C541B}" presName="radial" presStyleCnt="0">
        <dgm:presLayoutVars>
          <dgm:animLvl val="ctr"/>
        </dgm:presLayoutVars>
      </dgm:prSet>
      <dgm:spPr/>
    </dgm:pt>
    <dgm:pt modelId="{951CC13E-51C7-40E8-BD80-F996D4E62EA5}" type="pres">
      <dgm:prSet presAssocID="{F2AAB42A-1C26-43C7-9788-897176398696}" presName="centerShape" presStyleLbl="vennNode1" presStyleIdx="0" presStyleCnt="3" custScaleX="49295" custScaleY="90492" custLinFactNeighborX="-73422" custLinFactNeighborY="11750"/>
      <dgm:spPr/>
      <dgm:t>
        <a:bodyPr/>
        <a:lstStyle/>
        <a:p>
          <a:endParaRPr lang="zh-CN" altLang="en-US"/>
        </a:p>
      </dgm:t>
    </dgm:pt>
    <dgm:pt modelId="{9F3752AC-EAE3-45E4-A6A0-2FA6D6CA8E4B}" type="pres">
      <dgm:prSet presAssocID="{7F191778-DE02-4DEA-A2B6-DFB5BFE01913}" presName="node" presStyleLbl="vennNode1" presStyleIdx="1" presStyleCnt="3" custScaleX="150965" custScaleY="194996" custRadScaleRad="24429" custRadScaleInc="-76119">
        <dgm:presLayoutVars>
          <dgm:bulletEnabled val="1"/>
        </dgm:presLayoutVars>
      </dgm:prSet>
      <dgm:spPr/>
      <dgm:t>
        <a:bodyPr/>
        <a:lstStyle/>
        <a:p>
          <a:endParaRPr lang="zh-CN" altLang="en-US"/>
        </a:p>
      </dgm:t>
    </dgm:pt>
    <dgm:pt modelId="{F2986438-D998-4A35-943D-175A99E7A634}" type="pres">
      <dgm:prSet presAssocID="{16019AD2-F01B-4E54-9D6A-6A89BD240121}" presName="node" presStyleLbl="vennNode1" presStyleIdx="2" presStyleCnt="3" custScaleX="95030" custScaleY="179548" custRadScaleRad="113957" custRadScaleInc="-44589">
        <dgm:presLayoutVars>
          <dgm:bulletEnabled val="1"/>
        </dgm:presLayoutVars>
      </dgm:prSet>
      <dgm:spPr/>
      <dgm:t>
        <a:bodyPr/>
        <a:lstStyle/>
        <a:p>
          <a:endParaRPr lang="zh-CN" altLang="en-US"/>
        </a:p>
      </dgm:t>
    </dgm:pt>
  </dgm:ptLst>
  <dgm:cxnLst>
    <dgm:cxn modelId="{CA1D38B5-7BB9-43D7-82CE-A367237AC65A}" type="presOf" srcId="{F2AAB42A-1C26-43C7-9788-897176398696}" destId="{951CC13E-51C7-40E8-BD80-F996D4E62EA5}" srcOrd="0" destOrd="0" presId="urn:microsoft.com/office/officeart/2005/8/layout/radial3"/>
    <dgm:cxn modelId="{1EC50481-C65A-44B9-89FB-89A8E83A7596}" type="presOf" srcId="{CC8DD51E-1C51-4706-9718-D6BD9C9C541B}" destId="{71A18576-03AF-4B7F-9D60-709F4D6F3F85}" srcOrd="0" destOrd="0" presId="urn:microsoft.com/office/officeart/2005/8/layout/radial3"/>
    <dgm:cxn modelId="{BA8ABE52-B003-4325-AD13-D86E47ECCA67}" type="presOf" srcId="{16019AD2-F01B-4E54-9D6A-6A89BD240121}" destId="{F2986438-D998-4A35-943D-175A99E7A634}" srcOrd="0" destOrd="0" presId="urn:microsoft.com/office/officeart/2005/8/layout/radial3"/>
    <dgm:cxn modelId="{9C94990A-C708-417D-B0FA-D8A03AA75AD0}" srcId="{CC8DD51E-1C51-4706-9718-D6BD9C9C541B}" destId="{F2AAB42A-1C26-43C7-9788-897176398696}" srcOrd="0" destOrd="0" parTransId="{93A59EAE-27FA-432D-91E5-E4185A29865D}" sibTransId="{5975BC68-BB45-44E5-98E6-42F42467E2E5}"/>
    <dgm:cxn modelId="{FAF21949-AF89-46CC-A752-3771924B4D86}" srcId="{F2AAB42A-1C26-43C7-9788-897176398696}" destId="{7F191778-DE02-4DEA-A2B6-DFB5BFE01913}" srcOrd="0" destOrd="0" parTransId="{33614CB9-6900-43AC-BE70-E5F9E04D5AF8}" sibTransId="{F45871B6-8A10-42EE-88E7-6573564F4D5C}"/>
    <dgm:cxn modelId="{E064EB7E-A9F2-462B-89B9-6348728198D8}" srcId="{F2AAB42A-1C26-43C7-9788-897176398696}" destId="{16019AD2-F01B-4E54-9D6A-6A89BD240121}" srcOrd="1" destOrd="0" parTransId="{822FA568-A784-4F15-B344-0FBD63BE06D6}" sibTransId="{4C2E18F5-14F8-4302-AAAA-5FB17D7FF440}"/>
    <dgm:cxn modelId="{167D3A99-557B-4823-AF48-AE5F5B49271F}" type="presOf" srcId="{7F191778-DE02-4DEA-A2B6-DFB5BFE01913}" destId="{9F3752AC-EAE3-45E4-A6A0-2FA6D6CA8E4B}" srcOrd="0" destOrd="0" presId="urn:microsoft.com/office/officeart/2005/8/layout/radial3"/>
    <dgm:cxn modelId="{7F3489E5-2FE0-497F-9CFA-FF22356A5FC1}" type="presParOf" srcId="{71A18576-03AF-4B7F-9D60-709F4D6F3F85}" destId="{F368CCC5-B655-468F-8011-C6F48B6637F6}" srcOrd="0" destOrd="0" presId="urn:microsoft.com/office/officeart/2005/8/layout/radial3"/>
    <dgm:cxn modelId="{544BE513-1C43-4A3E-9692-0CDF0FDE9125}" type="presParOf" srcId="{F368CCC5-B655-468F-8011-C6F48B6637F6}" destId="{951CC13E-51C7-40E8-BD80-F996D4E62EA5}" srcOrd="0" destOrd="0" presId="urn:microsoft.com/office/officeart/2005/8/layout/radial3"/>
    <dgm:cxn modelId="{8797E0E6-2F29-4DAC-9602-23E7D2799306}" type="presParOf" srcId="{F368CCC5-B655-468F-8011-C6F48B6637F6}" destId="{9F3752AC-EAE3-45E4-A6A0-2FA6D6CA8E4B}" srcOrd="1" destOrd="0" presId="urn:microsoft.com/office/officeart/2005/8/layout/radial3"/>
    <dgm:cxn modelId="{102B897D-8B66-4123-BCFF-D084278DD6A2}" type="presParOf" srcId="{F368CCC5-B655-468F-8011-C6F48B6637F6}" destId="{F2986438-D998-4A35-943D-175A99E7A634}" srcOrd="2" destOrd="0" presId="urn:microsoft.com/office/officeart/2005/8/layout/radial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8F4C93-E338-4588-9CA3-D66BE3976507}" type="doc">
      <dgm:prSet loTypeId="urn:microsoft.com/office/officeart/2005/8/layout/hierarchy2" loCatId="hierarchy" qsTypeId="urn:microsoft.com/office/officeart/2005/8/quickstyle/simple1#2" qsCatId="simple" csTypeId="urn:microsoft.com/office/officeart/2005/8/colors/accent1_2#3" csCatId="accent1" phldr="1"/>
      <dgm:spPr/>
      <dgm:t>
        <a:bodyPr/>
        <a:lstStyle/>
        <a:p>
          <a:endParaRPr lang="zh-CN" altLang="en-US"/>
        </a:p>
      </dgm:t>
    </dgm:pt>
    <dgm:pt modelId="{90E94910-D26B-403E-BBEA-D540767892F2}">
      <dgm:prSet phldrT="[文本]"/>
      <dgm:spPr/>
      <dgm:t>
        <a:bodyPr/>
        <a:lstStyle/>
        <a:p>
          <a:r>
            <a:rPr lang="zh-CN" altLang="en-US" dirty="0" smtClean="0"/>
            <a:t>一、出题特点</a:t>
          </a:r>
          <a:endParaRPr lang="zh-CN" altLang="en-US" dirty="0"/>
        </a:p>
      </dgm:t>
    </dgm:pt>
    <dgm:pt modelId="{BAAA60E8-5A74-4AE5-BE96-B156C8261CB6}" type="parTrans" cxnId="{3FB5EF09-FE5E-4AAA-B247-05A2367F5DAE}">
      <dgm:prSet/>
      <dgm:spPr/>
      <dgm:t>
        <a:bodyPr/>
        <a:lstStyle/>
        <a:p>
          <a:endParaRPr lang="zh-CN" altLang="en-US"/>
        </a:p>
      </dgm:t>
    </dgm:pt>
    <dgm:pt modelId="{8FE1E0FA-0D82-49EA-8071-254F5481FDA5}" type="sibTrans" cxnId="{3FB5EF09-FE5E-4AAA-B247-05A2367F5DAE}">
      <dgm:prSet/>
      <dgm:spPr/>
      <dgm:t>
        <a:bodyPr/>
        <a:lstStyle/>
        <a:p>
          <a:endParaRPr lang="zh-CN" altLang="en-US"/>
        </a:p>
      </dgm:t>
    </dgm:pt>
    <dgm:pt modelId="{5C8621BC-8889-4DF7-9D52-604DAAF55138}">
      <dgm:prSet phldrT="[文本]"/>
      <dgm:spPr/>
      <dgm:t>
        <a:bodyPr/>
        <a:lstStyle/>
        <a:p>
          <a:r>
            <a:rPr lang="zh-CN" altLang="en-US" dirty="0" smtClean="0"/>
            <a:t> 好玩</a:t>
          </a:r>
          <a:r>
            <a:rPr lang="en-US" altLang="zh-CN" dirty="0" smtClean="0"/>
            <a:t>	</a:t>
          </a:r>
          <a:endParaRPr lang="zh-CN" altLang="en-US" dirty="0"/>
        </a:p>
      </dgm:t>
    </dgm:pt>
    <dgm:pt modelId="{BCF68D08-8517-4EF2-B187-6645C237D92B}" type="parTrans" cxnId="{DAEF990B-669B-4F3C-BB6E-88A910158098}">
      <dgm:prSet/>
      <dgm:spPr/>
      <dgm:t>
        <a:bodyPr/>
        <a:lstStyle/>
        <a:p>
          <a:endParaRPr lang="zh-CN" altLang="en-US"/>
        </a:p>
      </dgm:t>
    </dgm:pt>
    <dgm:pt modelId="{357C9876-9C1B-48B7-8BA3-3D94E9C3C1A6}" type="sibTrans" cxnId="{DAEF990B-669B-4F3C-BB6E-88A910158098}">
      <dgm:prSet/>
      <dgm:spPr/>
      <dgm:t>
        <a:bodyPr/>
        <a:lstStyle/>
        <a:p>
          <a:endParaRPr lang="zh-CN" altLang="en-US"/>
        </a:p>
      </dgm:t>
    </dgm:pt>
    <dgm:pt modelId="{AEEBABC1-783E-49EA-B8A8-635F10960596}">
      <dgm:prSet phldrT="[文本]"/>
      <dgm:spPr/>
      <dgm:t>
        <a:bodyPr/>
        <a:lstStyle/>
        <a:p>
          <a:r>
            <a:rPr lang="zh-CN" altLang="en-US" dirty="0" smtClean="0"/>
            <a:t>有用</a:t>
          </a:r>
          <a:endParaRPr lang="zh-CN" altLang="en-US" dirty="0"/>
        </a:p>
      </dgm:t>
    </dgm:pt>
    <dgm:pt modelId="{500151A4-0EE4-4DA0-9C6E-6F0DB5A9AA87}" type="parTrans" cxnId="{CF41F726-1FE4-469D-8783-F8F1318630CA}">
      <dgm:prSet/>
      <dgm:spPr/>
      <dgm:t>
        <a:bodyPr/>
        <a:lstStyle/>
        <a:p>
          <a:endParaRPr lang="zh-CN" altLang="en-US"/>
        </a:p>
      </dgm:t>
    </dgm:pt>
    <dgm:pt modelId="{0461CDD6-48EB-44AE-92BA-4778B96A0801}" type="sibTrans" cxnId="{CF41F726-1FE4-469D-8783-F8F1318630CA}">
      <dgm:prSet/>
      <dgm:spPr/>
      <dgm:t>
        <a:bodyPr/>
        <a:lstStyle/>
        <a:p>
          <a:endParaRPr lang="zh-CN" altLang="en-US"/>
        </a:p>
      </dgm:t>
    </dgm:pt>
    <dgm:pt modelId="{F85BD837-9F51-4080-92D7-1023038C54AA}" type="pres">
      <dgm:prSet presAssocID="{7E8F4C93-E338-4588-9CA3-D66BE3976507}" presName="diagram" presStyleCnt="0">
        <dgm:presLayoutVars>
          <dgm:chPref val="1"/>
          <dgm:dir/>
          <dgm:animOne val="branch"/>
          <dgm:animLvl val="lvl"/>
          <dgm:resizeHandles val="exact"/>
        </dgm:presLayoutVars>
      </dgm:prSet>
      <dgm:spPr/>
      <dgm:t>
        <a:bodyPr/>
        <a:lstStyle/>
        <a:p>
          <a:endParaRPr lang="zh-CN" altLang="en-US"/>
        </a:p>
      </dgm:t>
    </dgm:pt>
    <dgm:pt modelId="{D1CD1AEE-D9BC-490A-BA6E-92EE80CABE19}" type="pres">
      <dgm:prSet presAssocID="{90E94910-D26B-403E-BBEA-D540767892F2}" presName="root1" presStyleCnt="0"/>
      <dgm:spPr/>
    </dgm:pt>
    <dgm:pt modelId="{8CFB7A4F-EC62-468C-AF74-04E752374452}" type="pres">
      <dgm:prSet presAssocID="{90E94910-D26B-403E-BBEA-D540767892F2}" presName="LevelOneTextNode" presStyleLbl="node0" presStyleIdx="0" presStyleCnt="1" custScaleX="117853">
        <dgm:presLayoutVars>
          <dgm:chPref val="3"/>
        </dgm:presLayoutVars>
      </dgm:prSet>
      <dgm:spPr/>
      <dgm:t>
        <a:bodyPr/>
        <a:lstStyle/>
        <a:p>
          <a:endParaRPr lang="zh-CN" altLang="en-US"/>
        </a:p>
      </dgm:t>
    </dgm:pt>
    <dgm:pt modelId="{254DEFA1-3A77-4741-A11B-D933436F197F}" type="pres">
      <dgm:prSet presAssocID="{90E94910-D26B-403E-BBEA-D540767892F2}" presName="level2hierChild" presStyleCnt="0"/>
      <dgm:spPr/>
    </dgm:pt>
    <dgm:pt modelId="{3EB33453-ED9F-4A71-A8A3-D4C6E6040707}" type="pres">
      <dgm:prSet presAssocID="{BCF68D08-8517-4EF2-B187-6645C237D92B}" presName="conn2-1" presStyleLbl="parChTrans1D2" presStyleIdx="0" presStyleCnt="2"/>
      <dgm:spPr/>
      <dgm:t>
        <a:bodyPr/>
        <a:lstStyle/>
        <a:p>
          <a:endParaRPr lang="zh-CN" altLang="en-US"/>
        </a:p>
      </dgm:t>
    </dgm:pt>
    <dgm:pt modelId="{4B4968EE-6228-418E-AB68-4A82EE39D886}" type="pres">
      <dgm:prSet presAssocID="{BCF68D08-8517-4EF2-B187-6645C237D92B}" presName="connTx" presStyleLbl="parChTrans1D2" presStyleIdx="0" presStyleCnt="2"/>
      <dgm:spPr/>
      <dgm:t>
        <a:bodyPr/>
        <a:lstStyle/>
        <a:p>
          <a:endParaRPr lang="zh-CN" altLang="en-US"/>
        </a:p>
      </dgm:t>
    </dgm:pt>
    <dgm:pt modelId="{C99460E0-9931-4787-8477-E1508FCC8B1A}" type="pres">
      <dgm:prSet presAssocID="{5C8621BC-8889-4DF7-9D52-604DAAF55138}" presName="root2" presStyleCnt="0"/>
      <dgm:spPr/>
    </dgm:pt>
    <dgm:pt modelId="{C6A567B8-1DF4-4CC6-8308-A171E685FAC3}" type="pres">
      <dgm:prSet presAssocID="{5C8621BC-8889-4DF7-9D52-604DAAF55138}" presName="LevelTwoTextNode" presStyleLbl="node2" presStyleIdx="0" presStyleCnt="2" custScaleX="90722" custScaleY="97330" custLinFactNeighborX="70" custLinFactNeighborY="-9099">
        <dgm:presLayoutVars>
          <dgm:chPref val="3"/>
        </dgm:presLayoutVars>
      </dgm:prSet>
      <dgm:spPr/>
      <dgm:t>
        <a:bodyPr/>
        <a:lstStyle/>
        <a:p>
          <a:endParaRPr lang="zh-CN" altLang="en-US"/>
        </a:p>
      </dgm:t>
    </dgm:pt>
    <dgm:pt modelId="{6E08249E-684D-4A05-B047-BD35E0056FE7}" type="pres">
      <dgm:prSet presAssocID="{5C8621BC-8889-4DF7-9D52-604DAAF55138}" presName="level3hierChild" presStyleCnt="0"/>
      <dgm:spPr/>
    </dgm:pt>
    <dgm:pt modelId="{65B403AF-CD3B-4322-9390-20E8ACCC5ED2}" type="pres">
      <dgm:prSet presAssocID="{500151A4-0EE4-4DA0-9C6E-6F0DB5A9AA87}" presName="conn2-1" presStyleLbl="parChTrans1D2" presStyleIdx="1" presStyleCnt="2"/>
      <dgm:spPr/>
      <dgm:t>
        <a:bodyPr/>
        <a:lstStyle/>
        <a:p>
          <a:endParaRPr lang="zh-CN" altLang="en-US"/>
        </a:p>
      </dgm:t>
    </dgm:pt>
    <dgm:pt modelId="{760F33D9-3413-4ACC-B1CE-6A09B9D9F197}" type="pres">
      <dgm:prSet presAssocID="{500151A4-0EE4-4DA0-9C6E-6F0DB5A9AA87}" presName="connTx" presStyleLbl="parChTrans1D2" presStyleIdx="1" presStyleCnt="2"/>
      <dgm:spPr/>
      <dgm:t>
        <a:bodyPr/>
        <a:lstStyle/>
        <a:p>
          <a:endParaRPr lang="zh-CN" altLang="en-US"/>
        </a:p>
      </dgm:t>
    </dgm:pt>
    <dgm:pt modelId="{E3917E6D-7C10-4144-8020-3063560C0941}" type="pres">
      <dgm:prSet presAssocID="{AEEBABC1-783E-49EA-B8A8-635F10960596}" presName="root2" presStyleCnt="0"/>
      <dgm:spPr/>
    </dgm:pt>
    <dgm:pt modelId="{051566A3-5D21-42F3-86F0-3FDBE8FA7B46}" type="pres">
      <dgm:prSet presAssocID="{AEEBABC1-783E-49EA-B8A8-635F10960596}" presName="LevelTwoTextNode" presStyleLbl="node2" presStyleIdx="1" presStyleCnt="2" custScaleX="90526" custScaleY="99481">
        <dgm:presLayoutVars>
          <dgm:chPref val="3"/>
        </dgm:presLayoutVars>
      </dgm:prSet>
      <dgm:spPr/>
      <dgm:t>
        <a:bodyPr/>
        <a:lstStyle/>
        <a:p>
          <a:endParaRPr lang="zh-CN" altLang="en-US"/>
        </a:p>
      </dgm:t>
    </dgm:pt>
    <dgm:pt modelId="{2EC0F568-470A-479E-A418-5819C316AB82}" type="pres">
      <dgm:prSet presAssocID="{AEEBABC1-783E-49EA-B8A8-635F10960596}" presName="level3hierChild" presStyleCnt="0"/>
      <dgm:spPr/>
    </dgm:pt>
  </dgm:ptLst>
  <dgm:cxnLst>
    <dgm:cxn modelId="{09FEAFF7-7DAC-485C-9B64-C6304EBD3992}" type="presOf" srcId="{BCF68D08-8517-4EF2-B187-6645C237D92B}" destId="{4B4968EE-6228-418E-AB68-4A82EE39D886}" srcOrd="1" destOrd="0" presId="urn:microsoft.com/office/officeart/2005/8/layout/hierarchy2"/>
    <dgm:cxn modelId="{7C9BC02B-60A1-4F2C-A65B-FA451300DF32}" type="presOf" srcId="{500151A4-0EE4-4DA0-9C6E-6F0DB5A9AA87}" destId="{65B403AF-CD3B-4322-9390-20E8ACCC5ED2}" srcOrd="0" destOrd="0" presId="urn:microsoft.com/office/officeart/2005/8/layout/hierarchy2"/>
    <dgm:cxn modelId="{8F76B31E-3359-4E97-A532-F7EBB592230C}" type="presOf" srcId="{90E94910-D26B-403E-BBEA-D540767892F2}" destId="{8CFB7A4F-EC62-468C-AF74-04E752374452}" srcOrd="0" destOrd="0" presId="urn:microsoft.com/office/officeart/2005/8/layout/hierarchy2"/>
    <dgm:cxn modelId="{00093CD5-43F4-4493-8219-8C56AAC88167}" type="presOf" srcId="{7E8F4C93-E338-4588-9CA3-D66BE3976507}" destId="{F85BD837-9F51-4080-92D7-1023038C54AA}" srcOrd="0" destOrd="0" presId="urn:microsoft.com/office/officeart/2005/8/layout/hierarchy2"/>
    <dgm:cxn modelId="{3FB5EF09-FE5E-4AAA-B247-05A2367F5DAE}" srcId="{7E8F4C93-E338-4588-9CA3-D66BE3976507}" destId="{90E94910-D26B-403E-BBEA-D540767892F2}" srcOrd="0" destOrd="0" parTransId="{BAAA60E8-5A74-4AE5-BE96-B156C8261CB6}" sibTransId="{8FE1E0FA-0D82-49EA-8071-254F5481FDA5}"/>
    <dgm:cxn modelId="{1B24C979-612D-4737-A7A0-65AFECC9388F}" type="presOf" srcId="{BCF68D08-8517-4EF2-B187-6645C237D92B}" destId="{3EB33453-ED9F-4A71-A8A3-D4C6E6040707}" srcOrd="0" destOrd="0" presId="urn:microsoft.com/office/officeart/2005/8/layout/hierarchy2"/>
    <dgm:cxn modelId="{FB534467-EE9E-4D08-84FC-52890B641913}" type="presOf" srcId="{5C8621BC-8889-4DF7-9D52-604DAAF55138}" destId="{C6A567B8-1DF4-4CC6-8308-A171E685FAC3}" srcOrd="0" destOrd="0" presId="urn:microsoft.com/office/officeart/2005/8/layout/hierarchy2"/>
    <dgm:cxn modelId="{CF41F726-1FE4-469D-8783-F8F1318630CA}" srcId="{90E94910-D26B-403E-BBEA-D540767892F2}" destId="{AEEBABC1-783E-49EA-B8A8-635F10960596}" srcOrd="1" destOrd="0" parTransId="{500151A4-0EE4-4DA0-9C6E-6F0DB5A9AA87}" sibTransId="{0461CDD6-48EB-44AE-92BA-4778B96A0801}"/>
    <dgm:cxn modelId="{16DF2852-6653-4A7C-B674-26521D1BB6E0}" type="presOf" srcId="{AEEBABC1-783E-49EA-B8A8-635F10960596}" destId="{051566A3-5D21-42F3-86F0-3FDBE8FA7B46}" srcOrd="0" destOrd="0" presId="urn:microsoft.com/office/officeart/2005/8/layout/hierarchy2"/>
    <dgm:cxn modelId="{DAEF990B-669B-4F3C-BB6E-88A910158098}" srcId="{90E94910-D26B-403E-BBEA-D540767892F2}" destId="{5C8621BC-8889-4DF7-9D52-604DAAF55138}" srcOrd="0" destOrd="0" parTransId="{BCF68D08-8517-4EF2-B187-6645C237D92B}" sibTransId="{357C9876-9C1B-48B7-8BA3-3D94E9C3C1A6}"/>
    <dgm:cxn modelId="{0A67E77C-C70D-4C93-ACC1-DD57AD932853}" type="presOf" srcId="{500151A4-0EE4-4DA0-9C6E-6F0DB5A9AA87}" destId="{760F33D9-3413-4ACC-B1CE-6A09B9D9F197}" srcOrd="1" destOrd="0" presId="urn:microsoft.com/office/officeart/2005/8/layout/hierarchy2"/>
    <dgm:cxn modelId="{A4D927A4-2AE1-4D01-9B3F-A3220C5B7131}" type="presParOf" srcId="{F85BD837-9F51-4080-92D7-1023038C54AA}" destId="{D1CD1AEE-D9BC-490A-BA6E-92EE80CABE19}" srcOrd="0" destOrd="0" presId="urn:microsoft.com/office/officeart/2005/8/layout/hierarchy2"/>
    <dgm:cxn modelId="{246CC217-BF6D-4876-8144-5923319B8606}" type="presParOf" srcId="{D1CD1AEE-D9BC-490A-BA6E-92EE80CABE19}" destId="{8CFB7A4F-EC62-468C-AF74-04E752374452}" srcOrd="0" destOrd="0" presId="urn:microsoft.com/office/officeart/2005/8/layout/hierarchy2"/>
    <dgm:cxn modelId="{B174F8D9-C7E2-4F15-A606-9ACB574A661F}" type="presParOf" srcId="{D1CD1AEE-D9BC-490A-BA6E-92EE80CABE19}" destId="{254DEFA1-3A77-4741-A11B-D933436F197F}" srcOrd="1" destOrd="0" presId="urn:microsoft.com/office/officeart/2005/8/layout/hierarchy2"/>
    <dgm:cxn modelId="{C42F5595-8B47-4504-894C-71F1CAD337A2}" type="presParOf" srcId="{254DEFA1-3A77-4741-A11B-D933436F197F}" destId="{3EB33453-ED9F-4A71-A8A3-D4C6E6040707}" srcOrd="0" destOrd="0" presId="urn:microsoft.com/office/officeart/2005/8/layout/hierarchy2"/>
    <dgm:cxn modelId="{1CE00038-D7F7-4F4E-BED0-F90255A0786E}" type="presParOf" srcId="{3EB33453-ED9F-4A71-A8A3-D4C6E6040707}" destId="{4B4968EE-6228-418E-AB68-4A82EE39D886}" srcOrd="0" destOrd="0" presId="urn:microsoft.com/office/officeart/2005/8/layout/hierarchy2"/>
    <dgm:cxn modelId="{32402373-86D9-4321-9FFD-200AFF518D2F}" type="presParOf" srcId="{254DEFA1-3A77-4741-A11B-D933436F197F}" destId="{C99460E0-9931-4787-8477-E1508FCC8B1A}" srcOrd="1" destOrd="0" presId="urn:microsoft.com/office/officeart/2005/8/layout/hierarchy2"/>
    <dgm:cxn modelId="{7ECAD158-3181-40B4-8DC8-3D568A00DCE5}" type="presParOf" srcId="{C99460E0-9931-4787-8477-E1508FCC8B1A}" destId="{C6A567B8-1DF4-4CC6-8308-A171E685FAC3}" srcOrd="0" destOrd="0" presId="urn:microsoft.com/office/officeart/2005/8/layout/hierarchy2"/>
    <dgm:cxn modelId="{E88D5AB5-D8A5-4F57-B2CF-EB01E4AF3B70}" type="presParOf" srcId="{C99460E0-9931-4787-8477-E1508FCC8B1A}" destId="{6E08249E-684D-4A05-B047-BD35E0056FE7}" srcOrd="1" destOrd="0" presId="urn:microsoft.com/office/officeart/2005/8/layout/hierarchy2"/>
    <dgm:cxn modelId="{96D6771C-8718-4B31-92FF-DAE362E28CFF}" type="presParOf" srcId="{254DEFA1-3A77-4741-A11B-D933436F197F}" destId="{65B403AF-CD3B-4322-9390-20E8ACCC5ED2}" srcOrd="2" destOrd="0" presId="urn:microsoft.com/office/officeart/2005/8/layout/hierarchy2"/>
    <dgm:cxn modelId="{F139F253-00B3-4D69-90E3-6500C1441CD2}" type="presParOf" srcId="{65B403AF-CD3B-4322-9390-20E8ACCC5ED2}" destId="{760F33D9-3413-4ACC-B1CE-6A09B9D9F197}" srcOrd="0" destOrd="0" presId="urn:microsoft.com/office/officeart/2005/8/layout/hierarchy2"/>
    <dgm:cxn modelId="{ABCDE0CA-B3A5-48AA-BA3E-BE6B7C3EF9DE}" type="presParOf" srcId="{254DEFA1-3A77-4741-A11B-D933436F197F}" destId="{E3917E6D-7C10-4144-8020-3063560C0941}" srcOrd="3" destOrd="0" presId="urn:microsoft.com/office/officeart/2005/8/layout/hierarchy2"/>
    <dgm:cxn modelId="{63617BE4-D298-4D8C-9511-38567BA354A6}" type="presParOf" srcId="{E3917E6D-7C10-4144-8020-3063560C0941}" destId="{051566A3-5D21-42F3-86F0-3FDBE8FA7B46}" srcOrd="0" destOrd="0" presId="urn:microsoft.com/office/officeart/2005/8/layout/hierarchy2"/>
    <dgm:cxn modelId="{CBA81380-3917-48B8-A562-4D5B5915CFF1}" type="presParOf" srcId="{E3917E6D-7C10-4144-8020-3063560C0941}" destId="{2EC0F568-470A-479E-A418-5819C316AB82}"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CC13E-51C7-40E8-BD80-F996D4E62EA5}">
      <dsp:nvSpPr>
        <dsp:cNvPr id="0" name=""/>
        <dsp:cNvSpPr/>
      </dsp:nvSpPr>
      <dsp:spPr>
        <a:xfrm>
          <a:off x="214300" y="1857391"/>
          <a:ext cx="1473691" cy="2705290"/>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alpha val="50000"/>
              <a:hueOff val="0"/>
              <a:satOff val="0"/>
              <a:lumOff val="0"/>
              <a:alphaOff val="0"/>
              <a:satMod val="300000"/>
            </a:schemeClr>
          </a:contourClr>
        </a:sp3d>
      </dsp:spPr>
      <dsp:style>
        <a:lnRef idx="0">
          <a:scrgbClr r="0" g="0" b="0"/>
        </a:lnRef>
        <a:fillRef idx="3">
          <a:scrgbClr r="0" g="0" b="0"/>
        </a:fillRef>
        <a:effectRef idx="3">
          <a:scrgbClr r="0" g="0" b="0"/>
        </a:effectRef>
        <a:fontRef idx="minor">
          <a:schemeClr val="tx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zh-CN" altLang="en-US" sz="3700" kern="1200" dirty="0" smtClean="0"/>
            <a:t>出题特点</a:t>
          </a:r>
          <a:endParaRPr lang="zh-CN" altLang="en-US" sz="3700" kern="1200" dirty="0"/>
        </a:p>
      </dsp:txBody>
      <dsp:txXfrm>
        <a:off x="430117" y="2253572"/>
        <a:ext cx="1042057" cy="1912928"/>
      </dsp:txXfrm>
    </dsp:sp>
    <dsp:sp modelId="{9F3752AC-EAE3-45E4-A6A0-2FA6D6CA8E4B}">
      <dsp:nvSpPr>
        <dsp:cNvPr id="0" name=""/>
        <dsp:cNvSpPr/>
      </dsp:nvSpPr>
      <dsp:spPr>
        <a:xfrm>
          <a:off x="2357454" y="1643065"/>
          <a:ext cx="2256576" cy="2914737"/>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alpha val="50000"/>
              <a:hueOff val="0"/>
              <a:satOff val="0"/>
              <a:lumOff val="0"/>
              <a:alphaOff val="0"/>
              <a:satMod val="300000"/>
            </a:schemeClr>
          </a:contourClr>
        </a:sp3d>
      </dsp:spPr>
      <dsp:style>
        <a:lnRef idx="0">
          <a:scrgbClr r="0" g="0" b="0"/>
        </a:lnRef>
        <a:fillRef idx="3">
          <a:scrgbClr r="0" g="0" b="0"/>
        </a:fillRef>
        <a:effectRef idx="3">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zh-CN" altLang="en-US" sz="3500" kern="1200" dirty="0" smtClean="0"/>
            <a:t>往年考题分析与预测</a:t>
          </a:r>
          <a:endParaRPr lang="zh-CN" altLang="en-US" sz="3500" kern="1200" dirty="0"/>
        </a:p>
      </dsp:txBody>
      <dsp:txXfrm>
        <a:off x="2687922" y="2069918"/>
        <a:ext cx="1595640" cy="2061031"/>
      </dsp:txXfrm>
    </dsp:sp>
    <dsp:sp modelId="{F2986438-D998-4A35-943D-175A99E7A634}">
      <dsp:nvSpPr>
        <dsp:cNvPr id="0" name=""/>
        <dsp:cNvSpPr/>
      </dsp:nvSpPr>
      <dsp:spPr>
        <a:xfrm>
          <a:off x="5286399" y="1785937"/>
          <a:ext cx="1420478" cy="2683826"/>
        </a:xfrm>
        <a:prstGeom prst="ellipse">
          <a:avLst/>
        </a:prstGeom>
        <a:gradFill rotWithShape="0">
          <a:gsLst>
            <a:gs pos="0">
              <a:schemeClr val="accent1">
                <a:alpha val="50000"/>
                <a:hueOff val="0"/>
                <a:satOff val="0"/>
                <a:lumOff val="0"/>
                <a:alphaOff val="0"/>
                <a:shade val="15000"/>
                <a:satMod val="180000"/>
              </a:schemeClr>
            </a:gs>
            <a:gs pos="50000">
              <a:schemeClr val="accent1">
                <a:alpha val="50000"/>
                <a:hueOff val="0"/>
                <a:satOff val="0"/>
                <a:lumOff val="0"/>
                <a:alphaOff val="0"/>
                <a:shade val="45000"/>
                <a:satMod val="170000"/>
              </a:schemeClr>
            </a:gs>
            <a:gs pos="70000">
              <a:schemeClr val="accent1">
                <a:alpha val="50000"/>
                <a:hueOff val="0"/>
                <a:satOff val="0"/>
                <a:lumOff val="0"/>
                <a:alphaOff val="0"/>
                <a:tint val="99000"/>
                <a:shade val="65000"/>
                <a:satMod val="155000"/>
              </a:schemeClr>
            </a:gs>
            <a:gs pos="100000">
              <a:schemeClr val="accent1">
                <a:alpha val="50000"/>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alpha val="50000"/>
              <a:hueOff val="0"/>
              <a:satOff val="0"/>
              <a:lumOff val="0"/>
              <a:alphaOff val="0"/>
              <a:satMod val="300000"/>
            </a:schemeClr>
          </a:contourClr>
        </a:sp3d>
      </dsp:spPr>
      <dsp:style>
        <a:lnRef idx="0">
          <a:scrgbClr r="0" g="0" b="0"/>
        </a:lnRef>
        <a:fillRef idx="3">
          <a:scrgbClr r="0" g="0" b="0"/>
        </a:fillRef>
        <a:effectRef idx="3">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zh-CN" altLang="en-US" sz="3500" kern="1200" dirty="0" smtClean="0"/>
            <a:t>临考建议</a:t>
          </a:r>
          <a:endParaRPr lang="zh-CN" altLang="en-US" sz="3500" kern="1200" dirty="0"/>
        </a:p>
      </dsp:txBody>
      <dsp:txXfrm>
        <a:off x="5494423" y="2178974"/>
        <a:ext cx="1004430" cy="18977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B7A4F-EC62-468C-AF74-04E752374452}">
      <dsp:nvSpPr>
        <dsp:cNvPr id="0" name=""/>
        <dsp:cNvSpPr/>
      </dsp:nvSpPr>
      <dsp:spPr>
        <a:xfrm>
          <a:off x="4091" y="2055763"/>
          <a:ext cx="3349229" cy="1420935"/>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zh-CN" altLang="en-US" sz="4100" kern="1200" dirty="0" smtClean="0"/>
            <a:t>一、出题特点</a:t>
          </a:r>
          <a:endParaRPr lang="zh-CN" altLang="en-US" sz="4100" kern="1200" dirty="0"/>
        </a:p>
      </dsp:txBody>
      <dsp:txXfrm>
        <a:off x="45709" y="2097381"/>
        <a:ext cx="3265993" cy="1337699"/>
      </dsp:txXfrm>
    </dsp:sp>
    <dsp:sp modelId="{3EB33453-ED9F-4A71-A8A3-D4C6E6040707}">
      <dsp:nvSpPr>
        <dsp:cNvPr id="0" name=""/>
        <dsp:cNvSpPr/>
      </dsp:nvSpPr>
      <dsp:spPr>
        <a:xfrm rot="19222933">
          <a:off x="3183552" y="2271795"/>
          <a:ext cx="1478274" cy="46230"/>
        </a:xfrm>
        <a:custGeom>
          <a:avLst/>
          <a:gdLst/>
          <a:ahLst/>
          <a:cxnLst/>
          <a:rect l="0" t="0" r="0" b="0"/>
          <a:pathLst>
            <a:path>
              <a:moveTo>
                <a:pt x="0" y="23115"/>
              </a:moveTo>
              <a:lnTo>
                <a:pt x="1478274" y="2311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885732" y="2257953"/>
        <a:ext cx="73913" cy="73913"/>
      </dsp:txXfrm>
    </dsp:sp>
    <dsp:sp modelId="{C6A567B8-1DF4-4CC6-8308-A171E685FAC3}">
      <dsp:nvSpPr>
        <dsp:cNvPr id="0" name=""/>
        <dsp:cNvSpPr/>
      </dsp:nvSpPr>
      <dsp:spPr>
        <a:xfrm>
          <a:off x="4492058" y="1132091"/>
          <a:ext cx="2578201" cy="138299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zh-CN" altLang="en-US" sz="4100" kern="1200" dirty="0" smtClean="0"/>
            <a:t> 好玩</a:t>
          </a:r>
          <a:r>
            <a:rPr lang="en-US" altLang="zh-CN" sz="4100" kern="1200" dirty="0" smtClean="0"/>
            <a:t>	</a:t>
          </a:r>
          <a:endParaRPr lang="zh-CN" altLang="en-US" sz="4100" kern="1200" dirty="0"/>
        </a:p>
      </dsp:txBody>
      <dsp:txXfrm>
        <a:off x="4532565" y="1172598"/>
        <a:ext cx="2497187" cy="1301982"/>
      </dsp:txXfrm>
    </dsp:sp>
    <dsp:sp modelId="{65B403AF-CD3B-4322-9390-20E8ACCC5ED2}">
      <dsp:nvSpPr>
        <dsp:cNvPr id="0" name=""/>
        <dsp:cNvSpPr/>
      </dsp:nvSpPr>
      <dsp:spPr>
        <a:xfrm rot="2104275">
          <a:off x="3227233" y="3142149"/>
          <a:ext cx="1388923" cy="46230"/>
        </a:xfrm>
        <a:custGeom>
          <a:avLst/>
          <a:gdLst/>
          <a:ahLst/>
          <a:cxnLst/>
          <a:rect l="0" t="0" r="0" b="0"/>
          <a:pathLst>
            <a:path>
              <a:moveTo>
                <a:pt x="0" y="23115"/>
              </a:moveTo>
              <a:lnTo>
                <a:pt x="1388923" y="2311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886971" y="3130541"/>
        <a:ext cx="69446" cy="69446"/>
      </dsp:txXfrm>
    </dsp:sp>
    <dsp:sp modelId="{051566A3-5D21-42F3-86F0-3FDBE8FA7B46}">
      <dsp:nvSpPr>
        <dsp:cNvPr id="0" name=""/>
        <dsp:cNvSpPr/>
      </dsp:nvSpPr>
      <dsp:spPr>
        <a:xfrm>
          <a:off x="4490068" y="2857518"/>
          <a:ext cx="2572631" cy="141356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zh-CN" altLang="en-US" sz="4100" kern="1200" dirty="0" smtClean="0"/>
            <a:t>有用</a:t>
          </a:r>
          <a:endParaRPr lang="zh-CN" altLang="en-US" sz="4100" kern="1200" dirty="0"/>
        </a:p>
      </dsp:txBody>
      <dsp:txXfrm>
        <a:off x="4531470" y="2898920"/>
        <a:ext cx="2489827" cy="1330756"/>
      </dsp:txXfrm>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66C09567-A02E-4353-9F6E-01CAA78DD4B0}" type="datetimeFigureOut">
              <a:rPr lang="zh-CN" altLang="en-US"/>
              <a:pPr>
                <a:defRPr/>
              </a:pPr>
              <a:t>2011/3/5</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5E6C1FF8-1DA6-41A4-8AAB-F70EDB9D70C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47E25C6-EA6A-44ED-99B7-8EC16525FA9C}" type="datetimeFigureOut">
              <a:rPr lang="zh-CN" altLang="en-US"/>
              <a:pPr>
                <a:defRPr/>
              </a:pPr>
              <a:t>2011/3/5</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0E02D236-04EF-4FA2-81C7-126F4516561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2B56EFFA-0413-4349-9896-2A726B04716D}" type="datetimeFigureOut">
              <a:rPr lang="zh-CN" altLang="en-US"/>
              <a:pPr>
                <a:defRPr/>
              </a:pPr>
              <a:t>2011/3/5</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56C2D038-8CAF-49A8-9BDE-BB2C2AA692D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74C974CF-2A0D-4A95-81ED-09DB4A34DB99}" type="datetimeFigureOut">
              <a:rPr lang="zh-CN" altLang="en-US"/>
              <a:pPr>
                <a:defRPr/>
              </a:pPr>
              <a:t>2011/3/5</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14AEF85-CC20-463B-97E4-3A2BF9CE4D2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C847034B-1C04-4579-8EDD-4960C98BF941}" type="datetimeFigureOut">
              <a:rPr lang="zh-CN" altLang="en-US"/>
              <a:pPr>
                <a:defRPr/>
              </a:pPr>
              <a:t>2011/3/5</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430BAD28-895E-4BFE-BAF3-93382A676689}"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82939438-4EE9-414F-8FEF-0C2522EE4E35}" type="datetimeFigureOut">
              <a:rPr lang="zh-CN" altLang="en-US"/>
              <a:pPr>
                <a:defRPr/>
              </a:pPr>
              <a:t>2011/3/5</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246AD19-AFF7-49C1-901B-8C76422C2C7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12587D84-3681-45E8-BB9B-99FCE06BD9DC}" type="datetimeFigureOut">
              <a:rPr lang="zh-CN" altLang="en-US"/>
              <a:pPr>
                <a:defRPr/>
              </a:pPr>
              <a:t>2011/3/5</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B460E1B6-852F-4144-B882-49B6A8782631}"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BA890849-9CD7-4B06-8994-721D416EF212}" type="datetimeFigureOut">
              <a:rPr lang="zh-CN" altLang="en-US"/>
              <a:pPr>
                <a:defRPr/>
              </a:pPr>
              <a:t>2011/3/5</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45255809-121A-4B1D-946F-C049BE7E97DC}"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116DE81E-3619-42EF-B433-D487C2A0EDD0}" type="datetimeFigureOut">
              <a:rPr lang="zh-CN" altLang="en-US"/>
              <a:pPr>
                <a:defRPr/>
              </a:pPr>
              <a:t>2011/3/5</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33E88CF2-EB25-45E6-953A-553D6703200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EA3A608C-BDFB-4C28-ADB1-CACEE46E9FE0}" type="datetimeFigureOut">
              <a:rPr lang="zh-CN" altLang="en-US"/>
              <a:pPr>
                <a:defRPr/>
              </a:pPr>
              <a:t>2011/3/5</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8281BF05-3485-42D3-A0CB-48E9E4CDDF96}"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69F6DE24-7252-4838-AD3C-9F3EA41147C3}" type="datetimeFigureOut">
              <a:rPr lang="zh-CN" altLang="en-US"/>
              <a:pPr>
                <a:defRPr/>
              </a:pPr>
              <a:t>2011/3/5</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B5510526-15A8-4568-9072-B8A0F40982F8}"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6CED3B7D-BE0B-4B0B-A8A8-D5DFE92E86A1}" type="datetimeFigureOut">
              <a:rPr lang="zh-CN" altLang="en-US"/>
              <a:pPr>
                <a:defRPr/>
              </a:pPr>
              <a:t>2011/3/5</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59899314-8463-4A69-A048-8111639C2C0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2" r:id="rId2"/>
    <p:sldLayoutId id="2147483697" r:id="rId3"/>
    <p:sldLayoutId id="2147483698" r:id="rId4"/>
    <p:sldLayoutId id="2147483699" r:id="rId5"/>
    <p:sldLayoutId id="2147483700" r:id="rId6"/>
    <p:sldLayoutId id="2147483693" r:id="rId7"/>
    <p:sldLayoutId id="2147483701" r:id="rId8"/>
    <p:sldLayoutId id="2147483702" r:id="rId9"/>
    <p:sldLayoutId id="2147483694" r:id="rId10"/>
    <p:sldLayoutId id="2147483695"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oleObject" Target="../embeddings/oleObject1.bin"/><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prstClr val="black"/>
              <a:schemeClr val="accent2">
                <a:tint val="45000"/>
                <a:satMod val="400000"/>
              </a:schemeClr>
            </a:duotone>
          </a:blip>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42910" y="1500174"/>
            <a:ext cx="7772400" cy="1829761"/>
          </a:xfrm>
        </p:spPr>
        <p:txBody>
          <a:bodyPr/>
          <a:lstStyle/>
          <a:p>
            <a:pPr eaLnBrk="1" fontAlgn="auto" hangingPunct="1">
              <a:spcAft>
                <a:spcPts val="0"/>
              </a:spcAft>
              <a:defRPr/>
            </a:pPr>
            <a:r>
              <a:rPr lang="en-US" altLang="zh-CN" dirty="0" smtClean="0"/>
              <a:t>2011</a:t>
            </a:r>
            <a:r>
              <a:rPr lang="zh-CN" altLang="en-US" dirty="0" smtClean="0"/>
              <a:t>年第九届走美五年级备考</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3"/>
          <p:cNvSpPr>
            <a:spLocks noGrp="1"/>
          </p:cNvSpPr>
          <p:nvPr>
            <p:ph idx="1"/>
          </p:nvPr>
        </p:nvSpPr>
        <p:spPr/>
        <p:txBody>
          <a:bodyPr/>
          <a:lstStyle/>
          <a:p>
            <a:pPr eaLnBrk="1" hangingPunct="1"/>
            <a:r>
              <a:rPr lang="zh-CN" altLang="en-US" smtClean="0"/>
              <a:t>数量与分值</a:t>
            </a:r>
            <a:r>
              <a:rPr lang="en-US" altLang="zh-CN" smtClean="0"/>
              <a:t>:  2</a:t>
            </a:r>
            <a:r>
              <a:rPr lang="zh-CN" altLang="en-US" smtClean="0"/>
              <a:t>或</a:t>
            </a:r>
            <a:r>
              <a:rPr lang="en-US" altLang="zh-CN" smtClean="0"/>
              <a:t>3</a:t>
            </a:r>
            <a:r>
              <a:rPr lang="zh-CN" altLang="en-US" smtClean="0"/>
              <a:t>道 </a:t>
            </a:r>
            <a:r>
              <a:rPr lang="en-US" altLang="zh-CN" smtClean="0"/>
              <a:t>20</a:t>
            </a:r>
            <a:r>
              <a:rPr lang="zh-CN" altLang="en-US" smtClean="0"/>
              <a:t>分左右</a:t>
            </a:r>
            <a:endParaRPr lang="en-US" altLang="zh-CN" smtClean="0"/>
          </a:p>
          <a:p>
            <a:pPr eaLnBrk="1" hangingPunct="1"/>
            <a:endParaRPr lang="en-US" altLang="zh-CN" smtClean="0"/>
          </a:p>
          <a:p>
            <a:pPr eaLnBrk="1" hangingPunct="1"/>
            <a:r>
              <a:rPr lang="zh-CN" altLang="en-US" smtClean="0"/>
              <a:t>考过的知识点</a:t>
            </a:r>
            <a:endParaRPr lang="en-US" altLang="zh-CN" smtClean="0"/>
          </a:p>
          <a:p>
            <a:pPr eaLnBrk="1" hangingPunct="1"/>
            <a:r>
              <a:rPr lang="zh-CN" altLang="en-US" smtClean="0"/>
              <a:t>质数合数（</a:t>
            </a:r>
            <a:r>
              <a:rPr lang="en-US" altLang="zh-CN" smtClean="0"/>
              <a:t>07/08/09/10)</a:t>
            </a:r>
            <a:r>
              <a:rPr lang="zh-CN" altLang="en-US" smtClean="0"/>
              <a:t>、分解质因数、整除、因数个数、余数、平方数</a:t>
            </a:r>
            <a:r>
              <a:rPr lang="en-US" altLang="zh-CN" smtClean="0"/>
              <a:t>……</a:t>
            </a:r>
          </a:p>
          <a:p>
            <a:pPr eaLnBrk="1" hangingPunct="1"/>
            <a:endParaRPr lang="en-US" altLang="zh-CN" smtClean="0"/>
          </a:p>
          <a:p>
            <a:pPr eaLnBrk="1" hangingPunct="1"/>
            <a:r>
              <a:rPr lang="zh-CN" altLang="en-US" smtClean="0"/>
              <a:t>预测</a:t>
            </a:r>
            <a:r>
              <a:rPr lang="en-US" altLang="zh-CN" smtClean="0"/>
              <a:t>11</a:t>
            </a:r>
            <a:r>
              <a:rPr lang="zh-CN" altLang="en-US" smtClean="0"/>
              <a:t>年质数合数仍会有所考查</a:t>
            </a:r>
            <a:r>
              <a:rPr lang="en-US" altLang="zh-CN" smtClean="0"/>
              <a:t>,10</a:t>
            </a:r>
            <a:r>
              <a:rPr lang="zh-CN" altLang="en-US" smtClean="0"/>
              <a:t>年新出现的平方数可能会深入考查</a:t>
            </a:r>
          </a:p>
          <a:p>
            <a:pPr eaLnBrk="1" hangingPunct="1"/>
            <a:endParaRPr lang="en-US" altLang="zh-CN" smtClean="0"/>
          </a:p>
          <a:p>
            <a:pPr eaLnBrk="1" hangingPunct="1"/>
            <a:endParaRPr lang="en-US" altLang="zh-CN" smtClean="0"/>
          </a:p>
        </p:txBody>
      </p:sp>
      <p:sp>
        <p:nvSpPr>
          <p:cNvPr id="2" name="标题 1"/>
          <p:cNvSpPr>
            <a:spLocks noGrp="1"/>
          </p:cNvSpPr>
          <p:nvPr>
            <p:ph type="title"/>
          </p:nvPr>
        </p:nvSpPr>
        <p:spPr/>
        <p:txBody>
          <a:bodyPr/>
          <a:lstStyle/>
          <a:p>
            <a:pPr eaLnBrk="1" fontAlgn="auto" hangingPunct="1">
              <a:spcAft>
                <a:spcPts val="0"/>
              </a:spcAft>
              <a:defRPr/>
            </a:pPr>
            <a:r>
              <a:rPr lang="en-US" altLang="zh-CN" dirty="0" smtClean="0"/>
              <a:t>2.</a:t>
            </a:r>
            <a:r>
              <a:rPr lang="zh-CN" altLang="en-US" dirty="0" smtClean="0"/>
              <a:t>数论</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pPr eaLnBrk="1" hangingPunct="1"/>
            <a:r>
              <a:rPr lang="zh-CN" altLang="en-US" smtClean="0"/>
              <a:t>（</a:t>
            </a:r>
            <a:r>
              <a:rPr lang="en-US" altLang="zh-CN" smtClean="0"/>
              <a:t>2010</a:t>
            </a:r>
            <a:r>
              <a:rPr lang="zh-CN" altLang="en-US" smtClean="0"/>
              <a:t>年第八届走美五年级第</a:t>
            </a:r>
            <a:r>
              <a:rPr lang="en-US" altLang="zh-CN" smtClean="0"/>
              <a:t>7</a:t>
            </a:r>
            <a:r>
              <a:rPr lang="zh-CN" altLang="en-US" smtClean="0"/>
              <a:t>题）</a:t>
            </a:r>
            <a:endParaRPr lang="en-US" altLang="zh-CN" smtClean="0"/>
          </a:p>
          <a:p>
            <a:pPr eaLnBrk="1" hangingPunct="1"/>
            <a:r>
              <a:rPr lang="zh-CN" altLang="en-US" smtClean="0"/>
              <a:t>有边长分别为</a:t>
            </a:r>
            <a:r>
              <a:rPr lang="en-US" altLang="zh-CN" smtClean="0"/>
              <a:t>10</a:t>
            </a:r>
            <a:r>
              <a:rPr lang="zh-CN" altLang="en-US" smtClean="0"/>
              <a:t>厘米</a:t>
            </a:r>
            <a:r>
              <a:rPr lang="en-US" smtClean="0">
                <a:ea typeface="黑体" pitchFamily="2" charset="-122"/>
              </a:rPr>
              <a:t> </a:t>
            </a:r>
            <a:r>
              <a:rPr lang="zh-CN" altLang="en-US" smtClean="0"/>
              <a:t>，</a:t>
            </a:r>
            <a:r>
              <a:rPr lang="en-US" altLang="zh-CN" smtClean="0"/>
              <a:t>11</a:t>
            </a:r>
            <a:r>
              <a:rPr lang="zh-CN" altLang="en-US" smtClean="0"/>
              <a:t>厘米</a:t>
            </a:r>
            <a:r>
              <a:rPr lang="en-US" smtClean="0">
                <a:ea typeface="黑体" pitchFamily="2" charset="-122"/>
              </a:rPr>
              <a:t> </a:t>
            </a:r>
            <a:r>
              <a:rPr lang="zh-CN" altLang="en-US" smtClean="0"/>
              <a:t>，</a:t>
            </a:r>
            <a:r>
              <a:rPr lang="en-US" altLang="zh-CN" smtClean="0"/>
              <a:t>12</a:t>
            </a:r>
            <a:r>
              <a:rPr lang="zh-CN" altLang="en-US" smtClean="0"/>
              <a:t>厘米</a:t>
            </a:r>
            <a:r>
              <a:rPr lang="en-US" smtClean="0">
                <a:ea typeface="黑体" pitchFamily="2" charset="-122"/>
              </a:rPr>
              <a:t> </a:t>
            </a:r>
            <a:r>
              <a:rPr lang="zh-CN" altLang="en-US" smtClean="0"/>
              <a:t>，</a:t>
            </a:r>
            <a:r>
              <a:rPr lang="en-US" altLang="zh-CN" smtClean="0"/>
              <a:t>13</a:t>
            </a:r>
            <a:r>
              <a:rPr lang="zh-CN" altLang="en-US" smtClean="0"/>
              <a:t>厘米</a:t>
            </a:r>
            <a:r>
              <a:rPr lang="en-US" smtClean="0">
                <a:ea typeface="黑体" pitchFamily="2" charset="-122"/>
              </a:rPr>
              <a:t> </a:t>
            </a:r>
            <a:r>
              <a:rPr lang="zh-CN" altLang="en-US" smtClean="0"/>
              <a:t>，</a:t>
            </a:r>
            <a:r>
              <a:rPr lang="en-US" altLang="zh-CN" smtClean="0"/>
              <a:t>14</a:t>
            </a:r>
            <a:r>
              <a:rPr lang="zh-CN" altLang="en-US" smtClean="0"/>
              <a:t>厘米</a:t>
            </a:r>
            <a:r>
              <a:rPr lang="en-US" smtClean="0">
                <a:ea typeface="黑体" pitchFamily="2" charset="-122"/>
              </a:rPr>
              <a:t> </a:t>
            </a:r>
            <a:r>
              <a:rPr lang="zh-CN" altLang="en-US" smtClean="0"/>
              <a:t>的正方形巧克力各一块，小哈利每天吃</a:t>
            </a:r>
            <a:r>
              <a:rPr lang="en-US" altLang="zh-CN" smtClean="0"/>
              <a:t>2</a:t>
            </a:r>
            <a:r>
              <a:rPr lang="zh-CN" altLang="en-US" smtClean="0"/>
              <a:t>平方厘米</a:t>
            </a:r>
            <a:r>
              <a:rPr lang="en-US" smtClean="0">
                <a:ea typeface="黑体" pitchFamily="2" charset="-122"/>
              </a:rPr>
              <a:t> </a:t>
            </a:r>
            <a:r>
              <a:rPr lang="zh-CN" altLang="en-US" smtClean="0"/>
              <a:t>，他一共可以吃</a:t>
            </a:r>
            <a:r>
              <a:rPr lang="en-US" altLang="zh-CN" smtClean="0"/>
              <a:t>___</a:t>
            </a:r>
            <a:r>
              <a:rPr lang="zh-CN" altLang="en-US" smtClean="0"/>
              <a:t>天。</a:t>
            </a:r>
          </a:p>
          <a:p>
            <a:pPr eaLnBrk="1" hangingPunct="1"/>
            <a:r>
              <a:rPr lang="zh-CN" altLang="en-US" smtClean="0"/>
              <a:t>答案：</a:t>
            </a:r>
            <a:r>
              <a:rPr lang="en-US" altLang="zh-CN" smtClean="0"/>
              <a:t>365</a:t>
            </a:r>
            <a:r>
              <a:rPr lang="zh-CN" altLang="en-US" smtClean="0"/>
              <a:t>天</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p:txBody>
          <a:bodyPr/>
          <a:lstStyle/>
          <a:p>
            <a:pPr eaLnBrk="1" hangingPunct="1"/>
            <a:r>
              <a:rPr lang="zh-CN" altLang="en-US" smtClean="0"/>
              <a:t>数量与分值 </a:t>
            </a:r>
            <a:r>
              <a:rPr lang="en-US" altLang="zh-CN" smtClean="0"/>
              <a:t>2</a:t>
            </a:r>
            <a:r>
              <a:rPr lang="zh-CN" altLang="en-US" smtClean="0"/>
              <a:t>道左右 </a:t>
            </a:r>
            <a:r>
              <a:rPr lang="en-US" altLang="zh-CN" smtClean="0"/>
              <a:t>20</a:t>
            </a:r>
            <a:r>
              <a:rPr lang="zh-CN" altLang="en-US" smtClean="0"/>
              <a:t>分左右</a:t>
            </a:r>
            <a:endParaRPr lang="en-US" altLang="zh-CN" smtClean="0"/>
          </a:p>
          <a:p>
            <a:pPr eaLnBrk="1" hangingPunct="1"/>
            <a:endParaRPr lang="en-US" altLang="zh-CN" smtClean="0"/>
          </a:p>
          <a:p>
            <a:pPr eaLnBrk="1" hangingPunct="1"/>
            <a:r>
              <a:rPr lang="zh-CN" altLang="en-US" smtClean="0"/>
              <a:t>考过的知识点</a:t>
            </a:r>
            <a:endParaRPr lang="en-US" altLang="zh-CN" smtClean="0"/>
          </a:p>
          <a:p>
            <a:pPr eaLnBrk="1" hangingPunct="1"/>
            <a:r>
              <a:rPr lang="zh-CN" altLang="en-US" smtClean="0"/>
              <a:t>鸟头（</a:t>
            </a:r>
            <a:r>
              <a:rPr lang="en-US" altLang="zh-CN" smtClean="0"/>
              <a:t>07</a:t>
            </a:r>
            <a:r>
              <a:rPr lang="zh-CN" altLang="en-US" smtClean="0"/>
              <a:t>）、燕尾（</a:t>
            </a:r>
            <a:r>
              <a:rPr lang="en-US" altLang="zh-CN" smtClean="0"/>
              <a:t>09</a:t>
            </a:r>
            <a:r>
              <a:rPr lang="zh-CN" altLang="en-US" smtClean="0"/>
              <a:t>）、蝴蝶（</a:t>
            </a:r>
            <a:r>
              <a:rPr lang="en-US" altLang="zh-CN" smtClean="0"/>
              <a:t>10</a:t>
            </a:r>
            <a:r>
              <a:rPr lang="zh-CN" altLang="en-US" smtClean="0"/>
              <a:t>）、差不变原理（</a:t>
            </a:r>
            <a:r>
              <a:rPr lang="en-US" altLang="zh-CN" smtClean="0"/>
              <a:t>08</a:t>
            </a:r>
            <a:r>
              <a:rPr lang="zh-CN" altLang="en-US" smtClean="0"/>
              <a:t>）</a:t>
            </a:r>
            <a:r>
              <a:rPr lang="en-US" altLang="zh-CN" smtClean="0"/>
              <a:t>….</a:t>
            </a:r>
          </a:p>
          <a:p>
            <a:pPr eaLnBrk="1" hangingPunct="1"/>
            <a:endParaRPr lang="zh-CN" altLang="en-US" smtClean="0"/>
          </a:p>
          <a:p>
            <a:pPr eaLnBrk="1" hangingPunct="1"/>
            <a:r>
              <a:rPr lang="zh-CN" altLang="en-US" smtClean="0"/>
              <a:t>预测</a:t>
            </a:r>
            <a:r>
              <a:rPr lang="en-US" altLang="zh-CN" smtClean="0"/>
              <a:t>11</a:t>
            </a:r>
            <a:r>
              <a:rPr lang="zh-CN" altLang="en-US" smtClean="0"/>
              <a:t>年关于五大模型考查的可能性很大，重点图形（三角、四边形）可能会综合考查</a:t>
            </a:r>
          </a:p>
        </p:txBody>
      </p:sp>
      <p:sp>
        <p:nvSpPr>
          <p:cNvPr id="3" name="标题 2"/>
          <p:cNvSpPr>
            <a:spLocks noGrp="1"/>
          </p:cNvSpPr>
          <p:nvPr>
            <p:ph type="title"/>
          </p:nvPr>
        </p:nvSpPr>
        <p:spPr/>
        <p:txBody>
          <a:bodyPr/>
          <a:lstStyle/>
          <a:p>
            <a:pPr eaLnBrk="1" fontAlgn="auto" hangingPunct="1">
              <a:spcAft>
                <a:spcPts val="0"/>
              </a:spcAft>
              <a:defRPr/>
            </a:pPr>
            <a:r>
              <a:rPr lang="en-US" altLang="zh-CN" dirty="0" smtClean="0"/>
              <a:t>3.</a:t>
            </a:r>
            <a:r>
              <a:rPr lang="zh-CN" altLang="en-US" dirty="0" smtClean="0"/>
              <a:t>几何</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2"/>
          <p:cNvSpPr>
            <a:spLocks noGrp="1"/>
          </p:cNvSpPr>
          <p:nvPr>
            <p:ph idx="1"/>
          </p:nvPr>
        </p:nvSpPr>
        <p:spPr/>
        <p:txBody>
          <a:bodyPr/>
          <a:lstStyle/>
          <a:p>
            <a:pPr eaLnBrk="1" hangingPunct="1">
              <a:buFont typeface="Wingdings 3" pitchFamily="18" charset="2"/>
              <a:buNone/>
            </a:pPr>
            <a:r>
              <a:rPr lang="zh-CN" altLang="en-US" smtClean="0"/>
              <a:t>（</a:t>
            </a:r>
            <a:r>
              <a:rPr lang="en-US" altLang="zh-CN" smtClean="0"/>
              <a:t>2010</a:t>
            </a:r>
            <a:r>
              <a:rPr lang="zh-CN" altLang="en-US" smtClean="0"/>
              <a:t>年第届走美五年级初赛第</a:t>
            </a:r>
            <a:r>
              <a:rPr lang="en-US" altLang="zh-CN" smtClean="0"/>
              <a:t>9</a:t>
            </a:r>
            <a:r>
              <a:rPr lang="zh-CN" altLang="en-US" smtClean="0"/>
              <a:t>题）</a:t>
            </a:r>
            <a:endParaRPr lang="en-US" altLang="zh-CN" smtClean="0"/>
          </a:p>
          <a:p>
            <a:pPr eaLnBrk="1" hangingPunct="1">
              <a:buFont typeface="Wingdings 3" pitchFamily="18" charset="2"/>
              <a:buNone/>
            </a:pPr>
            <a:r>
              <a:rPr lang="zh-CN" altLang="en-US" smtClean="0"/>
              <a:t>如图，梯形</a:t>
            </a:r>
            <a:r>
              <a:rPr lang="en-US" smtClean="0">
                <a:ea typeface="黑体" pitchFamily="2" charset="-122"/>
              </a:rPr>
              <a:t> </a:t>
            </a:r>
            <a:r>
              <a:rPr lang="en-US" altLang="zh-CN" smtClean="0"/>
              <a:t>ABCD</a:t>
            </a:r>
            <a:r>
              <a:rPr lang="zh-CN" altLang="en-US" smtClean="0"/>
              <a:t>中，</a:t>
            </a:r>
            <a:r>
              <a:rPr lang="en-US" smtClean="0">
                <a:ea typeface="黑体" pitchFamily="2" charset="-122"/>
              </a:rPr>
              <a:t> </a:t>
            </a:r>
            <a:r>
              <a:rPr lang="en-US" altLang="zh-CN" smtClean="0"/>
              <a:t>ABE</a:t>
            </a:r>
            <a:r>
              <a:rPr lang="zh-CN" altLang="en-US" smtClean="0"/>
              <a:t>和</a:t>
            </a:r>
            <a:r>
              <a:rPr lang="en-US" smtClean="0">
                <a:ea typeface="黑体" pitchFamily="2" charset="-122"/>
              </a:rPr>
              <a:t> </a:t>
            </a:r>
            <a:r>
              <a:rPr lang="en-US" altLang="zh-CN" smtClean="0"/>
              <a:t>ADE</a:t>
            </a:r>
            <a:r>
              <a:rPr lang="zh-CN" altLang="en-US" smtClean="0"/>
              <a:t>的面积分别是</a:t>
            </a:r>
            <a:r>
              <a:rPr lang="en-US" altLang="zh-CN" smtClean="0"/>
              <a:t>2</a:t>
            </a:r>
            <a:r>
              <a:rPr lang="zh-CN" altLang="en-US" smtClean="0"/>
              <a:t>和</a:t>
            </a:r>
            <a:r>
              <a:rPr lang="en-US" altLang="zh-CN" smtClean="0"/>
              <a:t>3 </a:t>
            </a:r>
            <a:r>
              <a:rPr lang="zh-CN" altLang="en-US" smtClean="0"/>
              <a:t>，</a:t>
            </a:r>
            <a:r>
              <a:rPr lang="en-US" smtClean="0">
                <a:ea typeface="黑体" pitchFamily="2" charset="-122"/>
              </a:rPr>
              <a:t> </a:t>
            </a:r>
            <a:r>
              <a:rPr lang="zh-CN" altLang="en-US" smtClean="0"/>
              <a:t>则</a:t>
            </a:r>
            <a:r>
              <a:rPr lang="en-US" altLang="zh-CN" smtClean="0"/>
              <a:t>CDE </a:t>
            </a:r>
            <a:r>
              <a:rPr lang="zh-CN" altLang="en-US" smtClean="0"/>
              <a:t>的面积是</a:t>
            </a:r>
            <a:r>
              <a:rPr lang="en-US" u="sng" smtClean="0">
                <a:ea typeface="黑体" pitchFamily="2" charset="-122"/>
              </a:rPr>
              <a:t>           </a:t>
            </a:r>
            <a:r>
              <a:rPr lang="zh-CN" altLang="en-US" smtClean="0"/>
              <a:t>。</a:t>
            </a:r>
          </a:p>
          <a:p>
            <a:pPr eaLnBrk="1" hangingPunct="1">
              <a:buFont typeface="Wingdings 3" pitchFamily="18" charset="2"/>
              <a:buNone/>
            </a:pPr>
            <a:r>
              <a:rPr lang="zh-CN" altLang="en-US" smtClean="0"/>
              <a:t>答案：</a:t>
            </a:r>
            <a:r>
              <a:rPr lang="en-US" altLang="zh-CN" smtClean="0"/>
              <a:t>4.5</a:t>
            </a:r>
          </a:p>
        </p:txBody>
      </p:sp>
      <p:pic>
        <p:nvPicPr>
          <p:cNvPr id="25603" name="Picture 2" descr="飞信截屏未命名1"/>
          <p:cNvPicPr>
            <a:picLocks noChangeAspect="1" noChangeArrowheads="1"/>
          </p:cNvPicPr>
          <p:nvPr/>
        </p:nvPicPr>
        <p:blipFill>
          <a:blip r:embed="rId2"/>
          <a:srcRect/>
          <a:stretch>
            <a:fillRect/>
          </a:stretch>
        </p:blipFill>
        <p:spPr bwMode="auto">
          <a:xfrm>
            <a:off x="4214813" y="3214688"/>
            <a:ext cx="3448050" cy="2214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pPr eaLnBrk="1" hangingPunct="1"/>
            <a:r>
              <a:rPr lang="zh-CN" altLang="en-US" smtClean="0"/>
              <a:t>数量与分值</a:t>
            </a:r>
            <a:r>
              <a:rPr lang="en-US" altLang="zh-CN" smtClean="0"/>
              <a:t>:   2</a:t>
            </a:r>
            <a:r>
              <a:rPr lang="zh-CN" altLang="en-US" smtClean="0"/>
              <a:t>道左右  </a:t>
            </a:r>
            <a:r>
              <a:rPr lang="en-US" altLang="zh-CN" smtClean="0"/>
              <a:t>20</a:t>
            </a:r>
            <a:r>
              <a:rPr lang="zh-CN" altLang="en-US" smtClean="0"/>
              <a:t>分</a:t>
            </a:r>
            <a:endParaRPr lang="en-US" altLang="zh-CN" smtClean="0"/>
          </a:p>
          <a:p>
            <a:pPr eaLnBrk="1" hangingPunct="1"/>
            <a:endParaRPr lang="en-US" altLang="zh-CN" smtClean="0"/>
          </a:p>
          <a:p>
            <a:pPr eaLnBrk="1" hangingPunct="1"/>
            <a:r>
              <a:rPr lang="zh-CN" altLang="en-US" smtClean="0"/>
              <a:t>考过的知识点</a:t>
            </a:r>
            <a:endParaRPr lang="en-US" altLang="zh-CN" smtClean="0"/>
          </a:p>
          <a:p>
            <a:pPr eaLnBrk="1" hangingPunct="1"/>
            <a:r>
              <a:rPr lang="zh-CN" altLang="en-US" smtClean="0"/>
              <a:t>枚举、加乘原理、与数论结合、与几何图形结合</a:t>
            </a:r>
          </a:p>
          <a:p>
            <a:pPr eaLnBrk="1" hangingPunct="1"/>
            <a:endParaRPr lang="en-US" altLang="zh-CN" smtClean="0"/>
          </a:p>
          <a:p>
            <a:pPr eaLnBrk="1" hangingPunct="1"/>
            <a:r>
              <a:rPr lang="zh-CN" altLang="en-US" smtClean="0"/>
              <a:t>预测</a:t>
            </a:r>
            <a:r>
              <a:rPr lang="en-US" altLang="zh-CN" smtClean="0"/>
              <a:t>11</a:t>
            </a:r>
            <a:r>
              <a:rPr lang="zh-CN" altLang="en-US" smtClean="0"/>
              <a:t>年计数与几何图形和数论结合考查的可能性很大，其中可能会用到加乘原理和排列组合，这一部分同学们一定要灵活运用。</a:t>
            </a:r>
          </a:p>
          <a:p>
            <a:pPr eaLnBrk="1" hangingPunct="1"/>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en-US" altLang="zh-CN" dirty="0" smtClean="0"/>
              <a:t>4.</a:t>
            </a:r>
            <a:r>
              <a:rPr lang="zh-CN" altLang="en-US" dirty="0" smtClean="0"/>
              <a:t>计数</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p:txBody>
          <a:bodyPr/>
          <a:lstStyle/>
          <a:p>
            <a:pPr eaLnBrk="1" hangingPunct="1"/>
            <a:r>
              <a:rPr lang="zh-CN" altLang="en-US" smtClean="0"/>
              <a:t>（</a:t>
            </a:r>
            <a:r>
              <a:rPr lang="en-US" altLang="zh-CN" smtClean="0"/>
              <a:t>2009</a:t>
            </a:r>
            <a:r>
              <a:rPr lang="zh-CN" altLang="en-US" smtClean="0"/>
              <a:t>年第七届走美五年级初赛第</a:t>
            </a:r>
            <a:r>
              <a:rPr lang="en-US" altLang="zh-CN" smtClean="0"/>
              <a:t>9</a:t>
            </a:r>
            <a:r>
              <a:rPr lang="zh-CN" altLang="en-US" smtClean="0"/>
              <a:t>题）请将三个“数”、三个“学”、三个“美”填入右图中，使得每一横排、每一竖排都有这三个字，如果在左上角摆上“数”，那么可能有</a:t>
            </a:r>
            <a:r>
              <a:rPr lang="en-US" altLang="zh-CN" smtClean="0"/>
              <a:t>_______</a:t>
            </a:r>
            <a:r>
              <a:rPr lang="zh-CN" altLang="en-US" smtClean="0"/>
              <a:t>几种不同的摆法。</a:t>
            </a:r>
          </a:p>
          <a:p>
            <a:pPr eaLnBrk="1" hangingPunct="1"/>
            <a:r>
              <a:rPr lang="zh-CN" altLang="en-US" smtClean="0"/>
              <a:t>答案：</a:t>
            </a:r>
            <a:r>
              <a:rPr lang="en-US" altLang="zh-CN" smtClean="0"/>
              <a:t>4</a:t>
            </a:r>
          </a:p>
          <a:p>
            <a:pPr eaLnBrk="1" hangingPunct="1"/>
            <a:endParaRPr lang="zh-CN" altLang="en-US" smtClean="0"/>
          </a:p>
          <a:p>
            <a:pPr eaLnBrk="1" hangingPunct="1"/>
            <a:endParaRPr lang="zh-CN" altLang="en-US" smtClean="0"/>
          </a:p>
        </p:txBody>
      </p:sp>
      <p:pic>
        <p:nvPicPr>
          <p:cNvPr id="27651" name="图片 3"/>
          <p:cNvPicPr>
            <a:picLocks noChangeAspect="1" noChangeArrowheads="1"/>
          </p:cNvPicPr>
          <p:nvPr/>
        </p:nvPicPr>
        <p:blipFill>
          <a:blip r:embed="rId2"/>
          <a:srcRect/>
          <a:stretch>
            <a:fillRect/>
          </a:stretch>
        </p:blipFill>
        <p:spPr bwMode="auto">
          <a:xfrm>
            <a:off x="4932363" y="3789363"/>
            <a:ext cx="2214562" cy="1928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pPr eaLnBrk="1" hangingPunct="1"/>
            <a:r>
              <a:rPr lang="zh-CN" altLang="en-US" smtClean="0"/>
              <a:t>数量与分值：</a:t>
            </a:r>
            <a:r>
              <a:rPr lang="en-US" altLang="zh-CN" smtClean="0"/>
              <a:t>2</a:t>
            </a:r>
            <a:r>
              <a:rPr lang="zh-CN" altLang="en-US" smtClean="0"/>
              <a:t>道左右  </a:t>
            </a:r>
            <a:r>
              <a:rPr lang="en-US" altLang="zh-CN" smtClean="0"/>
              <a:t>25</a:t>
            </a:r>
            <a:r>
              <a:rPr lang="zh-CN" altLang="en-US" smtClean="0"/>
              <a:t>分左右</a:t>
            </a:r>
            <a:endParaRPr lang="en-US" altLang="zh-CN" smtClean="0"/>
          </a:p>
          <a:p>
            <a:pPr eaLnBrk="1" hangingPunct="1"/>
            <a:endParaRPr lang="en-US" altLang="zh-CN" smtClean="0"/>
          </a:p>
          <a:p>
            <a:pPr eaLnBrk="1" hangingPunct="1"/>
            <a:r>
              <a:rPr lang="zh-CN" altLang="en-US" smtClean="0"/>
              <a:t>考过的知识点</a:t>
            </a:r>
            <a:endParaRPr lang="en-US" altLang="zh-CN" smtClean="0"/>
          </a:p>
          <a:p>
            <a:pPr eaLnBrk="1" hangingPunct="1"/>
            <a:r>
              <a:rPr lang="zh-CN" altLang="en-US" smtClean="0"/>
              <a:t>重点是两人相遇追及问题（结合比例 方程等</a:t>
            </a:r>
            <a:r>
              <a:rPr lang="en-US" altLang="zh-CN" smtClean="0"/>
              <a:t>08/09/10</a:t>
            </a:r>
            <a:r>
              <a:rPr lang="zh-CN" altLang="en-US" smtClean="0"/>
              <a:t>年</a:t>
            </a:r>
            <a:r>
              <a:rPr lang="en-US" altLang="zh-CN" smtClean="0"/>
              <a:t>)</a:t>
            </a:r>
          </a:p>
          <a:p>
            <a:pPr eaLnBrk="1" hangingPunct="1"/>
            <a:endParaRPr lang="zh-CN" altLang="en-US" smtClean="0"/>
          </a:p>
          <a:p>
            <a:pPr eaLnBrk="1" hangingPunct="1"/>
            <a:r>
              <a:rPr lang="zh-CN" altLang="en-US" smtClean="0"/>
              <a:t>预测</a:t>
            </a:r>
            <a:r>
              <a:rPr lang="en-US" altLang="zh-CN" smtClean="0"/>
              <a:t>11</a:t>
            </a:r>
            <a:r>
              <a:rPr lang="zh-CN" altLang="en-US" smtClean="0"/>
              <a:t>年这一部分仍然是考查的重点，难度也会很大，作为压轴题的可能性很大，程度好的同学可加强这方面的复习。</a:t>
            </a:r>
          </a:p>
        </p:txBody>
      </p:sp>
      <p:sp>
        <p:nvSpPr>
          <p:cNvPr id="3" name="标题 2"/>
          <p:cNvSpPr>
            <a:spLocks noGrp="1"/>
          </p:cNvSpPr>
          <p:nvPr>
            <p:ph type="title"/>
          </p:nvPr>
        </p:nvSpPr>
        <p:spPr/>
        <p:txBody>
          <a:bodyPr/>
          <a:lstStyle/>
          <a:p>
            <a:pPr eaLnBrk="1" fontAlgn="auto" hangingPunct="1">
              <a:spcAft>
                <a:spcPts val="0"/>
              </a:spcAft>
              <a:defRPr/>
            </a:pPr>
            <a:r>
              <a:rPr lang="en-US" altLang="zh-CN" dirty="0" smtClean="0"/>
              <a:t>5.</a:t>
            </a:r>
            <a:r>
              <a:rPr lang="zh-CN" altLang="en-US" dirty="0" smtClean="0"/>
              <a:t>行程</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p:txBody>
          <a:bodyPr/>
          <a:lstStyle/>
          <a:p>
            <a:pPr eaLnBrk="1" hangingPunct="1"/>
            <a:r>
              <a:rPr lang="zh-CN" altLang="en-US" smtClean="0"/>
              <a:t>（</a:t>
            </a:r>
            <a:r>
              <a:rPr lang="en-US" altLang="zh-CN" smtClean="0"/>
              <a:t>2008</a:t>
            </a:r>
            <a:r>
              <a:rPr lang="zh-CN" altLang="en-US" smtClean="0"/>
              <a:t>年第</a:t>
            </a:r>
            <a:r>
              <a:rPr lang="en-US" altLang="zh-CN" smtClean="0"/>
              <a:t>6</a:t>
            </a:r>
            <a:r>
              <a:rPr lang="zh-CN" altLang="en-US" smtClean="0"/>
              <a:t>届走美杯</a:t>
            </a:r>
            <a:r>
              <a:rPr lang="en-US" altLang="zh-CN" smtClean="0"/>
              <a:t>5</a:t>
            </a:r>
            <a:r>
              <a:rPr lang="zh-CN" altLang="en-US" smtClean="0"/>
              <a:t>年级决赛第</a:t>
            </a:r>
            <a:r>
              <a:rPr lang="en-US" altLang="zh-CN" smtClean="0"/>
              <a:t>11</a:t>
            </a:r>
            <a:r>
              <a:rPr lang="zh-CN" altLang="en-US" smtClean="0"/>
              <a:t>题，</a:t>
            </a:r>
            <a:r>
              <a:rPr lang="en-US" altLang="zh-CN" smtClean="0"/>
              <a:t>12</a:t>
            </a:r>
            <a:r>
              <a:rPr lang="zh-CN" altLang="en-US" smtClean="0"/>
              <a:t>分）</a:t>
            </a:r>
            <a:endParaRPr lang="en-US" altLang="zh-CN" smtClean="0"/>
          </a:p>
          <a:p>
            <a:pPr eaLnBrk="1" hangingPunct="1"/>
            <a:r>
              <a:rPr lang="en-US" altLang="zh-CN" smtClean="0"/>
              <a:t>A</a:t>
            </a:r>
            <a:r>
              <a:rPr lang="zh-CN" altLang="en-US" smtClean="0"/>
              <a:t>，</a:t>
            </a:r>
            <a:r>
              <a:rPr lang="en-US" altLang="zh-CN" smtClean="0"/>
              <a:t>B </a:t>
            </a:r>
            <a:r>
              <a:rPr lang="zh-CN" altLang="en-US" smtClean="0"/>
              <a:t>两地相距</a:t>
            </a:r>
            <a:r>
              <a:rPr lang="en-US" smtClean="0">
                <a:ea typeface="黑体" pitchFamily="2" charset="-122"/>
              </a:rPr>
              <a:t> </a:t>
            </a:r>
            <a:r>
              <a:rPr lang="zh-CN" altLang="en-US" smtClean="0"/>
              <a:t>千米。一辆货车以每分钟</a:t>
            </a:r>
            <a:r>
              <a:rPr lang="en-US" smtClean="0">
                <a:ea typeface="黑体" pitchFamily="2" charset="-122"/>
              </a:rPr>
              <a:t> </a:t>
            </a:r>
            <a:r>
              <a:rPr lang="en-US" altLang="zh-CN" smtClean="0"/>
              <a:t>30</a:t>
            </a:r>
            <a:r>
              <a:rPr lang="zh-CN" altLang="en-US" smtClean="0"/>
              <a:t>米的速度由</a:t>
            </a:r>
            <a:r>
              <a:rPr lang="en-US" smtClean="0">
                <a:ea typeface="黑体" pitchFamily="2" charset="-122"/>
              </a:rPr>
              <a:t> </a:t>
            </a:r>
            <a:r>
              <a:rPr lang="zh-CN" altLang="en-US" smtClean="0"/>
              <a:t>地开往</a:t>
            </a:r>
            <a:r>
              <a:rPr lang="en-US" smtClean="0">
                <a:ea typeface="黑体" pitchFamily="2" charset="-122"/>
              </a:rPr>
              <a:t> </a:t>
            </a:r>
            <a:r>
              <a:rPr lang="zh-CN" altLang="en-US" smtClean="0"/>
              <a:t>地。货车离开</a:t>
            </a:r>
            <a:r>
              <a:rPr lang="en-US" smtClean="0">
                <a:ea typeface="黑体" pitchFamily="2" charset="-122"/>
              </a:rPr>
              <a:t> </a:t>
            </a:r>
            <a:r>
              <a:rPr lang="zh-CN" altLang="en-US" smtClean="0"/>
              <a:t>地</a:t>
            </a:r>
            <a:r>
              <a:rPr lang="en-US" smtClean="0">
                <a:ea typeface="黑体" pitchFamily="2" charset="-122"/>
              </a:rPr>
              <a:t> </a:t>
            </a:r>
            <a:r>
              <a:rPr lang="en-US" altLang="zh-CN" smtClean="0"/>
              <a:t>900</a:t>
            </a:r>
            <a:r>
              <a:rPr lang="zh-CN" altLang="en-US" smtClean="0"/>
              <a:t>米时，一同学在</a:t>
            </a:r>
            <a:r>
              <a:rPr lang="en-US" smtClean="0">
                <a:ea typeface="黑体" pitchFamily="2" charset="-122"/>
              </a:rPr>
              <a:t> </a:t>
            </a:r>
            <a:r>
              <a:rPr lang="zh-CN" altLang="en-US" smtClean="0"/>
              <a:t>地乘摩托车带一个球以每分钟</a:t>
            </a:r>
            <a:r>
              <a:rPr lang="en-US" altLang="zh-CN" smtClean="0"/>
              <a:t>90</a:t>
            </a:r>
            <a:r>
              <a:rPr lang="zh-CN" altLang="en-US" smtClean="0"/>
              <a:t>米</a:t>
            </a:r>
            <a:r>
              <a:rPr lang="en-US" smtClean="0">
                <a:ea typeface="黑体" pitchFamily="2" charset="-122"/>
              </a:rPr>
              <a:t> </a:t>
            </a:r>
            <a:r>
              <a:rPr lang="zh-CN" altLang="en-US" smtClean="0"/>
              <a:t>的速度追货车，追上后将球放在货车上立即返回，返回后再带一个球追货车，如此往返，最后一次追上货车出发后</a:t>
            </a:r>
            <a:r>
              <a:rPr lang="en-US" smtClean="0">
                <a:ea typeface="黑体" pitchFamily="2" charset="-122"/>
              </a:rPr>
              <a:t> </a:t>
            </a:r>
            <a:r>
              <a:rPr lang="en-US" u="sng" smtClean="0">
                <a:ea typeface="黑体" pitchFamily="2" charset="-122"/>
              </a:rPr>
              <a:t>         </a:t>
            </a:r>
            <a:r>
              <a:rPr lang="zh-CN" altLang="en-US" smtClean="0"/>
              <a:t>分钟。</a:t>
            </a:r>
          </a:p>
          <a:p>
            <a:pPr eaLnBrk="1" hangingPunct="1"/>
            <a:r>
              <a:rPr lang="zh-CN" altLang="en-US" smtClean="0"/>
              <a:t>答案：</a:t>
            </a:r>
            <a:r>
              <a:rPr lang="en-US" altLang="zh-CN" smtClean="0"/>
              <a:t>180</a:t>
            </a:r>
          </a:p>
          <a:p>
            <a:pPr eaLnBrk="1" hangingPunct="1"/>
            <a:endParaRPr lang="zh-CN" alt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1"/>
          </p:nvPr>
        </p:nvSpPr>
        <p:spPr/>
        <p:txBody>
          <a:bodyPr/>
          <a:lstStyle/>
          <a:p>
            <a:pPr eaLnBrk="1" hangingPunct="1"/>
            <a:r>
              <a:rPr lang="zh-CN" altLang="en-US" smtClean="0"/>
              <a:t>构造与论证（</a:t>
            </a:r>
            <a:r>
              <a:rPr lang="en-US" altLang="zh-CN" smtClean="0"/>
              <a:t>10</a:t>
            </a:r>
            <a:r>
              <a:rPr lang="zh-CN" altLang="en-US" smtClean="0"/>
              <a:t>年第</a:t>
            </a:r>
            <a:r>
              <a:rPr lang="en-US" altLang="zh-CN" smtClean="0"/>
              <a:t>12</a:t>
            </a:r>
            <a:r>
              <a:rPr lang="zh-CN" altLang="en-US" smtClean="0"/>
              <a:t>题</a:t>
            </a:r>
            <a:r>
              <a:rPr lang="en-US" altLang="zh-CN" smtClean="0"/>
              <a:t>…</a:t>
            </a:r>
            <a:r>
              <a:rPr lang="zh-CN" altLang="en-US" smtClean="0"/>
              <a:t>）</a:t>
            </a:r>
            <a:endParaRPr lang="en-US" altLang="zh-CN" smtClean="0"/>
          </a:p>
          <a:p>
            <a:pPr eaLnBrk="1" hangingPunct="1"/>
            <a:r>
              <a:rPr lang="zh-CN" altLang="en-US" smtClean="0"/>
              <a:t>逻辑推理（</a:t>
            </a:r>
            <a:r>
              <a:rPr lang="en-US" altLang="zh-CN" smtClean="0"/>
              <a:t>10</a:t>
            </a:r>
            <a:r>
              <a:rPr lang="zh-CN" altLang="en-US" smtClean="0"/>
              <a:t>年第</a:t>
            </a:r>
            <a:r>
              <a:rPr lang="en-US" altLang="zh-CN" smtClean="0"/>
              <a:t>5</a:t>
            </a:r>
            <a:r>
              <a:rPr lang="zh-CN" altLang="en-US" smtClean="0"/>
              <a:t>题</a:t>
            </a:r>
            <a:r>
              <a:rPr lang="en-US" altLang="zh-CN" smtClean="0"/>
              <a:t>…</a:t>
            </a:r>
            <a:r>
              <a:rPr lang="zh-CN" altLang="en-US" smtClean="0"/>
              <a:t>）</a:t>
            </a:r>
            <a:endParaRPr lang="en-US" altLang="zh-CN" smtClean="0"/>
          </a:p>
          <a:p>
            <a:pPr eaLnBrk="1" hangingPunct="1"/>
            <a:r>
              <a:rPr lang="zh-CN" altLang="en-US" smtClean="0"/>
              <a:t>分数应用题（</a:t>
            </a:r>
            <a:r>
              <a:rPr lang="en-US" altLang="zh-CN" smtClean="0"/>
              <a:t>10</a:t>
            </a:r>
            <a:r>
              <a:rPr lang="zh-CN" altLang="en-US" smtClean="0"/>
              <a:t>年第</a:t>
            </a:r>
            <a:r>
              <a:rPr lang="en-US" altLang="zh-CN" smtClean="0"/>
              <a:t>2</a:t>
            </a:r>
            <a:r>
              <a:rPr lang="zh-CN" altLang="en-US" smtClean="0"/>
              <a:t>题</a:t>
            </a:r>
            <a:r>
              <a:rPr lang="en-US" altLang="zh-CN" smtClean="0"/>
              <a:t>…)</a:t>
            </a:r>
          </a:p>
          <a:p>
            <a:pPr eaLnBrk="1" hangingPunct="1"/>
            <a:r>
              <a:rPr lang="en-US" altLang="zh-CN" smtClean="0"/>
              <a:t>…………….</a:t>
            </a:r>
            <a:endParaRPr lang="zh-CN" altLang="en-US" smtClean="0"/>
          </a:p>
        </p:txBody>
      </p:sp>
      <p:sp>
        <p:nvSpPr>
          <p:cNvPr id="2" name="标题 1"/>
          <p:cNvSpPr>
            <a:spLocks noGrp="1"/>
          </p:cNvSpPr>
          <p:nvPr>
            <p:ph type="title"/>
          </p:nvPr>
        </p:nvSpPr>
        <p:spPr/>
        <p:txBody>
          <a:bodyPr/>
          <a:lstStyle/>
          <a:p>
            <a:pPr eaLnBrk="1" fontAlgn="auto" hangingPunct="1">
              <a:spcAft>
                <a:spcPts val="0"/>
              </a:spcAft>
              <a:defRPr/>
            </a:pPr>
            <a:r>
              <a:rPr lang="en-US" altLang="zh-CN" dirty="0" smtClean="0"/>
              <a:t>6.</a:t>
            </a:r>
            <a:r>
              <a:rPr lang="zh-CN" altLang="en-US" dirty="0" smtClean="0"/>
              <a:t>其他</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zh-CN" altLang="en-US" smtClean="0">
                <a:effectLst/>
              </a:rPr>
              <a:t>三、临考建议</a:t>
            </a:r>
          </a:p>
        </p:txBody>
      </p:sp>
      <p:sp>
        <p:nvSpPr>
          <p:cNvPr id="31746" name="Rectangle 3"/>
          <p:cNvSpPr>
            <a:spLocks noGrp="1"/>
          </p:cNvSpPr>
          <p:nvPr>
            <p:ph type="body" idx="1"/>
          </p:nvPr>
        </p:nvSpPr>
        <p:spPr/>
        <p:txBody>
          <a:bodyPr/>
          <a:lstStyle/>
          <a:p>
            <a:pPr>
              <a:lnSpc>
                <a:spcPct val="80000"/>
              </a:lnSpc>
            </a:pPr>
            <a:endParaRPr lang="en-US" altLang="zh-CN" sz="1400" b="1" smtClean="0"/>
          </a:p>
          <a:p>
            <a:pPr>
              <a:lnSpc>
                <a:spcPct val="80000"/>
              </a:lnSpc>
            </a:pPr>
            <a:r>
              <a:rPr lang="en-US" altLang="zh-CN" sz="2000" smtClean="0"/>
              <a:t>1</a:t>
            </a:r>
            <a:r>
              <a:rPr lang="zh-CN" altLang="en-US" sz="2000" smtClean="0"/>
              <a:t>、一定重视真题！</a:t>
            </a:r>
            <a:br>
              <a:rPr lang="zh-CN" altLang="en-US" sz="2000" smtClean="0"/>
            </a:br>
            <a:endParaRPr lang="zh-CN" altLang="en-US" sz="2000" smtClean="0"/>
          </a:p>
          <a:p>
            <a:pPr>
              <a:lnSpc>
                <a:spcPct val="80000"/>
              </a:lnSpc>
              <a:buFont typeface="Wingdings 3" pitchFamily="18" charset="2"/>
              <a:buNone/>
            </a:pPr>
            <a:r>
              <a:rPr lang="zh-CN" altLang="en-US" sz="2000" smtClean="0"/>
              <a:t>         真题是最有价值的资料！</a:t>
            </a:r>
          </a:p>
          <a:p>
            <a:pPr>
              <a:lnSpc>
                <a:spcPct val="80000"/>
              </a:lnSpc>
            </a:pPr>
            <a:r>
              <a:rPr lang="en-US" altLang="zh-CN" sz="2000" smtClean="0"/>
              <a:t>2</a:t>
            </a:r>
            <a:r>
              <a:rPr lang="zh-CN" altLang="en-US" sz="2000" smtClean="0"/>
              <a:t>、知识点梳理</a:t>
            </a:r>
          </a:p>
          <a:p>
            <a:pPr>
              <a:lnSpc>
                <a:spcPct val="80000"/>
              </a:lnSpc>
              <a:buFont typeface="Wingdings 3" pitchFamily="18" charset="2"/>
              <a:buNone/>
            </a:pPr>
            <a:r>
              <a:rPr lang="zh-CN" altLang="en-US" sz="2000" smtClean="0"/>
              <a:t>        通过做历年真题，梳理一下知识点，扬长避短，自己不足的地方要加强，好的地方要充分发挥，这样一定能取得好成绩的。</a:t>
            </a:r>
            <a:br>
              <a:rPr lang="zh-CN" altLang="en-US" sz="2000" smtClean="0"/>
            </a:br>
            <a:endParaRPr lang="zh-CN" altLang="en-US" sz="2000" smtClean="0"/>
          </a:p>
          <a:p>
            <a:pPr>
              <a:lnSpc>
                <a:spcPct val="80000"/>
              </a:lnSpc>
              <a:buFont typeface="Wingdings 3" pitchFamily="18" charset="2"/>
              <a:buNone/>
            </a:pPr>
            <a:r>
              <a:rPr lang="en-US" altLang="zh-CN" sz="2000" smtClean="0"/>
              <a:t>   3</a:t>
            </a:r>
            <a:r>
              <a:rPr lang="zh-CN" altLang="en-US" sz="2000" smtClean="0"/>
              <a:t>、调整好心态，千万不要紧张，要吃好睡好，状态好的话考试的时候才能够发挥到最好。</a:t>
            </a:r>
            <a:br>
              <a:rPr lang="zh-CN" altLang="en-US" sz="2000" smtClean="0"/>
            </a:br>
            <a:r>
              <a:rPr lang="zh-CN" altLang="en-US" sz="2000" smtClean="0"/>
              <a:t/>
            </a:r>
            <a:br>
              <a:rPr lang="zh-CN" altLang="en-US" sz="2000" smtClean="0"/>
            </a:br>
            <a:r>
              <a:rPr lang="zh-CN" altLang="en-US" sz="2000" smtClean="0"/>
              <a:t>　　</a:t>
            </a:r>
            <a:br>
              <a:rPr lang="zh-CN" altLang="en-US" sz="2000" smtClean="0"/>
            </a:br>
            <a:r>
              <a:rPr lang="zh-CN" altLang="en-US" sz="2000" smtClean="0"/>
              <a:t>借用一句话：</a:t>
            </a:r>
          </a:p>
          <a:p>
            <a:pPr>
              <a:lnSpc>
                <a:spcPct val="80000"/>
              </a:lnSpc>
              <a:buFont typeface="Wingdings 3" pitchFamily="18" charset="2"/>
              <a:buNone/>
            </a:pPr>
            <a:r>
              <a:rPr lang="zh-CN" altLang="en-US" sz="2000" smtClean="0"/>
              <a:t>    不是每一次努力都会有收获，但持续不断的付出一定会成功！</a:t>
            </a:r>
            <a:br>
              <a:rPr lang="zh-CN" altLang="en-US" sz="2000" smtClean="0"/>
            </a:br>
            <a:r>
              <a:rPr lang="zh-CN" altLang="en-US" sz="2000" smtClean="0"/>
              <a:t/>
            </a:r>
            <a:br>
              <a:rPr lang="zh-CN" altLang="en-US" sz="2000" smtClean="0"/>
            </a:br>
            <a:r>
              <a:rPr lang="zh-CN" altLang="en-US" sz="200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图示 4"/>
          <p:cNvGraphicFramePr/>
          <p:nvPr/>
        </p:nvGraphicFramePr>
        <p:xfrm>
          <a:off x="428596" y="357166"/>
          <a:ext cx="7620032" cy="53895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右箭头 5"/>
          <p:cNvSpPr/>
          <p:nvPr/>
        </p:nvSpPr>
        <p:spPr>
          <a:xfrm>
            <a:off x="2143125" y="3214688"/>
            <a:ext cx="571500" cy="412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右箭头 6"/>
          <p:cNvSpPr/>
          <p:nvPr/>
        </p:nvSpPr>
        <p:spPr>
          <a:xfrm>
            <a:off x="5072063" y="3214688"/>
            <a:ext cx="571500" cy="341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4343" name="Object 7"/>
          <p:cNvGraphicFramePr>
            <a:graphicFrameLocks noChangeAspect="1"/>
          </p:cNvGraphicFramePr>
          <p:nvPr/>
        </p:nvGraphicFramePr>
        <p:xfrm>
          <a:off x="1524000" y="1389063"/>
          <a:ext cx="6096000" cy="4067175"/>
        </p:xfrm>
        <a:graphic>
          <a:graphicData uri="http://schemas.openxmlformats.org/presentationml/2006/ole">
            <mc:AlternateContent xmlns:mc="http://schemas.openxmlformats.org/markup-compatibility/2006">
              <mc:Choice xmlns:v="urn:schemas-microsoft-com:vml" Requires="v">
                <p:oleObj spid="_x0000_s14345" name="图表" r:id="rId13" imgW="6096000" imgH="4067251" progId="MSGraph.Chart.8">
                  <p:embed followColorScheme="full"/>
                </p:oleObj>
              </mc:Choice>
              <mc:Fallback>
                <p:oleObj name="图表" r:id="rId13" imgW="6096000" imgH="4067251" progId="MSGraph.Chart.8">
                  <p:embed followColorScheme="full"/>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24000" y="1389063"/>
                        <a:ext cx="6096000" cy="406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pPr algn="ctr" eaLnBrk="1" hangingPunct="1">
              <a:buFont typeface="Wingdings 3" pitchFamily="18" charset="2"/>
              <a:buNone/>
            </a:pPr>
            <a:r>
              <a:rPr lang="zh-CN" altLang="en-US" sz="4800" smtClean="0"/>
              <a:t>预祝同学们考出好成绩！</a:t>
            </a:r>
          </a:p>
          <a:p>
            <a:pPr eaLnBrk="1" hangingPunct="1"/>
            <a:endParaRPr lang="en-US" altLang="zh-CN" sz="4000" smtClean="0"/>
          </a:p>
          <a:p>
            <a:pPr eaLnBrk="1" hangingPunct="1">
              <a:buFont typeface="Wingdings 3" pitchFamily="18" charset="2"/>
              <a:buNone/>
            </a:pPr>
            <a:r>
              <a:rPr lang="zh-CN" altLang="en-US" smtClean="0"/>
              <a:t>   周日下午我们会在</a:t>
            </a:r>
            <a:r>
              <a:rPr lang="en-US" altLang="zh-CN" smtClean="0"/>
              <a:t>E</a:t>
            </a:r>
            <a:r>
              <a:rPr lang="zh-CN" altLang="en-US" smtClean="0"/>
              <a:t>度论坛第一时间公布答案，请  关注论坛更新！</a:t>
            </a:r>
            <a:endParaRPr lang="en-US" altLang="zh-CN"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pPr eaLnBrk="1" hangingPunct="1"/>
            <a:endParaRPr lang="en-US" altLang="zh-CN" smtClean="0"/>
          </a:p>
          <a:p>
            <a:pPr eaLnBrk="1" hangingPunct="1"/>
            <a:endParaRPr lang="zh-CN" altLang="en-US" smtClean="0"/>
          </a:p>
        </p:txBody>
      </p:sp>
      <p:graphicFrame>
        <p:nvGraphicFramePr>
          <p:cNvPr id="4" name="图示 3"/>
          <p:cNvGraphicFramePr/>
          <p:nvPr/>
        </p:nvGraphicFramePr>
        <p:xfrm>
          <a:off x="785786" y="714356"/>
          <a:ext cx="7072362" cy="5532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2"/>
          <p:cNvSpPr>
            <a:spLocks noGrp="1"/>
          </p:cNvSpPr>
          <p:nvPr>
            <p:ph idx="1"/>
          </p:nvPr>
        </p:nvSpPr>
        <p:spPr>
          <a:xfrm>
            <a:off x="323850" y="620713"/>
            <a:ext cx="8229600" cy="4525962"/>
          </a:xfrm>
        </p:spPr>
        <p:txBody>
          <a:bodyPr/>
          <a:lstStyle/>
          <a:p>
            <a:pPr eaLnBrk="1" hangingPunct="1">
              <a:buFont typeface="Wingdings 3" pitchFamily="18" charset="2"/>
              <a:buNone/>
            </a:pPr>
            <a:r>
              <a:rPr lang="zh-CN" altLang="en-US" smtClean="0"/>
              <a:t>   </a:t>
            </a:r>
            <a:r>
              <a:rPr lang="en-US" altLang="zh-CN" sz="6000" b="1" smtClean="0"/>
              <a:t>1.</a:t>
            </a:r>
            <a:r>
              <a:rPr lang="zh-CN" altLang="en-US" sz="6000" b="1" smtClean="0"/>
              <a:t>数学好玩</a:t>
            </a:r>
          </a:p>
          <a:p>
            <a:pPr eaLnBrk="1" hangingPunct="1">
              <a:buFont typeface="Wingdings 3" pitchFamily="18" charset="2"/>
              <a:buNone/>
            </a:pPr>
            <a:r>
              <a:rPr lang="zh-CN" altLang="en-US" smtClean="0"/>
              <a:t>（</a:t>
            </a:r>
            <a:r>
              <a:rPr lang="en-US" altLang="zh-CN" smtClean="0"/>
              <a:t>2010</a:t>
            </a:r>
            <a:r>
              <a:rPr lang="zh-CN" altLang="en-US" smtClean="0"/>
              <a:t>年第八届走美五年级第</a:t>
            </a:r>
            <a:r>
              <a:rPr lang="en-US" altLang="zh-CN" smtClean="0"/>
              <a:t>4</a:t>
            </a:r>
            <a:r>
              <a:rPr lang="zh-CN" altLang="en-US" smtClean="0"/>
              <a:t>题） </a:t>
            </a:r>
            <a:endParaRPr lang="en-US" altLang="zh-CN" smtClean="0"/>
          </a:p>
          <a:p>
            <a:pPr eaLnBrk="1" hangingPunct="1">
              <a:buFont typeface="Wingdings 3" pitchFamily="18" charset="2"/>
              <a:buNone/>
            </a:pPr>
            <a:r>
              <a:rPr lang="zh-CN" altLang="en-US" smtClean="0"/>
              <a:t>   小华每分钟吹一次肥皂泡泡，每次恰好吹出</a:t>
            </a:r>
            <a:r>
              <a:rPr lang="en-US" altLang="zh-CN" smtClean="0"/>
              <a:t>100</a:t>
            </a:r>
            <a:r>
              <a:rPr lang="zh-CN" altLang="en-US" smtClean="0"/>
              <a:t>个，肥皂泡泡吹出后，经过一分钟就有一半破了，经过两分钟还有二十分之一没有破，经过两分半肥皂泡泡全破了。在第</a:t>
            </a:r>
            <a:r>
              <a:rPr lang="en-US" altLang="zh-CN" smtClean="0"/>
              <a:t>20</a:t>
            </a:r>
            <a:r>
              <a:rPr lang="zh-CN" altLang="en-US" smtClean="0"/>
              <a:t>次吹出了肥皂泡泡的时候，没有破的肥皂泡泡有</a:t>
            </a:r>
            <a:r>
              <a:rPr lang="en-US" u="sng" smtClean="0">
                <a:ea typeface="黑体" pitchFamily="2" charset="-122"/>
              </a:rPr>
              <a:t>           </a:t>
            </a:r>
            <a:r>
              <a:rPr lang="zh-CN" altLang="en-US" smtClean="0"/>
              <a:t>个。</a:t>
            </a:r>
          </a:p>
          <a:p>
            <a:pPr eaLnBrk="1" hangingPunct="1">
              <a:buFont typeface="Wingdings 3" pitchFamily="18" charset="2"/>
              <a:buNone/>
            </a:pPr>
            <a:endParaRPr lang="zh-CN" altLang="en-US" smtClean="0"/>
          </a:p>
          <a:p>
            <a:pPr eaLnBrk="1" hangingPunct="1">
              <a:buFont typeface="Wingdings 3" pitchFamily="18" charset="2"/>
              <a:buNone/>
            </a:pPr>
            <a:r>
              <a:rPr lang="zh-CN" altLang="en-US" smtClean="0"/>
              <a:t>答案：</a:t>
            </a:r>
            <a:r>
              <a:rPr lang="en-US" altLang="zh-CN" smtClean="0"/>
              <a:t>155</a:t>
            </a:r>
            <a:endParaRPr lang="zh-CN" altLang="en-US" smtClean="0"/>
          </a:p>
          <a:p>
            <a:pPr eaLnBrk="1" hangingPunct="1"/>
            <a:endParaRPr lang="zh-CN" altLang="en-US"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p:cNvSpPr>
          <p:nvPr>
            <p:ph idx="1"/>
          </p:nvPr>
        </p:nvSpPr>
        <p:spPr>
          <a:xfrm>
            <a:off x="395288" y="692150"/>
            <a:ext cx="8229600" cy="4525963"/>
          </a:xfrm>
        </p:spPr>
        <p:txBody>
          <a:bodyPr/>
          <a:lstStyle/>
          <a:p>
            <a:pPr eaLnBrk="1" hangingPunct="1">
              <a:buFont typeface="Wingdings 3" pitchFamily="18" charset="2"/>
              <a:buNone/>
            </a:pPr>
            <a:r>
              <a:rPr lang="en-US" altLang="zh-CN" sz="6000" b="1" smtClean="0"/>
              <a:t>2.</a:t>
            </a:r>
            <a:r>
              <a:rPr lang="zh-CN" altLang="en-US" sz="6000" b="1" smtClean="0"/>
              <a:t>数学有用</a:t>
            </a:r>
          </a:p>
          <a:p>
            <a:pPr eaLnBrk="1" hangingPunct="1">
              <a:buFont typeface="Wingdings 3" pitchFamily="18" charset="2"/>
              <a:buNone/>
            </a:pPr>
            <a:r>
              <a:rPr lang="zh-CN" altLang="en-US" smtClean="0"/>
              <a:t>（</a:t>
            </a:r>
            <a:r>
              <a:rPr lang="en-US" altLang="zh-CN" smtClean="0"/>
              <a:t>2009</a:t>
            </a:r>
            <a:r>
              <a:rPr lang="zh-CN" altLang="en-US" smtClean="0"/>
              <a:t>年第七届走美五年级第</a:t>
            </a:r>
            <a:r>
              <a:rPr lang="en-US" altLang="zh-CN" smtClean="0"/>
              <a:t>10</a:t>
            </a:r>
            <a:r>
              <a:rPr lang="zh-CN" altLang="en-US" smtClean="0"/>
              <a:t>题）地震时，地震中心同时向各个方向传播纵波与横波，纵波的传播速度每秒是</a:t>
            </a:r>
            <a:r>
              <a:rPr lang="en-US" altLang="zh-CN" smtClean="0"/>
              <a:t>3.96</a:t>
            </a:r>
            <a:r>
              <a:rPr lang="zh-CN" altLang="en-US" smtClean="0"/>
              <a:t>千米，横波的传播速度每秒是</a:t>
            </a:r>
            <a:r>
              <a:rPr lang="en-US" altLang="zh-CN" smtClean="0"/>
              <a:t>2.58</a:t>
            </a:r>
            <a:r>
              <a:rPr lang="zh-CN" altLang="en-US" smtClean="0"/>
              <a:t>千米。在汶川地震中，地震监测点用地震仪接收到地震的纵波后，隔了</a:t>
            </a:r>
            <a:r>
              <a:rPr lang="en-US" altLang="zh-CN" smtClean="0"/>
              <a:t>6.9</a:t>
            </a:r>
            <a:r>
              <a:rPr lang="zh-CN" altLang="en-US" smtClean="0"/>
              <a:t>秒接收到这个地震的横波，那么地震的中心距离监测点</a:t>
            </a:r>
            <a:r>
              <a:rPr lang="en-US" altLang="zh-CN" smtClean="0"/>
              <a:t>__________</a:t>
            </a:r>
            <a:r>
              <a:rPr lang="zh-CN" altLang="en-US" smtClean="0"/>
              <a:t>千米。</a:t>
            </a:r>
          </a:p>
          <a:p>
            <a:pPr eaLnBrk="1" hangingPunct="1">
              <a:buFont typeface="Wingdings 3" pitchFamily="18" charset="2"/>
              <a:buNone/>
            </a:pPr>
            <a:r>
              <a:rPr lang="zh-CN" altLang="en-US" smtClean="0"/>
              <a:t>答案：</a:t>
            </a:r>
            <a:r>
              <a:rPr lang="en-US" altLang="zh-CN" smtClean="0"/>
              <a:t>51.084</a:t>
            </a:r>
          </a:p>
          <a:p>
            <a:pPr eaLnBrk="1" hangingPunct="1"/>
            <a:endParaRPr lang="zh-CN" alt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type="body" idx="1"/>
          </p:nvPr>
        </p:nvSpPr>
        <p:spPr/>
        <p:txBody>
          <a:bodyPr/>
          <a:lstStyle/>
          <a:p>
            <a:r>
              <a:rPr lang="zh-CN" altLang="en-US" sz="3200" b="1" smtClean="0"/>
              <a:t>总结</a:t>
            </a:r>
          </a:p>
          <a:p>
            <a:pPr>
              <a:buFont typeface="Wingdings 3" pitchFamily="18" charset="2"/>
              <a:buNone/>
            </a:pPr>
            <a:endParaRPr lang="zh-CN" altLang="en-US" sz="3200" b="1" smtClean="0"/>
          </a:p>
          <a:p>
            <a:r>
              <a:rPr lang="zh-CN" altLang="en-US" smtClean="0"/>
              <a:t>走美的题非常注重与生活的联系，需要同学仔细读题，快速领会题目的考点，转化成熟悉的形式。比如，</a:t>
            </a:r>
            <a:r>
              <a:rPr lang="en-US" altLang="zh-CN" smtClean="0"/>
              <a:t>09</a:t>
            </a:r>
            <a:r>
              <a:rPr lang="zh-CN" altLang="en-US" smtClean="0"/>
              <a:t>年地震波的题读完题后要马上想到这是一道行程中的涉及速度差与路程关系的题目。</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zh-CN" altLang="en-US" smtClean="0">
                <a:effectLst/>
              </a:rPr>
              <a:t>二、往年试题分析与</a:t>
            </a:r>
            <a:r>
              <a:rPr lang="en-US" altLang="zh-CN" smtClean="0">
                <a:effectLst/>
              </a:rPr>
              <a:t>11</a:t>
            </a:r>
            <a:r>
              <a:rPr lang="zh-CN" altLang="en-US" smtClean="0">
                <a:effectLst/>
              </a:rPr>
              <a:t>年预测</a:t>
            </a:r>
          </a:p>
        </p:txBody>
      </p:sp>
      <p:sp>
        <p:nvSpPr>
          <p:cNvPr id="19458" name="Rectangle 3"/>
          <p:cNvSpPr>
            <a:spLocks noGrp="1"/>
          </p:cNvSpPr>
          <p:nvPr>
            <p:ph type="body" idx="1"/>
          </p:nvPr>
        </p:nvSpPr>
        <p:spPr/>
        <p:txBody>
          <a:bodyPr/>
          <a:lstStyle/>
          <a:p>
            <a:r>
              <a:rPr lang="zh-CN" altLang="en-US" smtClean="0"/>
              <a:t>计算</a:t>
            </a:r>
          </a:p>
          <a:p>
            <a:r>
              <a:rPr lang="zh-CN" altLang="en-US" smtClean="0"/>
              <a:t>数论</a:t>
            </a:r>
          </a:p>
          <a:p>
            <a:r>
              <a:rPr lang="zh-CN" altLang="en-US" smtClean="0"/>
              <a:t>几何</a:t>
            </a:r>
          </a:p>
          <a:p>
            <a:r>
              <a:rPr lang="zh-CN" altLang="en-US" smtClean="0"/>
              <a:t>计数</a:t>
            </a:r>
          </a:p>
          <a:p>
            <a:r>
              <a:rPr lang="zh-CN" altLang="en-US" smtClean="0"/>
              <a:t>行程</a:t>
            </a:r>
          </a:p>
          <a:p>
            <a:r>
              <a:rPr lang="zh-CN" altLang="en-US" smtClean="0"/>
              <a:t>其他</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p:txBody>
          <a:bodyPr/>
          <a:lstStyle/>
          <a:p>
            <a:pPr eaLnBrk="1" hangingPunct="1"/>
            <a:r>
              <a:rPr lang="zh-CN" altLang="en-US" smtClean="0"/>
              <a:t>数量与分值：  </a:t>
            </a:r>
            <a:r>
              <a:rPr lang="en-US" altLang="zh-CN" smtClean="0"/>
              <a:t>2</a:t>
            </a:r>
            <a:r>
              <a:rPr lang="zh-CN" altLang="en-US" smtClean="0"/>
              <a:t>道左右 </a:t>
            </a:r>
            <a:r>
              <a:rPr lang="en-US" altLang="zh-CN" smtClean="0"/>
              <a:t>18</a:t>
            </a:r>
            <a:r>
              <a:rPr lang="zh-CN" altLang="en-US" smtClean="0"/>
              <a:t>分左右</a:t>
            </a:r>
            <a:endParaRPr lang="en-US" altLang="zh-CN" smtClean="0"/>
          </a:p>
          <a:p>
            <a:pPr eaLnBrk="1" hangingPunct="1"/>
            <a:r>
              <a:rPr lang="zh-CN" altLang="en-US" smtClean="0"/>
              <a:t>考过的知识点</a:t>
            </a:r>
            <a:endParaRPr lang="en-US" altLang="zh-CN" smtClean="0"/>
          </a:p>
          <a:p>
            <a:pPr eaLnBrk="1" hangingPunct="1"/>
            <a:r>
              <a:rPr lang="zh-CN" altLang="en-US" smtClean="0"/>
              <a:t>（</a:t>
            </a:r>
            <a:r>
              <a:rPr lang="en-US" altLang="zh-CN" smtClean="0"/>
              <a:t>1</a:t>
            </a:r>
            <a:r>
              <a:rPr lang="zh-CN" altLang="en-US" smtClean="0"/>
              <a:t>）机械计算</a:t>
            </a:r>
            <a:endParaRPr lang="en-US" altLang="zh-CN" smtClean="0"/>
          </a:p>
          <a:p>
            <a:pPr eaLnBrk="1" hangingPunct="1"/>
            <a:r>
              <a:rPr lang="zh-CN" altLang="en-US" smtClean="0"/>
              <a:t>（</a:t>
            </a:r>
            <a:r>
              <a:rPr lang="en-US" altLang="zh-CN" smtClean="0"/>
              <a:t>2</a:t>
            </a:r>
            <a:r>
              <a:rPr lang="zh-CN" altLang="en-US" smtClean="0"/>
              <a:t>）简算</a:t>
            </a:r>
            <a:endParaRPr lang="en-US" altLang="zh-CN" smtClean="0"/>
          </a:p>
          <a:p>
            <a:pPr eaLnBrk="1" hangingPunct="1">
              <a:buFont typeface="Wingdings 3" pitchFamily="18" charset="2"/>
              <a:buNone/>
            </a:pPr>
            <a:r>
              <a:rPr lang="en-US" altLang="zh-CN" smtClean="0"/>
              <a:t>      </a:t>
            </a:r>
            <a:r>
              <a:rPr lang="zh-CN" altLang="en-US" smtClean="0"/>
              <a:t>加法乘法的运算律、寻找与构造公因数（考过多年） 、换元、公式（特别是等差数列的求和公式）</a:t>
            </a:r>
            <a:endParaRPr lang="en-US" altLang="zh-CN" smtClean="0"/>
          </a:p>
          <a:p>
            <a:pPr eaLnBrk="1" hangingPunct="1">
              <a:buFont typeface="Wingdings 3" pitchFamily="18" charset="2"/>
              <a:buNone/>
            </a:pPr>
            <a:endParaRPr lang="zh-CN" altLang="en-US" smtClean="0"/>
          </a:p>
          <a:p>
            <a:pPr eaLnBrk="1" hangingPunct="1"/>
            <a:r>
              <a:rPr lang="zh-CN" altLang="en-US" smtClean="0"/>
              <a:t>预测</a:t>
            </a:r>
            <a:r>
              <a:rPr lang="en-US" altLang="zh-CN" smtClean="0"/>
              <a:t>11</a:t>
            </a:r>
            <a:r>
              <a:rPr lang="zh-CN" altLang="en-US" smtClean="0"/>
              <a:t>年仍有可能考公因数的题目，同时要注意</a:t>
            </a:r>
            <a:r>
              <a:rPr lang="en-US" altLang="zh-CN" smtClean="0"/>
              <a:t>10</a:t>
            </a:r>
            <a:r>
              <a:rPr lang="zh-CN" altLang="en-US" smtClean="0"/>
              <a:t>年新出现的题型</a:t>
            </a:r>
            <a:r>
              <a:rPr lang="en-US" altLang="zh-CN" smtClean="0"/>
              <a:t>——</a:t>
            </a:r>
            <a:r>
              <a:rPr lang="zh-CN" altLang="en-US" smtClean="0"/>
              <a:t>定义新运算</a:t>
            </a:r>
          </a:p>
          <a:p>
            <a:pPr eaLnBrk="1" hangingPunct="1">
              <a:buFont typeface="Wingdings 3" pitchFamily="18" charset="2"/>
              <a:buNone/>
            </a:pPr>
            <a:endParaRPr lang="zh-CN" altLang="en-US" smtClean="0"/>
          </a:p>
          <a:p>
            <a:pPr eaLnBrk="1" hangingPunct="1">
              <a:buFont typeface="Wingdings 3" pitchFamily="18" charset="2"/>
              <a:buNone/>
            </a:pPr>
            <a:r>
              <a:rPr lang="en-US" altLang="zh-CN" smtClean="0"/>
              <a:t>       </a:t>
            </a:r>
          </a:p>
          <a:p>
            <a:pPr eaLnBrk="1" hangingPunct="1">
              <a:buFont typeface="Wingdings 3" pitchFamily="18" charset="2"/>
              <a:buNone/>
            </a:pPr>
            <a:r>
              <a:rPr lang="en-US" altLang="zh-CN" smtClean="0"/>
              <a:t>    </a:t>
            </a:r>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en-US" altLang="zh-CN" dirty="0" smtClean="0"/>
              <a:t>1.</a:t>
            </a:r>
            <a:r>
              <a:rPr lang="zh-CN" altLang="en-US" dirty="0" smtClean="0"/>
              <a:t>计算</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1"/>
          </p:nvPr>
        </p:nvSpPr>
        <p:spPr/>
        <p:txBody>
          <a:bodyPr/>
          <a:lstStyle/>
          <a:p>
            <a:pPr eaLnBrk="1" hangingPunct="1">
              <a:buFont typeface="Wingdings 3" pitchFamily="18" charset="2"/>
              <a:buNone/>
            </a:pPr>
            <a:r>
              <a:rPr lang="zh-CN" altLang="en-US" smtClean="0"/>
              <a:t>（</a:t>
            </a:r>
            <a:r>
              <a:rPr lang="en-US" altLang="zh-CN" smtClean="0"/>
              <a:t>2010</a:t>
            </a:r>
            <a:r>
              <a:rPr lang="zh-CN" altLang="en-US" smtClean="0"/>
              <a:t>年第八届走美五年级第</a:t>
            </a:r>
            <a:r>
              <a:rPr lang="en-US" altLang="zh-CN" smtClean="0"/>
              <a:t>6</a:t>
            </a:r>
            <a:r>
              <a:rPr lang="zh-CN" altLang="en-US" smtClean="0"/>
              <a:t>题）</a:t>
            </a:r>
            <a:endParaRPr lang="en-US" altLang="zh-CN" smtClean="0"/>
          </a:p>
          <a:p>
            <a:pPr eaLnBrk="1" hangingPunct="1">
              <a:buFont typeface="Wingdings 3" pitchFamily="18" charset="2"/>
              <a:buNone/>
            </a:pPr>
            <a:r>
              <a:rPr lang="en-US" altLang="zh-CN" smtClean="0">
                <a:cs typeface="Times New Roman" pitchFamily="18" charset="0"/>
              </a:rPr>
              <a:t>  </a:t>
            </a:r>
            <a:r>
              <a:rPr lang="zh-CN" altLang="en-US" smtClean="0">
                <a:cs typeface="Times New Roman" pitchFamily="18" charset="0"/>
              </a:rPr>
              <a:t>已知</a:t>
            </a:r>
            <a:r>
              <a:rPr lang="en-US" altLang="zh-CN" smtClean="0">
                <a:cs typeface="Times New Roman" pitchFamily="18" charset="0"/>
              </a:rPr>
              <a:t>X&amp;Y=3X+7Y,</a:t>
            </a:r>
          </a:p>
          <a:p>
            <a:pPr eaLnBrk="1" hangingPunct="1">
              <a:buFont typeface="Wingdings 3" pitchFamily="18" charset="2"/>
              <a:buNone/>
            </a:pPr>
            <a:r>
              <a:rPr lang="zh-CN" altLang="en-US" smtClean="0">
                <a:cs typeface="Times New Roman" pitchFamily="18" charset="0"/>
              </a:rPr>
              <a:t>则</a:t>
            </a:r>
            <a:r>
              <a:rPr lang="en-US" altLang="zh-CN" smtClean="0">
                <a:cs typeface="Times New Roman" pitchFamily="18" charset="0"/>
              </a:rPr>
              <a:t>(1&amp;1)+(2&amp;2)+(3&amp;3)+……+(10&amp;10)=550</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233</TotalTime>
  <Words>972</Words>
  <Application>Microsoft Office PowerPoint</Application>
  <PresentationFormat>全屏显示(4:3)</PresentationFormat>
  <Paragraphs>94</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聚合</vt:lpstr>
      <vt:lpstr>图表</vt:lpstr>
      <vt:lpstr>2011年第九届走美五年级备考</vt:lpstr>
      <vt:lpstr>PowerPoint 演示文稿</vt:lpstr>
      <vt:lpstr>PowerPoint 演示文稿</vt:lpstr>
      <vt:lpstr>PowerPoint 演示文稿</vt:lpstr>
      <vt:lpstr>PowerPoint 演示文稿</vt:lpstr>
      <vt:lpstr>PowerPoint 演示文稿</vt:lpstr>
      <vt:lpstr>二、往年试题分析与11年预测</vt:lpstr>
      <vt:lpstr>1.计算</vt:lpstr>
      <vt:lpstr>PowerPoint 演示文稿</vt:lpstr>
      <vt:lpstr>2.数论</vt:lpstr>
      <vt:lpstr>PowerPoint 演示文稿</vt:lpstr>
      <vt:lpstr>3.几何</vt:lpstr>
      <vt:lpstr>PowerPoint 演示文稿</vt:lpstr>
      <vt:lpstr>4.计数</vt:lpstr>
      <vt:lpstr>PowerPoint 演示文稿</vt:lpstr>
      <vt:lpstr>5.行程</vt:lpstr>
      <vt:lpstr>PowerPoint 演示文稿</vt:lpstr>
      <vt:lpstr>6.其他</vt:lpstr>
      <vt:lpstr>三、临考建议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Andy</cp:lastModifiedBy>
  <cp:revision>27</cp:revision>
  <dcterms:modified xsi:type="dcterms:W3CDTF">2011-03-04T16:22:26Z</dcterms:modified>
</cp:coreProperties>
</file>