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  <p:sldMasterId id="2147483663" r:id="rId2"/>
  </p:sldMasterIdLst>
  <p:notesMasterIdLst>
    <p:notesMasterId r:id="rId30"/>
  </p:notesMasterIdLst>
  <p:handoutMasterIdLst>
    <p:handoutMasterId r:id="rId31"/>
  </p:handoutMasterIdLst>
  <p:sldIdLst>
    <p:sldId id="256" r:id="rId3"/>
    <p:sldId id="483" r:id="rId4"/>
    <p:sldId id="549" r:id="rId5"/>
    <p:sldId id="528" r:id="rId6"/>
    <p:sldId id="562" r:id="rId7"/>
    <p:sldId id="541" r:id="rId8"/>
    <p:sldId id="550" r:id="rId9"/>
    <p:sldId id="534" r:id="rId10"/>
    <p:sldId id="537" r:id="rId11"/>
    <p:sldId id="543" r:id="rId12"/>
    <p:sldId id="538" r:id="rId13"/>
    <p:sldId id="539" r:id="rId14"/>
    <p:sldId id="560" r:id="rId15"/>
    <p:sldId id="561" r:id="rId16"/>
    <p:sldId id="544" r:id="rId17"/>
    <p:sldId id="546" r:id="rId18"/>
    <p:sldId id="547" r:id="rId19"/>
    <p:sldId id="551" r:id="rId20"/>
    <p:sldId id="552" r:id="rId21"/>
    <p:sldId id="553" r:id="rId22"/>
    <p:sldId id="554" r:id="rId23"/>
    <p:sldId id="555" r:id="rId24"/>
    <p:sldId id="556" r:id="rId25"/>
    <p:sldId id="557" r:id="rId26"/>
    <p:sldId id="558" r:id="rId27"/>
    <p:sldId id="559" r:id="rId28"/>
    <p:sldId id="369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B166E"/>
    <a:srgbClr val="692AA2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404" autoAdjust="0"/>
    <p:restoredTop sz="84063" autoAdjust="0"/>
  </p:normalViewPr>
  <p:slideViewPr>
    <p:cSldViewPr>
      <p:cViewPr>
        <p:scale>
          <a:sx n="64" d="100"/>
          <a:sy n="64" d="100"/>
        </p:scale>
        <p:origin x="-155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&#39033;&#30446;\&#29616;&#22330;&#27963;&#21160;\4&#26376;&#35762;&#24231;\&#21021;&#19968;&#20004;&#26497;&#20998;&#21270;&#26089;&#30693;&#36947;&#36164;&#2600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汇总!$A$1</c:f>
              <c:strCache>
                <c:ptCount val="1"/>
                <c:pt idx="0">
                  <c:v>初一上期末</c:v>
                </c:pt>
              </c:strCache>
            </c:strRef>
          </c:tx>
          <c:spPr>
            <a:ln w="22225"/>
          </c:spPr>
          <c:marker>
            <c:symbol val="square"/>
            <c:size val="5"/>
          </c:marker>
          <c:val>
            <c:numRef>
              <c:f>汇总!$A$2:$A$96</c:f>
              <c:numCache>
                <c:formatCode>0.0_ </c:formatCode>
                <c:ptCount val="95"/>
                <c:pt idx="0">
                  <c:v>99.5</c:v>
                </c:pt>
                <c:pt idx="1">
                  <c:v>99.5</c:v>
                </c:pt>
                <c:pt idx="2">
                  <c:v>99.5</c:v>
                </c:pt>
                <c:pt idx="3">
                  <c:v>99.5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99</c:v>
                </c:pt>
                <c:pt idx="8">
                  <c:v>99</c:v>
                </c:pt>
                <c:pt idx="9">
                  <c:v>99</c:v>
                </c:pt>
                <c:pt idx="10">
                  <c:v>99</c:v>
                </c:pt>
                <c:pt idx="11">
                  <c:v>99</c:v>
                </c:pt>
                <c:pt idx="12">
                  <c:v>99</c:v>
                </c:pt>
                <c:pt idx="13">
                  <c:v>99</c:v>
                </c:pt>
                <c:pt idx="14">
                  <c:v>99</c:v>
                </c:pt>
                <c:pt idx="15">
                  <c:v>99</c:v>
                </c:pt>
                <c:pt idx="16">
                  <c:v>99</c:v>
                </c:pt>
                <c:pt idx="17">
                  <c:v>99</c:v>
                </c:pt>
                <c:pt idx="18">
                  <c:v>99</c:v>
                </c:pt>
                <c:pt idx="19">
                  <c:v>99</c:v>
                </c:pt>
                <c:pt idx="20">
                  <c:v>98.5</c:v>
                </c:pt>
                <c:pt idx="21">
                  <c:v>98.5</c:v>
                </c:pt>
                <c:pt idx="22">
                  <c:v>98.5</c:v>
                </c:pt>
                <c:pt idx="23">
                  <c:v>98.5</c:v>
                </c:pt>
                <c:pt idx="24">
                  <c:v>98.5</c:v>
                </c:pt>
                <c:pt idx="25">
                  <c:v>98</c:v>
                </c:pt>
                <c:pt idx="26">
                  <c:v>98</c:v>
                </c:pt>
                <c:pt idx="27">
                  <c:v>98</c:v>
                </c:pt>
                <c:pt idx="28">
                  <c:v>98</c:v>
                </c:pt>
                <c:pt idx="29">
                  <c:v>98</c:v>
                </c:pt>
                <c:pt idx="30">
                  <c:v>98</c:v>
                </c:pt>
                <c:pt idx="31">
                  <c:v>98</c:v>
                </c:pt>
                <c:pt idx="32">
                  <c:v>98</c:v>
                </c:pt>
                <c:pt idx="33">
                  <c:v>98</c:v>
                </c:pt>
                <c:pt idx="34">
                  <c:v>98</c:v>
                </c:pt>
                <c:pt idx="35">
                  <c:v>98</c:v>
                </c:pt>
                <c:pt idx="36">
                  <c:v>98</c:v>
                </c:pt>
                <c:pt idx="37">
                  <c:v>98</c:v>
                </c:pt>
                <c:pt idx="38">
                  <c:v>97.5</c:v>
                </c:pt>
                <c:pt idx="39">
                  <c:v>97.5</c:v>
                </c:pt>
                <c:pt idx="40">
                  <c:v>97.5</c:v>
                </c:pt>
                <c:pt idx="41">
                  <c:v>97.5</c:v>
                </c:pt>
                <c:pt idx="42">
                  <c:v>97</c:v>
                </c:pt>
                <c:pt idx="43">
                  <c:v>97</c:v>
                </c:pt>
                <c:pt idx="44">
                  <c:v>97</c:v>
                </c:pt>
                <c:pt idx="45">
                  <c:v>97</c:v>
                </c:pt>
                <c:pt idx="46">
                  <c:v>97</c:v>
                </c:pt>
                <c:pt idx="47">
                  <c:v>97</c:v>
                </c:pt>
                <c:pt idx="48">
                  <c:v>97</c:v>
                </c:pt>
                <c:pt idx="49">
                  <c:v>97</c:v>
                </c:pt>
                <c:pt idx="50">
                  <c:v>97</c:v>
                </c:pt>
                <c:pt idx="51">
                  <c:v>97</c:v>
                </c:pt>
                <c:pt idx="52">
                  <c:v>96.5</c:v>
                </c:pt>
                <c:pt idx="53">
                  <c:v>96.5</c:v>
                </c:pt>
                <c:pt idx="54">
                  <c:v>96.5</c:v>
                </c:pt>
                <c:pt idx="55">
                  <c:v>96</c:v>
                </c:pt>
                <c:pt idx="56">
                  <c:v>96</c:v>
                </c:pt>
                <c:pt idx="57">
                  <c:v>96</c:v>
                </c:pt>
                <c:pt idx="58">
                  <c:v>96</c:v>
                </c:pt>
                <c:pt idx="59">
                  <c:v>96</c:v>
                </c:pt>
                <c:pt idx="60">
                  <c:v>95</c:v>
                </c:pt>
                <c:pt idx="61">
                  <c:v>95</c:v>
                </c:pt>
                <c:pt idx="62">
                  <c:v>95</c:v>
                </c:pt>
                <c:pt idx="63">
                  <c:v>94</c:v>
                </c:pt>
                <c:pt idx="64">
                  <c:v>94</c:v>
                </c:pt>
                <c:pt idx="65">
                  <c:v>93</c:v>
                </c:pt>
                <c:pt idx="66">
                  <c:v>93</c:v>
                </c:pt>
                <c:pt idx="67">
                  <c:v>92.5</c:v>
                </c:pt>
                <c:pt idx="68">
                  <c:v>92.5</c:v>
                </c:pt>
                <c:pt idx="69">
                  <c:v>92.5</c:v>
                </c:pt>
                <c:pt idx="70">
                  <c:v>92.5</c:v>
                </c:pt>
                <c:pt idx="71">
                  <c:v>92</c:v>
                </c:pt>
                <c:pt idx="72">
                  <c:v>92</c:v>
                </c:pt>
                <c:pt idx="73">
                  <c:v>92</c:v>
                </c:pt>
                <c:pt idx="74">
                  <c:v>92</c:v>
                </c:pt>
                <c:pt idx="75">
                  <c:v>92</c:v>
                </c:pt>
                <c:pt idx="76">
                  <c:v>91</c:v>
                </c:pt>
                <c:pt idx="77">
                  <c:v>90</c:v>
                </c:pt>
                <c:pt idx="78">
                  <c:v>90</c:v>
                </c:pt>
                <c:pt idx="79">
                  <c:v>90</c:v>
                </c:pt>
                <c:pt idx="80">
                  <c:v>90</c:v>
                </c:pt>
                <c:pt idx="81">
                  <c:v>90</c:v>
                </c:pt>
                <c:pt idx="82">
                  <c:v>90</c:v>
                </c:pt>
                <c:pt idx="83">
                  <c:v>87</c:v>
                </c:pt>
                <c:pt idx="84">
                  <c:v>87</c:v>
                </c:pt>
                <c:pt idx="85">
                  <c:v>87</c:v>
                </c:pt>
                <c:pt idx="86">
                  <c:v>86.5</c:v>
                </c:pt>
                <c:pt idx="87">
                  <c:v>85</c:v>
                </c:pt>
                <c:pt idx="88">
                  <c:v>85</c:v>
                </c:pt>
                <c:pt idx="89">
                  <c:v>84.5</c:v>
                </c:pt>
                <c:pt idx="90">
                  <c:v>81</c:v>
                </c:pt>
                <c:pt idx="91">
                  <c:v>73</c:v>
                </c:pt>
              </c:numCache>
            </c:numRef>
          </c:val>
        </c:ser>
        <c:ser>
          <c:idx val="1"/>
          <c:order val="1"/>
          <c:tx>
            <c:strRef>
              <c:f>汇总!$B$1</c:f>
              <c:strCache>
                <c:ptCount val="1"/>
                <c:pt idx="0">
                  <c:v>初二上期末</c:v>
                </c:pt>
              </c:strCache>
            </c:strRef>
          </c:tx>
          <c:spPr>
            <a:ln w="22225"/>
          </c:spPr>
          <c:marker>
            <c:symbol val="circle"/>
            <c:size val="5"/>
            <c:spPr>
              <a:ln w="9525">
                <a:noFill/>
              </a:ln>
            </c:spPr>
          </c:marker>
          <c:val>
            <c:numRef>
              <c:f>汇总!$B$2:$B$96</c:f>
              <c:numCache>
                <c:formatCode>0.0_ </c:formatCode>
                <c:ptCount val="95"/>
                <c:pt idx="0">
                  <c:v>99.166666666666671</c:v>
                </c:pt>
                <c:pt idx="1">
                  <c:v>99.166666666666671</c:v>
                </c:pt>
                <c:pt idx="2">
                  <c:v>99.166666666666671</c:v>
                </c:pt>
                <c:pt idx="3">
                  <c:v>98.333333333333258</c:v>
                </c:pt>
                <c:pt idx="4">
                  <c:v>98.333333333333258</c:v>
                </c:pt>
                <c:pt idx="5">
                  <c:v>97.916666666666927</c:v>
                </c:pt>
                <c:pt idx="6">
                  <c:v>97.916666666666927</c:v>
                </c:pt>
                <c:pt idx="7">
                  <c:v>97.5</c:v>
                </c:pt>
                <c:pt idx="8">
                  <c:v>97.5</c:v>
                </c:pt>
                <c:pt idx="9">
                  <c:v>97.083333333333258</c:v>
                </c:pt>
                <c:pt idx="10">
                  <c:v>96.666666666666671</c:v>
                </c:pt>
                <c:pt idx="11">
                  <c:v>96.666666666666671</c:v>
                </c:pt>
                <c:pt idx="12">
                  <c:v>96.666666666666671</c:v>
                </c:pt>
                <c:pt idx="13">
                  <c:v>96.666666666666671</c:v>
                </c:pt>
                <c:pt idx="14">
                  <c:v>96.25</c:v>
                </c:pt>
                <c:pt idx="15">
                  <c:v>96.25</c:v>
                </c:pt>
                <c:pt idx="16">
                  <c:v>95.833333333333258</c:v>
                </c:pt>
                <c:pt idx="17">
                  <c:v>95.833333333333258</c:v>
                </c:pt>
                <c:pt idx="18">
                  <c:v>95.416666666666927</c:v>
                </c:pt>
                <c:pt idx="19">
                  <c:v>95.416666666666927</c:v>
                </c:pt>
                <c:pt idx="20">
                  <c:v>95.416666666666927</c:v>
                </c:pt>
                <c:pt idx="21">
                  <c:v>95</c:v>
                </c:pt>
                <c:pt idx="22">
                  <c:v>95</c:v>
                </c:pt>
                <c:pt idx="23">
                  <c:v>95</c:v>
                </c:pt>
                <c:pt idx="24">
                  <c:v>94.583333333333258</c:v>
                </c:pt>
                <c:pt idx="25">
                  <c:v>94.583333333333258</c:v>
                </c:pt>
                <c:pt idx="26">
                  <c:v>94.583333333333258</c:v>
                </c:pt>
                <c:pt idx="27">
                  <c:v>94.583333333333258</c:v>
                </c:pt>
                <c:pt idx="28">
                  <c:v>94.166666666666671</c:v>
                </c:pt>
                <c:pt idx="29">
                  <c:v>94.166666666666671</c:v>
                </c:pt>
                <c:pt idx="30">
                  <c:v>94.166666666666671</c:v>
                </c:pt>
                <c:pt idx="31">
                  <c:v>93.75</c:v>
                </c:pt>
                <c:pt idx="32">
                  <c:v>93.333333333333258</c:v>
                </c:pt>
                <c:pt idx="33">
                  <c:v>93.333333333333258</c:v>
                </c:pt>
                <c:pt idx="34">
                  <c:v>93.333333333333258</c:v>
                </c:pt>
                <c:pt idx="35">
                  <c:v>93.333333333333258</c:v>
                </c:pt>
                <c:pt idx="36">
                  <c:v>92.5</c:v>
                </c:pt>
                <c:pt idx="37">
                  <c:v>92.5</c:v>
                </c:pt>
                <c:pt idx="38">
                  <c:v>92.083333333333258</c:v>
                </c:pt>
                <c:pt idx="39">
                  <c:v>92.083333333333258</c:v>
                </c:pt>
                <c:pt idx="40">
                  <c:v>91.25</c:v>
                </c:pt>
                <c:pt idx="41">
                  <c:v>91.25</c:v>
                </c:pt>
                <c:pt idx="42">
                  <c:v>91.25</c:v>
                </c:pt>
                <c:pt idx="43">
                  <c:v>90.833333333333258</c:v>
                </c:pt>
                <c:pt idx="44">
                  <c:v>90.833333333333258</c:v>
                </c:pt>
                <c:pt idx="45">
                  <c:v>90.416666666666927</c:v>
                </c:pt>
                <c:pt idx="46">
                  <c:v>90.416666666666927</c:v>
                </c:pt>
                <c:pt idx="47">
                  <c:v>89.166666666666671</c:v>
                </c:pt>
                <c:pt idx="48">
                  <c:v>88.75</c:v>
                </c:pt>
                <c:pt idx="49">
                  <c:v>88.75</c:v>
                </c:pt>
                <c:pt idx="50">
                  <c:v>88.333333333333258</c:v>
                </c:pt>
                <c:pt idx="51">
                  <c:v>88.333333333333258</c:v>
                </c:pt>
                <c:pt idx="52">
                  <c:v>88.333333333333258</c:v>
                </c:pt>
                <c:pt idx="53">
                  <c:v>88.333333333333258</c:v>
                </c:pt>
                <c:pt idx="54">
                  <c:v>88.333333333333258</c:v>
                </c:pt>
                <c:pt idx="55">
                  <c:v>88.333333333333258</c:v>
                </c:pt>
                <c:pt idx="56">
                  <c:v>88.333333333333258</c:v>
                </c:pt>
                <c:pt idx="57">
                  <c:v>88.333333333333258</c:v>
                </c:pt>
                <c:pt idx="58">
                  <c:v>87.916666666666927</c:v>
                </c:pt>
                <c:pt idx="59">
                  <c:v>87.916666666666927</c:v>
                </c:pt>
                <c:pt idx="60">
                  <c:v>87.083333333333258</c:v>
                </c:pt>
                <c:pt idx="61">
                  <c:v>86.25</c:v>
                </c:pt>
                <c:pt idx="62">
                  <c:v>86.25</c:v>
                </c:pt>
                <c:pt idx="63">
                  <c:v>85.416666666666927</c:v>
                </c:pt>
                <c:pt idx="64">
                  <c:v>85</c:v>
                </c:pt>
                <c:pt idx="65">
                  <c:v>85</c:v>
                </c:pt>
                <c:pt idx="66">
                  <c:v>85</c:v>
                </c:pt>
                <c:pt idx="67">
                  <c:v>85</c:v>
                </c:pt>
                <c:pt idx="68">
                  <c:v>84.166666666666671</c:v>
                </c:pt>
                <c:pt idx="69">
                  <c:v>84.166666666666671</c:v>
                </c:pt>
                <c:pt idx="70">
                  <c:v>84.166666666666671</c:v>
                </c:pt>
                <c:pt idx="71">
                  <c:v>83.75</c:v>
                </c:pt>
                <c:pt idx="72">
                  <c:v>83.75</c:v>
                </c:pt>
                <c:pt idx="73">
                  <c:v>82.916666666666927</c:v>
                </c:pt>
                <c:pt idx="74">
                  <c:v>82.5</c:v>
                </c:pt>
                <c:pt idx="75">
                  <c:v>81.666666666666671</c:v>
                </c:pt>
                <c:pt idx="76">
                  <c:v>81.666666666666671</c:v>
                </c:pt>
                <c:pt idx="77">
                  <c:v>80.833333333333258</c:v>
                </c:pt>
                <c:pt idx="78">
                  <c:v>80.833333333333258</c:v>
                </c:pt>
                <c:pt idx="79">
                  <c:v>80.416666666666927</c:v>
                </c:pt>
                <c:pt idx="80">
                  <c:v>79.583333333333258</c:v>
                </c:pt>
                <c:pt idx="81">
                  <c:v>79.583333333333258</c:v>
                </c:pt>
                <c:pt idx="82">
                  <c:v>77.916666666666927</c:v>
                </c:pt>
                <c:pt idx="83">
                  <c:v>77.083333333333258</c:v>
                </c:pt>
                <c:pt idx="84">
                  <c:v>73.333333333333258</c:v>
                </c:pt>
                <c:pt idx="85">
                  <c:v>69.583333333333258</c:v>
                </c:pt>
                <c:pt idx="86">
                  <c:v>68.75</c:v>
                </c:pt>
                <c:pt idx="87">
                  <c:v>68.333333333333258</c:v>
                </c:pt>
                <c:pt idx="88">
                  <c:v>67.5</c:v>
                </c:pt>
                <c:pt idx="89">
                  <c:v>67.083333333333258</c:v>
                </c:pt>
                <c:pt idx="90">
                  <c:v>66.25</c:v>
                </c:pt>
                <c:pt idx="91">
                  <c:v>65</c:v>
                </c:pt>
                <c:pt idx="92">
                  <c:v>60</c:v>
                </c:pt>
              </c:numCache>
            </c:numRef>
          </c:val>
        </c:ser>
        <c:ser>
          <c:idx val="2"/>
          <c:order val="2"/>
          <c:tx>
            <c:strRef>
              <c:f>汇总!$C$1</c:f>
              <c:strCache>
                <c:ptCount val="1"/>
                <c:pt idx="0">
                  <c:v>初三上期末</c:v>
                </c:pt>
              </c:strCache>
            </c:strRef>
          </c:tx>
          <c:spPr>
            <a:ln w="12700" cap="flat" cmpd="sng" algn="ctr">
              <a:solidFill>
                <a:schemeClr val="dk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pPr>
              <a:solidFill>
                <a:schemeClr val="accent4"/>
              </a:soli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marker>
          <c:val>
            <c:numRef>
              <c:f>汇总!$C$2:$C$96</c:f>
              <c:numCache>
                <c:formatCode>0.0_ </c:formatCode>
                <c:ptCount val="95"/>
                <c:pt idx="0">
                  <c:v>97.5</c:v>
                </c:pt>
                <c:pt idx="1">
                  <c:v>95.833333333333258</c:v>
                </c:pt>
                <c:pt idx="2">
                  <c:v>95.833333333333258</c:v>
                </c:pt>
                <c:pt idx="3">
                  <c:v>95.833333333333258</c:v>
                </c:pt>
                <c:pt idx="4">
                  <c:v>95</c:v>
                </c:pt>
                <c:pt idx="5">
                  <c:v>95</c:v>
                </c:pt>
                <c:pt idx="6">
                  <c:v>93.333333333333258</c:v>
                </c:pt>
                <c:pt idx="7">
                  <c:v>93.333333333333258</c:v>
                </c:pt>
                <c:pt idx="8">
                  <c:v>92.5</c:v>
                </c:pt>
                <c:pt idx="9">
                  <c:v>92.5</c:v>
                </c:pt>
                <c:pt idx="10">
                  <c:v>92.5</c:v>
                </c:pt>
                <c:pt idx="11">
                  <c:v>92.5</c:v>
                </c:pt>
                <c:pt idx="12">
                  <c:v>91.666666666666671</c:v>
                </c:pt>
                <c:pt idx="13">
                  <c:v>91.666666666666671</c:v>
                </c:pt>
                <c:pt idx="14">
                  <c:v>91.666666666666671</c:v>
                </c:pt>
                <c:pt idx="15">
                  <c:v>91.666666666666671</c:v>
                </c:pt>
                <c:pt idx="16">
                  <c:v>91.666666666666671</c:v>
                </c:pt>
                <c:pt idx="17">
                  <c:v>91.666666666666671</c:v>
                </c:pt>
                <c:pt idx="18">
                  <c:v>91.666666666666671</c:v>
                </c:pt>
                <c:pt idx="19">
                  <c:v>90.833333333333258</c:v>
                </c:pt>
                <c:pt idx="20">
                  <c:v>90.833333333333258</c:v>
                </c:pt>
                <c:pt idx="21">
                  <c:v>90.833333333333258</c:v>
                </c:pt>
                <c:pt idx="22">
                  <c:v>90.833333333333258</c:v>
                </c:pt>
                <c:pt idx="23">
                  <c:v>90.833333333333258</c:v>
                </c:pt>
                <c:pt idx="24">
                  <c:v>90</c:v>
                </c:pt>
                <c:pt idx="25">
                  <c:v>90</c:v>
                </c:pt>
                <c:pt idx="26">
                  <c:v>90</c:v>
                </c:pt>
                <c:pt idx="27">
                  <c:v>89.166666666666671</c:v>
                </c:pt>
                <c:pt idx="28">
                  <c:v>89.166666666666671</c:v>
                </c:pt>
                <c:pt idx="29">
                  <c:v>89.166666666666671</c:v>
                </c:pt>
                <c:pt idx="30">
                  <c:v>88.333333333333258</c:v>
                </c:pt>
                <c:pt idx="31">
                  <c:v>88.333333333333258</c:v>
                </c:pt>
                <c:pt idx="32">
                  <c:v>88.333333333333258</c:v>
                </c:pt>
                <c:pt idx="33">
                  <c:v>87.5</c:v>
                </c:pt>
                <c:pt idx="34">
                  <c:v>87.5</c:v>
                </c:pt>
                <c:pt idx="35">
                  <c:v>86.666666666666671</c:v>
                </c:pt>
                <c:pt idx="36">
                  <c:v>86.666666666666671</c:v>
                </c:pt>
                <c:pt idx="37">
                  <c:v>86.666666666666671</c:v>
                </c:pt>
                <c:pt idx="38">
                  <c:v>85.833333333333258</c:v>
                </c:pt>
                <c:pt idx="39">
                  <c:v>85.833333333333258</c:v>
                </c:pt>
                <c:pt idx="40">
                  <c:v>85.833333333333258</c:v>
                </c:pt>
                <c:pt idx="41">
                  <c:v>85.833333333333258</c:v>
                </c:pt>
                <c:pt idx="42">
                  <c:v>85.833333333333258</c:v>
                </c:pt>
                <c:pt idx="43">
                  <c:v>85.833333333333258</c:v>
                </c:pt>
                <c:pt idx="44">
                  <c:v>85.833333333333258</c:v>
                </c:pt>
                <c:pt idx="45">
                  <c:v>85</c:v>
                </c:pt>
                <c:pt idx="46">
                  <c:v>84.166666666666671</c:v>
                </c:pt>
                <c:pt idx="47">
                  <c:v>84.166666666666671</c:v>
                </c:pt>
                <c:pt idx="48">
                  <c:v>84.166666666666671</c:v>
                </c:pt>
                <c:pt idx="49">
                  <c:v>83.333333333333258</c:v>
                </c:pt>
                <c:pt idx="50">
                  <c:v>83.333333333333258</c:v>
                </c:pt>
                <c:pt idx="51">
                  <c:v>82.916666666666927</c:v>
                </c:pt>
                <c:pt idx="52">
                  <c:v>82.916666666666927</c:v>
                </c:pt>
                <c:pt idx="53">
                  <c:v>82.916666666666927</c:v>
                </c:pt>
                <c:pt idx="54">
                  <c:v>82.083333333333258</c:v>
                </c:pt>
                <c:pt idx="55">
                  <c:v>82.083333333333258</c:v>
                </c:pt>
                <c:pt idx="56">
                  <c:v>81.666666666666671</c:v>
                </c:pt>
                <c:pt idx="57">
                  <c:v>81.666666666666671</c:v>
                </c:pt>
                <c:pt idx="58">
                  <c:v>81.25</c:v>
                </c:pt>
                <c:pt idx="59">
                  <c:v>81.25</c:v>
                </c:pt>
                <c:pt idx="60">
                  <c:v>80.833333333333258</c:v>
                </c:pt>
                <c:pt idx="61">
                  <c:v>80.416666666666927</c:v>
                </c:pt>
                <c:pt idx="62">
                  <c:v>80.416666666666927</c:v>
                </c:pt>
                <c:pt idx="63">
                  <c:v>80.416666666666927</c:v>
                </c:pt>
                <c:pt idx="64">
                  <c:v>79.166666666666671</c:v>
                </c:pt>
                <c:pt idx="65">
                  <c:v>79.166666666666671</c:v>
                </c:pt>
                <c:pt idx="66">
                  <c:v>79.166666666666671</c:v>
                </c:pt>
                <c:pt idx="67">
                  <c:v>78.75</c:v>
                </c:pt>
                <c:pt idx="68">
                  <c:v>77.916666666666927</c:v>
                </c:pt>
                <c:pt idx="69">
                  <c:v>77.916666666666927</c:v>
                </c:pt>
                <c:pt idx="70">
                  <c:v>76.666666666666671</c:v>
                </c:pt>
                <c:pt idx="71">
                  <c:v>76.25</c:v>
                </c:pt>
                <c:pt idx="72">
                  <c:v>75.416666666666927</c:v>
                </c:pt>
                <c:pt idx="73">
                  <c:v>75.416666666666927</c:v>
                </c:pt>
                <c:pt idx="74">
                  <c:v>74.583333333333258</c:v>
                </c:pt>
                <c:pt idx="75">
                  <c:v>73.75</c:v>
                </c:pt>
                <c:pt idx="76">
                  <c:v>73.333333333333258</c:v>
                </c:pt>
                <c:pt idx="77">
                  <c:v>72.083333333333258</c:v>
                </c:pt>
                <c:pt idx="78">
                  <c:v>71.25</c:v>
                </c:pt>
                <c:pt idx="79">
                  <c:v>70.833333333333258</c:v>
                </c:pt>
                <c:pt idx="80">
                  <c:v>70.416666666666927</c:v>
                </c:pt>
                <c:pt idx="81">
                  <c:v>69.583333333333258</c:v>
                </c:pt>
                <c:pt idx="82">
                  <c:v>69.583333333333258</c:v>
                </c:pt>
                <c:pt idx="83">
                  <c:v>69.166666666666671</c:v>
                </c:pt>
                <c:pt idx="84">
                  <c:v>65.833333333333258</c:v>
                </c:pt>
                <c:pt idx="85">
                  <c:v>64.166666666666671</c:v>
                </c:pt>
                <c:pt idx="86">
                  <c:v>63.333333333333336</c:v>
                </c:pt>
                <c:pt idx="87">
                  <c:v>62.916666666665797</c:v>
                </c:pt>
                <c:pt idx="88">
                  <c:v>58.333333333333336</c:v>
                </c:pt>
                <c:pt idx="89">
                  <c:v>57.083333333333336</c:v>
                </c:pt>
                <c:pt idx="90">
                  <c:v>54.583333333333336</c:v>
                </c:pt>
                <c:pt idx="91">
                  <c:v>53.75</c:v>
                </c:pt>
                <c:pt idx="92">
                  <c:v>52.083333333333336</c:v>
                </c:pt>
              </c:numCache>
            </c:numRef>
          </c:val>
        </c:ser>
        <c:marker val="1"/>
        <c:axId val="134515712"/>
        <c:axId val="134526464"/>
      </c:lineChart>
      <c:catAx>
        <c:axId val="134515712"/>
        <c:scaling>
          <c:orientation val="minMax"/>
        </c:scaling>
        <c:delete val="1"/>
        <c:axPos val="b"/>
        <c:tickLblPos val="none"/>
        <c:crossAx val="134526464"/>
        <c:crosses val="autoZero"/>
        <c:auto val="1"/>
        <c:lblAlgn val="ctr"/>
        <c:lblOffset val="100"/>
      </c:catAx>
      <c:valAx>
        <c:axId val="134526464"/>
        <c:scaling>
          <c:orientation val="minMax"/>
          <c:max val="100"/>
          <c:min val="40"/>
        </c:scaling>
        <c:axPos val="l"/>
        <c:majorGridlines/>
        <c:numFmt formatCode="0.0_ " sourceLinked="1"/>
        <c:tickLblPos val="nextTo"/>
        <c:txPr>
          <a:bodyPr/>
          <a:lstStyle/>
          <a:p>
            <a:pPr>
              <a:defRPr sz="1800" baseline="0">
                <a:solidFill>
                  <a:schemeClr val="tx1"/>
                </a:solidFill>
              </a:defRPr>
            </a:pPr>
            <a:endParaRPr lang="zh-CN"/>
          </a:p>
        </c:txPr>
        <c:crossAx val="134515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586942257218181"/>
          <c:y val="0.26066243802857975"/>
          <c:w val="0.22760597112860867"/>
          <c:h val="0.25340682414698157"/>
        </c:manualLayout>
      </c:layout>
      <c:overlay val="1"/>
      <c:spPr>
        <a:solidFill>
          <a:schemeClr val="bg1"/>
        </a:solidFill>
      </c:spPr>
      <c:txPr>
        <a:bodyPr/>
        <a:lstStyle/>
        <a:p>
          <a:pPr>
            <a:defRPr sz="2000"/>
          </a:pPr>
          <a:endParaRPr lang="zh-CN"/>
        </a:p>
      </c:txPr>
    </c:legend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0.76041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3710782"/>
          <a:ext cx="8229600" cy="11691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zh-CN" altLang="en-US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      </a:t>
          </a:r>
          <a:endParaRPr lang="en-US" altLang="zh-CN" sz="2800" b="1" dirty="0" smtClean="0">
            <a:solidFill>
              <a:schemeClr val="tx1"/>
            </a:solidFill>
            <a:latin typeface="黑体" pitchFamily="2" charset="-122"/>
            <a:ea typeface="黑体" pitchFamily="2" charset="-122"/>
          </a:endParaRPr>
        </a:p>
        <a:p xmlns:a="http://schemas.openxmlformats.org/drawingml/2006/main">
          <a:r>
            <a:rPr lang="en-US" altLang="zh-CN" sz="28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 </a:t>
          </a:r>
          <a:r>
            <a:rPr lang="en-US" altLang="zh-CN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     </a:t>
          </a:r>
          <a:r>
            <a:rPr lang="zh-CN" altLang="en-US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某重点中学初三</a:t>
          </a:r>
          <a:r>
            <a:rPr lang="en-US" altLang="zh-CN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5</a:t>
          </a:r>
          <a:r>
            <a:rPr lang="zh-CN" altLang="en-US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、</a:t>
          </a:r>
          <a:r>
            <a:rPr lang="en-US" altLang="zh-CN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6</a:t>
          </a:r>
          <a:r>
            <a:rPr lang="zh-CN" altLang="en-US" sz="2800" b="1" dirty="0" smtClean="0">
              <a:solidFill>
                <a:schemeClr val="tx1"/>
              </a:solidFill>
              <a:latin typeface="黑体" pitchFamily="2" charset="-122"/>
              <a:ea typeface="黑体" pitchFamily="2" charset="-122"/>
            </a:rPr>
            <a:t>班三年期末成绩统计</a:t>
          </a:r>
          <a:endParaRPr lang="en-US" altLang="zh-CN" sz="2800" b="1" dirty="0" smtClean="0">
            <a:solidFill>
              <a:schemeClr val="tx1"/>
            </a:solidFill>
            <a:latin typeface="黑体" pitchFamily="2" charset="-122"/>
            <a:ea typeface="黑体" pitchFamily="2" charset="-122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C369B-BC11-4614-8024-B7BB7D494930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4A381-1ADE-44DA-97DE-55D59C2335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0C04-D097-4885-AD58-7144ADC4E899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AA305-6395-432F-AFE3-2AC7257BB6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此处得到一个此表最重要的结论：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6791A-DB1E-47A3-BA17-39C19B6C1A86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r>
              <a:rPr lang="zh-CN" altLang="en-US" dirty="0"/>
              <a:t>城区共</a:t>
            </a:r>
            <a:r>
              <a:rPr lang="en-US" altLang="zh-CN" dirty="0"/>
              <a:t>33108</a:t>
            </a:r>
            <a:r>
              <a:rPr lang="zh-CN" altLang="en-US" dirty="0"/>
              <a:t>人抽样</a:t>
            </a:r>
            <a:r>
              <a:rPr lang="zh-CN" altLang="en-US" dirty="0" smtClean="0"/>
              <a:t>分，此处要说一下与</a:t>
            </a:r>
            <a:r>
              <a:rPr lang="en-US" altLang="zh-CN" dirty="0" smtClean="0"/>
              <a:t>2009</a:t>
            </a:r>
            <a:r>
              <a:rPr lang="zh-CN" altLang="en-US" dirty="0" smtClean="0"/>
              <a:t>年的差异。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6791A-DB1E-47A3-BA17-39C19B6C1A86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B0CD1-66C6-4E50-9B33-7B32826544C3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全国教育看北京，北京教育看西城海淀，西城才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个中考满分。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此处要对基础偏弱和基础优秀的同学提出两个建议！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87538-3AD7-4FAE-9D88-24A35277DF64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此处要分析一下实验班与重点线及统招线的差别。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两个案例，必须深刻讲解。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F53ED-00A7-44C6-B7B4-8C360CA5CDDD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此为北京人大附中第一实验班前十名两个女孩中的一个的笔记（人大附中第一实验班的班级前十名每年会有</a:t>
            </a:r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8</a:t>
            </a:r>
            <a:r>
              <a:rPr lang="zh-CN" altLang="en-US" dirty="0" smtClean="0"/>
              <a:t>位考取全北京前十名）。从笔记可以得出两点：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F53ED-00A7-44C6-B7B4-8C360CA5CDD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初一不分上下，初二两级分化，初三天上地下。</a:t>
            </a:r>
            <a:endParaRPr lang="en-US" altLang="zh-CN" dirty="0" smtClean="0"/>
          </a:p>
          <a:p>
            <a:r>
              <a:rPr lang="zh-CN" altLang="en-US" dirty="0" smtClean="0"/>
              <a:t>但成都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分化从初一第一次月考开始，很意外。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0ECFB-28B7-4558-B95F-40CEADB5B71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结论及启示有两点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、中考直接考查的分值仅占</a:t>
            </a:r>
            <a:r>
              <a:rPr lang="en-US" altLang="zh-CN" dirty="0" smtClean="0"/>
              <a:t>3-9</a:t>
            </a:r>
            <a:r>
              <a:rPr lang="zh-CN" altLang="en-US" dirty="0" smtClean="0"/>
              <a:t>分。</a:t>
            </a:r>
            <a:endParaRPr lang="en-US" altLang="zh-CN" dirty="0" smtClean="0"/>
          </a:p>
          <a:p>
            <a:r>
              <a:rPr lang="zh-CN" altLang="en-US" dirty="0" smtClean="0"/>
              <a:t>分别是考有理数或数轴，科学计数法，三视图。本次月考只考了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分！！！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80%</a:t>
            </a:r>
            <a:r>
              <a:rPr lang="zh-CN" altLang="en-US" dirty="0" smtClean="0"/>
              <a:t>的奠定了初中学习的基调。好的开始等于成功的一半。</a:t>
            </a:r>
            <a:endParaRPr lang="en-US" altLang="zh-CN" dirty="0" smtClean="0"/>
          </a:p>
          <a:p>
            <a:r>
              <a:rPr lang="zh-CN" altLang="en-US" dirty="0" smtClean="0"/>
              <a:t>案例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：学而思刘硕筠老师，北大毕业，从月考走出的一个人。</a:t>
            </a:r>
            <a:endParaRPr lang="en-US" altLang="zh-CN" dirty="0" smtClean="0"/>
          </a:p>
          <a:p>
            <a:r>
              <a:rPr lang="zh-CN" altLang="en-US" dirty="0" smtClean="0"/>
              <a:t>案例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：我的第一次期中考试的感受。</a:t>
            </a:r>
            <a:endParaRPr lang="en-US" altLang="zh-CN" dirty="0" smtClean="0"/>
          </a:p>
          <a:p>
            <a:r>
              <a:rPr lang="zh-CN" altLang="en-US" dirty="0" smtClean="0"/>
              <a:t>案例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数学和英语都好，那就都好，除非出现重大变化，例如老师。</a:t>
            </a:r>
            <a:endParaRPr lang="en-US" altLang="zh-CN" dirty="0" smtClean="0"/>
          </a:p>
          <a:p>
            <a:r>
              <a:rPr lang="zh-CN" altLang="en-US" dirty="0" smtClean="0"/>
              <a:t>这次考试如果没有找到出问题的原因，那么你后面就几乎没有任何机会了。不要等到期中考试，期中考试只是一个结果，原因在当下。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、效果，如何反思？请现场同学当场示范，并纠正。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这三个问题，现场示范，必须深入深入再深入的理解！！本场讲座最重要的部分！！！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这类反思，必须落到一点上，那就是：</a:t>
            </a:r>
            <a:r>
              <a:rPr lang="en-US" altLang="zh-CN" dirty="0" smtClean="0"/>
              <a:t>#</a:t>
            </a:r>
            <a:r>
              <a:rPr lang="zh-CN" altLang="en-US" dirty="0" smtClean="0"/>
              <a:t>￥</a:t>
            </a:r>
            <a:r>
              <a:rPr lang="en-US" altLang="zh-CN" dirty="0" smtClean="0"/>
              <a:t>#</a:t>
            </a:r>
            <a:r>
              <a:rPr lang="zh-CN" altLang="en-US" dirty="0" smtClean="0"/>
              <a:t>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双基：基本知识，基本技能。</a:t>
            </a:r>
            <a:endParaRPr lang="en-US" altLang="zh-CN" dirty="0" smtClean="0"/>
          </a:p>
          <a:p>
            <a:r>
              <a:rPr lang="zh-CN" altLang="en-US" dirty="0" smtClean="0"/>
              <a:t>计算弱，内心不重视，案例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概念不透，基础不牢，不重视课本。听课很可能出问题了。听课中很重要的记笔记问题。案例</a:t>
            </a:r>
            <a:r>
              <a:rPr lang="en-US" altLang="zh-CN" dirty="0" smtClean="0"/>
              <a:t>2</a:t>
            </a:r>
          </a:p>
          <a:p>
            <a:r>
              <a:rPr lang="zh-CN" altLang="en-US" dirty="0" smtClean="0"/>
              <a:t>速度慢，平时做题效率低，易受干扰，不够持续性。案例</a:t>
            </a:r>
            <a:r>
              <a:rPr lang="en-US" altLang="zh-CN" dirty="0" smtClean="0"/>
              <a:t>3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AA305-6395-432F-AFE3-2AC7257BB6C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、双基，基础知识和基本能力。计算能力。</a:t>
            </a:r>
            <a:endParaRPr lang="en-US" altLang="zh-CN" dirty="0" smtClean="0"/>
          </a:p>
          <a:p>
            <a:r>
              <a:rPr lang="zh-CN" altLang="en-US" dirty="0" smtClean="0"/>
              <a:t>认真听讲，立足基础（课本）</a:t>
            </a:r>
            <a:endParaRPr lang="en-US" altLang="zh-CN" dirty="0" smtClean="0"/>
          </a:p>
          <a:p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2010 A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卷第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1200" dirty="0" smtClean="0">
                <a:latin typeface="Times New Roman" pitchFamily="18" charset="0"/>
              </a:rPr>
              <a:t>～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9,11,12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13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15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17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18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19,20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22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题都是课本中例题略改而成．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卷第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25,27,28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等都取材于课本。共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22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题旧瓶装新酒。</a:t>
            </a:r>
            <a:endParaRPr lang="zh-CN" altLang="en-US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、审题和解题习惯。案例</a:t>
            </a:r>
            <a:r>
              <a:rPr lang="en-US" altLang="zh-CN" dirty="0" smtClean="0"/>
              <a:t>2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、综合解题能力弱。案例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F53ED-00A7-44C6-B7B4-8C360CA5CDD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6" name="Picture 44" descr="107052"/>
          <p:cNvPicPr>
            <a:picLocks noChangeAspect="1" noChangeArrowheads="1"/>
          </p:cNvPicPr>
          <p:nvPr userDrawn="1"/>
        </p:nvPicPr>
        <p:blipFill>
          <a:blip r:embed="rId2" cstate="print"/>
          <a:srcRect t="29555" b="45702"/>
          <a:stretch>
            <a:fillRect/>
          </a:stretch>
        </p:blipFill>
        <p:spPr bwMode="auto">
          <a:xfrm>
            <a:off x="0" y="1828800"/>
            <a:ext cx="9144000" cy="3097213"/>
          </a:xfrm>
          <a:prstGeom prst="rect">
            <a:avLst/>
          </a:prstGeom>
          <a:noFill/>
        </p:spPr>
      </p:pic>
      <p:sp>
        <p:nvSpPr>
          <p:cNvPr id="3135" name="Freeform 63"/>
          <p:cNvSpPr>
            <a:spLocks/>
          </p:cNvSpPr>
          <p:nvPr userDrawn="1"/>
        </p:nvSpPr>
        <p:spPr bwMode="ltGray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3117" name="Group 45"/>
          <p:cNvGrpSpPr>
            <a:grpSpLocks/>
          </p:cNvGrpSpPr>
          <p:nvPr userDrawn="1"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3118" name="Group 46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2640"/>
              <a:chExt cx="5760" cy="1680"/>
            </a:xfrm>
          </p:grpSpPr>
          <p:sp>
            <p:nvSpPr>
              <p:cNvPr id="3119" name="Rectangle 47"/>
              <p:cNvSpPr>
                <a:spLocks noChangeArrowheads="1"/>
              </p:cNvSpPr>
              <p:nvPr userDrawn="1"/>
            </p:nvSpPr>
            <p:spPr bwMode="ltGray">
              <a:xfrm>
                <a:off x="0" y="264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20" name="Rectangle 48"/>
              <p:cNvSpPr>
                <a:spLocks noChangeArrowheads="1"/>
              </p:cNvSpPr>
              <p:nvPr userDrawn="1"/>
            </p:nvSpPr>
            <p:spPr bwMode="ltGray">
              <a:xfrm>
                <a:off x="0" y="2640"/>
                <a:ext cx="5760" cy="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121" name="Freeform 49"/>
            <p:cNvSpPr>
              <a:spLocks/>
            </p:cNvSpPr>
            <p:nvPr userDrawn="1"/>
          </p:nvSpPr>
          <p:spPr bwMode="ltGray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22" name="Group 50"/>
          <p:cNvGrpSpPr>
            <a:grpSpLocks/>
          </p:cNvGrpSpPr>
          <p:nvPr userDrawn="1"/>
        </p:nvGrpSpPr>
        <p:grpSpPr bwMode="auto">
          <a:xfrm>
            <a:off x="0" y="4689475"/>
            <a:ext cx="9144000" cy="2168525"/>
            <a:chOff x="0" y="2908"/>
            <a:chExt cx="5760" cy="1412"/>
          </a:xfrm>
        </p:grpSpPr>
        <p:grpSp>
          <p:nvGrpSpPr>
            <p:cNvPr id="3123" name="Group 51"/>
            <p:cNvGrpSpPr>
              <a:grpSpLocks/>
            </p:cNvGrpSpPr>
            <p:nvPr/>
          </p:nvGrpSpPr>
          <p:grpSpPr bwMode="auto">
            <a:xfrm>
              <a:off x="18" y="3135"/>
              <a:ext cx="5742" cy="1185"/>
              <a:chOff x="0" y="2640"/>
              <a:chExt cx="5760" cy="1680"/>
            </a:xfrm>
          </p:grpSpPr>
          <p:sp>
            <p:nvSpPr>
              <p:cNvPr id="3124" name="Rectangle 52"/>
              <p:cNvSpPr>
                <a:spLocks noChangeArrowheads="1"/>
              </p:cNvSpPr>
              <p:nvPr userDrawn="1"/>
            </p:nvSpPr>
            <p:spPr bwMode="ltGray">
              <a:xfrm>
                <a:off x="0" y="2640"/>
                <a:ext cx="5760" cy="168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25" name="Rectangle 53"/>
              <p:cNvSpPr>
                <a:spLocks noChangeArrowheads="1"/>
              </p:cNvSpPr>
              <p:nvPr userDrawn="1"/>
            </p:nvSpPr>
            <p:spPr bwMode="ltGray">
              <a:xfrm>
                <a:off x="0" y="2640"/>
                <a:ext cx="5760" cy="9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26" name="Group 54"/>
            <p:cNvGrpSpPr>
              <a:grpSpLocks/>
            </p:cNvGrpSpPr>
            <p:nvPr/>
          </p:nvGrpSpPr>
          <p:grpSpPr bwMode="auto">
            <a:xfrm>
              <a:off x="0" y="2908"/>
              <a:ext cx="5731" cy="265"/>
              <a:chOff x="0" y="2702"/>
              <a:chExt cx="5731" cy="426"/>
            </a:xfrm>
          </p:grpSpPr>
          <p:sp>
            <p:nvSpPr>
              <p:cNvPr id="3127" name="Freeform 55"/>
              <p:cNvSpPr>
                <a:spLocks/>
              </p:cNvSpPr>
              <p:nvPr/>
            </p:nvSpPr>
            <p:spPr bwMode="ltGray">
              <a:xfrm flipV="1">
                <a:off x="0" y="2702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8" name="Freeform 56"/>
              <p:cNvSpPr>
                <a:spLocks/>
              </p:cNvSpPr>
              <p:nvPr/>
            </p:nvSpPr>
            <p:spPr bwMode="ltGray">
              <a:xfrm flipV="1">
                <a:off x="0" y="2749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29" name="Group 57"/>
          <p:cNvGrpSpPr>
            <a:grpSpLocks/>
          </p:cNvGrpSpPr>
          <p:nvPr userDrawn="1"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3130" name="AutoShape 58"/>
            <p:cNvSpPr>
              <a:spLocks noChangeArrowheads="1"/>
            </p:cNvSpPr>
            <p:nvPr/>
          </p:nvSpPr>
          <p:spPr bwMode="white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31" name="Freeform 59"/>
            <p:cNvSpPr>
              <a:spLocks/>
            </p:cNvSpPr>
            <p:nvPr/>
          </p:nvSpPr>
          <p:spPr bwMode="white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0"/>
            <p:cNvSpPr>
              <a:spLocks/>
            </p:cNvSpPr>
            <p:nvPr/>
          </p:nvSpPr>
          <p:spPr bwMode="white">
            <a:xfrm rot="-54086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1"/>
            <p:cNvSpPr>
              <a:spLocks/>
            </p:cNvSpPr>
            <p:nvPr/>
          </p:nvSpPr>
          <p:spPr bwMode="white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2"/>
            <p:cNvSpPr>
              <a:spLocks/>
            </p:cNvSpPr>
            <p:nvPr/>
          </p:nvSpPr>
          <p:spPr bwMode="white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62000" y="1143000"/>
            <a:ext cx="7772400" cy="685800"/>
          </a:xfrm>
        </p:spPr>
        <p:txBody>
          <a:bodyPr/>
          <a:lstStyle>
            <a:lvl1pPr algn="ctr">
              <a:defRPr sz="4000" b="1"/>
            </a:lvl1pPr>
          </a:lstStyle>
          <a:p>
            <a:r>
              <a:rPr lang="zh-CN" altLang="en-US" dirty="0" smtClean="0"/>
              <a:t>学科精英交流会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524000" y="5257800"/>
            <a:ext cx="6019800" cy="102872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 b="0" baseline="0"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</p:txBody>
      </p:sp>
      <p:pic>
        <p:nvPicPr>
          <p:cNvPr id="2050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013176"/>
            <a:ext cx="2093658" cy="88154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CE9243A-428D-4BA3-8CCE-88546AABAC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3A61B0C-835F-4311-B8D1-39AAD38A83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304800"/>
            <a:ext cx="624840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95400"/>
            <a:ext cx="8534400" cy="50292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705600" y="0"/>
            <a:ext cx="19812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E118B6F-A361-42CC-9D45-BE094761379F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8194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6121896"/>
            <a:ext cx="2016224" cy="848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cd.aoshu.com</a:t>
            </a:r>
            <a:endParaRPr lang="en-US" altLang="zh-CN" dirty="0"/>
          </a:p>
        </p:txBody>
      </p:sp>
      <p:pic>
        <p:nvPicPr>
          <p:cNvPr id="3074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0840" y="6038167"/>
            <a:ext cx="2183160" cy="9192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cd.eduu.com</a:t>
            </a:r>
            <a:endParaRPr lang="en-US" altLang="zh-CN" dirty="0"/>
          </a:p>
        </p:txBody>
      </p:sp>
      <p:pic>
        <p:nvPicPr>
          <p:cNvPr id="4098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9821" y="6165304"/>
            <a:ext cx="1790691" cy="75397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D7C3900-D778-4ED6-8AEE-7A07CC8EDA5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95400"/>
            <a:ext cx="4191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191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19A5D6A-E614-4CC6-8001-B1492494326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D6F869-32E1-4646-9F8F-5ABD0EDA8F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cd.aoshu.com</a:t>
            </a:r>
            <a:endParaRPr lang="en-US" altLang="zh-CN" dirty="0"/>
          </a:p>
        </p:txBody>
      </p:sp>
      <p:pic>
        <p:nvPicPr>
          <p:cNvPr id="6146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824" y="6055182"/>
            <a:ext cx="2363688" cy="9952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127304" y="0"/>
            <a:ext cx="19812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cd.aoshu.com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E1234BA-762D-4366-AD9C-09BC880FB73B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5122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023358"/>
            <a:ext cx="2376264" cy="100053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cd.aoshu.com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276600" y="6513513"/>
            <a:ext cx="21336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3D9ADC-53FE-42BD-B6C3-E88F298CE881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7170" name="Picture 2" descr="C:\Users\Administrator\Desktop\e度论坛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3850" y="6093296"/>
            <a:ext cx="2120150" cy="89269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7" name="Object 43"/>
          <p:cNvGraphicFramePr>
            <a:graphicFrameLocks noChangeAspect="1"/>
          </p:cNvGraphicFramePr>
          <p:nvPr/>
        </p:nvGraphicFramePr>
        <p:xfrm>
          <a:off x="0" y="260350"/>
          <a:ext cx="9144000" cy="1008063"/>
        </p:xfrm>
        <a:graphic>
          <a:graphicData uri="http://schemas.openxmlformats.org/presentationml/2006/ole">
            <p:oleObj spid="_x0000_s1067" name="Image" r:id="rId16" imgW="15288889" imgH="1549206" progId="">
              <p:embed/>
            </p:oleObj>
          </a:graphicData>
        </a:graphic>
      </p:graphicFrame>
      <p:sp>
        <p:nvSpPr>
          <p:cNvPr id="1068" name="Rectangle 44"/>
          <p:cNvSpPr>
            <a:spLocks noChangeArrowheads="1"/>
          </p:cNvSpPr>
          <p:nvPr/>
        </p:nvSpPr>
        <p:spPr bwMode="ltGray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9" name="Freeform 45"/>
          <p:cNvSpPr>
            <a:spLocks/>
          </p:cNvSpPr>
          <p:nvPr/>
        </p:nvSpPr>
        <p:spPr bwMode="white">
          <a:xfrm>
            <a:off x="0" y="908050"/>
            <a:ext cx="9144000" cy="461963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95400"/>
            <a:ext cx="853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05600" y="0"/>
            <a:ext cx="198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r>
              <a:rPr lang="en-US" altLang="zh-CN" dirty="0" smtClean="0"/>
              <a:t>www.xueersi.com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519863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n-lt"/>
                <a:ea typeface="宋体" charset="-122"/>
              </a:defRPr>
            </a:lvl1pPr>
          </a:lstStyle>
          <a:p>
            <a:r>
              <a:rPr lang="zh-CN" altLang="en-US" dirty="0" smtClean="0"/>
              <a:t>学习改变命运</a:t>
            </a:r>
            <a:endParaRPr lang="en-US" altLang="zh-CN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514600" y="304800"/>
            <a:ext cx="624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70" name="Line 4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661" r:id="rId13"/>
  </p:sldLayoutIdLst>
  <p:hf sldNum="0"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F6FC8-233C-48C5-9463-D839612BBAC5}" type="datetimeFigureOut">
              <a:rPr lang="zh-CN" altLang="en-US" smtClean="0"/>
              <a:pPr/>
              <a:t>2011-10-13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38B15-6138-4E6B-BBEA-666F5E863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548680"/>
            <a:ext cx="8153400" cy="1152128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48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宋体" pitchFamily="2" charset="-122"/>
              </a:rPr>
              <a:t>如何看待新初一第一次月考</a:t>
            </a:r>
            <a:endParaRPr lang="zh-CN" altLang="en-US" sz="48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043608" y="4797152"/>
            <a:ext cx="7488832" cy="1296144"/>
          </a:xfrm>
        </p:spPr>
        <p:txBody>
          <a:bodyPr/>
          <a:lstStyle/>
          <a:p>
            <a:r>
              <a:rPr lang="en-US" altLang="zh-CN" smtClean="0">
                <a:solidFill>
                  <a:schemeClr val="tx2"/>
                </a:solidFill>
                <a:ea typeface="宋体" charset="-122"/>
              </a:rPr>
              <a:t>2011</a:t>
            </a:r>
            <a:r>
              <a:rPr lang="zh-CN" altLang="en-US" smtClean="0">
                <a:solidFill>
                  <a:schemeClr val="tx2"/>
                </a:solidFill>
                <a:ea typeface="宋体" charset="-122"/>
              </a:rPr>
              <a:t>年</a:t>
            </a: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10</a:t>
            </a:r>
            <a:r>
              <a:rPr lang="zh-CN" altLang="en-US" dirty="0" smtClean="0">
                <a:solidFill>
                  <a:schemeClr val="tx2"/>
                </a:solidFill>
                <a:ea typeface="宋体" charset="-122"/>
              </a:rPr>
              <a:t>月</a:t>
            </a: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6</a:t>
            </a:r>
            <a:r>
              <a:rPr lang="zh-CN" altLang="en-US" dirty="0" smtClean="0">
                <a:solidFill>
                  <a:schemeClr val="tx2"/>
                </a:solidFill>
                <a:ea typeface="宋体" charset="-122"/>
              </a:rPr>
              <a:t>日 </a:t>
            </a:r>
            <a:r>
              <a:rPr lang="en-US" altLang="zh-CN" dirty="0" smtClean="0">
                <a:solidFill>
                  <a:schemeClr val="tx2"/>
                </a:solidFill>
                <a:ea typeface="宋体" charset="-122"/>
              </a:rPr>
              <a:t>13:30</a:t>
            </a:r>
          </a:p>
          <a:p>
            <a:r>
              <a:rPr lang="zh-CN" altLang="en-US" dirty="0" smtClean="0">
                <a:solidFill>
                  <a:schemeClr val="tx2"/>
                </a:solidFill>
                <a:ea typeface="宋体" charset="-122"/>
              </a:rPr>
              <a:t>主讲人   孙凯</a:t>
            </a:r>
          </a:p>
          <a:p>
            <a:r>
              <a:rPr lang="zh-CN" altLang="en-US" sz="2800" dirty="0" smtClean="0">
                <a:solidFill>
                  <a:schemeClr val="tx2"/>
                </a:solidFill>
                <a:ea typeface="宋体" charset="-122"/>
              </a:rPr>
              <a:t>学而思国际教育集团  成都分校</a:t>
            </a:r>
            <a:endParaRPr lang="en-US" altLang="zh-CN" sz="2800" dirty="0">
              <a:solidFill>
                <a:schemeClr val="tx2"/>
              </a:solidFill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475655" y="1484777"/>
          <a:ext cx="6624735" cy="4536510"/>
        </p:xfrm>
        <a:graphic>
          <a:graphicData uri="http://schemas.openxmlformats.org/drawingml/2006/table">
            <a:tbl>
              <a:tblPr/>
              <a:tblGrid>
                <a:gridCol w="1324947"/>
                <a:gridCol w="1324947"/>
                <a:gridCol w="1324947"/>
                <a:gridCol w="1324947"/>
                <a:gridCol w="1324947"/>
              </a:tblGrid>
              <a:tr h="756085">
                <a:tc>
                  <a:txBody>
                    <a:bodyPr/>
                    <a:lstStyle/>
                    <a:p>
                      <a:pPr algn="ctr" fontAlgn="ctr"/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32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</a:t>
                      </a:r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选择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填空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大题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B</a:t>
                      </a:r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填空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大题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39" name="Group 115"/>
          <p:cNvGraphicFramePr>
            <a:graphicFrameLocks noGrp="1"/>
          </p:cNvGraphicFramePr>
          <p:nvPr>
            <p:ph idx="4294967295"/>
          </p:nvPr>
        </p:nvGraphicFramePr>
        <p:xfrm>
          <a:off x="684213" y="1348449"/>
          <a:ext cx="7848600" cy="4528823"/>
        </p:xfrm>
        <a:graphic>
          <a:graphicData uri="http://schemas.openxmlformats.org/drawingml/2006/table">
            <a:tbl>
              <a:tblPr/>
              <a:tblGrid>
                <a:gridCol w="787400"/>
                <a:gridCol w="1120775"/>
                <a:gridCol w="1027112"/>
                <a:gridCol w="1027113"/>
                <a:gridCol w="1100137"/>
                <a:gridCol w="879475"/>
                <a:gridCol w="898525"/>
                <a:gridCol w="1008063"/>
              </a:tblGrid>
              <a:tr h="431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题号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答案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分数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平均分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126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224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32064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177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31923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112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30834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727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386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626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2.79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32040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255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3788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3724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3588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21437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1.94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1004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30661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569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2.78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2170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28265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1328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791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2.56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26542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2073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1989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1942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1135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4245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3885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23277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2.11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2479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2356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20910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6767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1.89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71550" y="260350"/>
            <a:ext cx="6840538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kumimoji="1" lang="zh-CN" altLang="en-US" sz="4400" kern="0" dirty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  </a:t>
            </a:r>
            <a:r>
              <a:rPr kumimoji="1" lang="en-US" altLang="zh-CN" sz="44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2010</a:t>
            </a:r>
            <a:r>
              <a:rPr kumimoji="1" lang="zh-CN" altLang="en-US" sz="44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中考考情通报</a:t>
            </a:r>
            <a:endParaRPr kumimoji="1" lang="zh-CN" altLang="en-US" sz="4400" kern="0" dirty="0">
              <a:solidFill>
                <a:schemeClr val="bg1"/>
              </a:solidFill>
              <a:latin typeface="方正流行体简体" pitchFamily="65" charset="-122"/>
              <a:ea typeface="方正流行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www.themegallery.com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en-US" altLang="zh-CN" smtClean="0"/>
              <a:t>Company Logo</a:t>
            </a:r>
            <a:endParaRPr lang="en-US" altLang="zh-CN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8786595" cy="10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39" name="Group 115"/>
          <p:cNvGraphicFramePr>
            <a:graphicFrameLocks noGrp="1"/>
          </p:cNvGraphicFramePr>
          <p:nvPr>
            <p:ph idx="4294967295"/>
          </p:nvPr>
        </p:nvGraphicFramePr>
        <p:xfrm>
          <a:off x="684213" y="1348449"/>
          <a:ext cx="7848600" cy="4528823"/>
        </p:xfrm>
        <a:graphic>
          <a:graphicData uri="http://schemas.openxmlformats.org/drawingml/2006/table">
            <a:tbl>
              <a:tblPr/>
              <a:tblGrid>
                <a:gridCol w="787400"/>
                <a:gridCol w="1120775"/>
                <a:gridCol w="1027112"/>
                <a:gridCol w="1027113"/>
                <a:gridCol w="1100137"/>
                <a:gridCol w="879475"/>
                <a:gridCol w="898525"/>
                <a:gridCol w="1008063"/>
              </a:tblGrid>
              <a:tr h="431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题号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答案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分数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平均分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126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224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32064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177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31923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112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30834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727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386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626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2.79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32040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255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3788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3724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3588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21437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1.94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1004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30661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569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322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2.78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2170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28265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1328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791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2.56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26542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2073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1989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1942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1135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4245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3885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23277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2.11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2479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2356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20910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6767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  <a:cs typeface="Arial" charset="0"/>
                        </a:rPr>
                        <a:t>1.89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71550" y="260350"/>
            <a:ext cx="7992938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kumimoji="1" lang="zh-CN" altLang="en-US" sz="4400" kern="0" dirty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  </a:t>
            </a:r>
            <a:r>
              <a:rPr kumimoji="1" lang="en-US" altLang="zh-CN" sz="44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2010</a:t>
            </a:r>
            <a:r>
              <a:rPr kumimoji="1" lang="zh-CN" altLang="en-US" sz="44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中考考情通报（城区）</a:t>
            </a:r>
            <a:endParaRPr kumimoji="1" lang="zh-CN" altLang="en-US" sz="4400" kern="0" dirty="0">
              <a:solidFill>
                <a:schemeClr val="bg1"/>
              </a:solidFill>
              <a:latin typeface="方正流行体简体" pitchFamily="65" charset="-122"/>
              <a:ea typeface="方正流行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812" name="Group 220"/>
          <p:cNvGraphicFramePr>
            <a:graphicFrameLocks noGrp="1"/>
          </p:cNvGraphicFramePr>
          <p:nvPr>
            <p:ph idx="1"/>
          </p:nvPr>
        </p:nvGraphicFramePr>
        <p:xfrm>
          <a:off x="611188" y="1412776"/>
          <a:ext cx="7993062" cy="4732339"/>
        </p:xfrm>
        <a:graphic>
          <a:graphicData uri="http://schemas.openxmlformats.org/drawingml/2006/table">
            <a:tbl>
              <a:tblPr/>
              <a:tblGrid>
                <a:gridCol w="849312"/>
                <a:gridCol w="704850"/>
                <a:gridCol w="704850"/>
                <a:gridCol w="704850"/>
                <a:gridCol w="704850"/>
                <a:gridCol w="728663"/>
                <a:gridCol w="703262"/>
                <a:gridCol w="704850"/>
                <a:gridCol w="704850"/>
                <a:gridCol w="763588"/>
                <a:gridCol w="719137"/>
              </a:tblGrid>
              <a:tr h="822325">
                <a:tc gridSpan="1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（非选择题部分）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3913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试题号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A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卷分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B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卷分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二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三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四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五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一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二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三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四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39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平均分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7.2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10.0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10.8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41.3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3.2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2.2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7.7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得分率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47.8%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66.7%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59.8%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60.7%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59.0%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16.0%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27.1%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12.6%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7.4%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15.5%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www.themegallery.com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en-US" altLang="zh-CN" smtClean="0"/>
              <a:t>Company Logo</a:t>
            </a:r>
            <a:endParaRPr lang="en-US" altLang="zh-CN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44" y="2060848"/>
          <a:ext cx="8352920" cy="3240360"/>
        </p:xfrm>
        <a:graphic>
          <a:graphicData uri="http://schemas.openxmlformats.org/drawingml/2006/table">
            <a:tbl>
              <a:tblPr/>
              <a:tblGrid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</a:tblGrid>
              <a:tr h="10801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分数段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1-9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10-29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30-40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41-55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56-59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60-90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91-120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121-150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人数 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87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593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586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1079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334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2723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2071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221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占比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14%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35%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27%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3%</a:t>
                      </a:r>
                    </a:p>
                  </a:txBody>
                  <a:tcPr marL="8467" marR="8467" marT="84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43608" y="260648"/>
            <a:ext cx="7704906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kumimoji="1" lang="zh-CN" altLang="en-US" sz="4400" kern="0" dirty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  </a:t>
            </a:r>
            <a:r>
              <a:rPr kumimoji="1" lang="en-US" altLang="zh-CN" sz="40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2010</a:t>
            </a:r>
            <a:r>
              <a:rPr kumimoji="1" lang="zh-CN" altLang="en-US" sz="4000" kern="0" dirty="0" smtClean="0">
                <a:solidFill>
                  <a:schemeClr val="bg1"/>
                </a:solidFill>
                <a:latin typeface="方正流行体简体" pitchFamily="65" charset="-122"/>
                <a:ea typeface="方正流行体简体" pitchFamily="65" charset="-122"/>
                <a:cs typeface="+mj-cs"/>
              </a:rPr>
              <a:t>中考成都某区县分布表</a:t>
            </a:r>
            <a:endParaRPr kumimoji="1" lang="zh-CN" altLang="en-US" sz="4000" kern="0" dirty="0">
              <a:solidFill>
                <a:schemeClr val="bg1"/>
              </a:solidFill>
              <a:latin typeface="方正流行体简体" pitchFamily="65" charset="-122"/>
              <a:ea typeface="方正流行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10%-30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%</a:t>
            </a:r>
            <a:r>
              <a:rPr lang="zh-CN" altLang="en-US" b="1" dirty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左右的学生无法</a:t>
            </a:r>
            <a:r>
              <a:rPr lang="zh-CN" altLang="en-US" b="1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及格。</a:t>
            </a:r>
            <a:endParaRPr lang="en-US" altLang="zh-CN" b="1" dirty="0" smtClean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5%</a:t>
            </a:r>
            <a:r>
              <a:rPr lang="zh-CN" altLang="en-US" b="1" dirty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的学生放弃了完成试题，几乎</a:t>
            </a:r>
            <a:r>
              <a:rPr lang="zh-CN" altLang="en-US" b="1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交白卷。</a:t>
            </a:r>
            <a:endParaRPr lang="en-US" altLang="zh-CN" b="1" dirty="0" smtClean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b="1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卷两基太弱，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计算，应该完全正确，实际得分率才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66.7%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，全正确率仅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38%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卷全对二三四题全对率均在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5%-15%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之间，第五大题低至了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1%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b="1" dirty="0" smtClean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卷普遍都较差，市平均分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13.84</a:t>
            </a:r>
            <a:r>
              <a:rPr lang="zh-CN" altLang="en-US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（该区县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7.5</a:t>
            </a:r>
            <a:r>
              <a:rPr lang="zh-CN" altLang="en-US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），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阅卷场反映出上</a:t>
            </a: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分的不足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人，上</a:t>
            </a: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分仅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5%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左右。</a:t>
            </a:r>
            <a:endParaRPr lang="en-US" altLang="zh-CN" dirty="0" smtClean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一些同学</a:t>
            </a: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卷能够成为优秀学生，</a:t>
            </a:r>
            <a:r>
              <a:rPr lang="en-US" altLang="zh-CN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dirty="0" smtClean="0">
                <a:solidFill>
                  <a:srgbClr val="2B166E"/>
                </a:solidFill>
                <a:latin typeface="楷体_GB2312" pitchFamily="49" charset="-122"/>
                <a:ea typeface="楷体_GB2312" pitchFamily="49" charset="-122"/>
              </a:rPr>
              <a:t>卷得分却很低。在搞好基础的同时，基础过关同学要更高要求。</a:t>
            </a:r>
            <a:endParaRPr lang="en-US" altLang="zh-CN" dirty="0" smtClean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2B166E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考入</a:t>
            </a:r>
            <a:r>
              <a:rPr lang="en-US" altLang="zh-CN" dirty="0" smtClean="0"/>
              <a:t>479</a:t>
            </a:r>
            <a:r>
              <a:rPr lang="zh-CN" altLang="en-US" dirty="0" smtClean="0"/>
              <a:t>得多少分？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763688" y="1844824"/>
          <a:ext cx="5616624" cy="4061250"/>
        </p:xfrm>
        <a:graphic>
          <a:graphicData uri="http://schemas.openxmlformats.org/drawingml/2006/table">
            <a:tbl>
              <a:tblPr/>
              <a:tblGrid>
                <a:gridCol w="1404156"/>
                <a:gridCol w="1404156"/>
                <a:gridCol w="1404156"/>
                <a:gridCol w="1404156"/>
              </a:tblGrid>
              <a:tr h="6768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近三年</a:t>
                      </a:r>
                      <a:r>
                        <a:rPr lang="en-US" altLang="zh-CN" sz="28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479</a:t>
                      </a:r>
                      <a:r>
                        <a:rPr lang="zh-CN" altLang="en-US" sz="28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统招分数线</a:t>
                      </a:r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6875"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2009</a:t>
                      </a:r>
                      <a:r>
                        <a:rPr lang="zh-CN" altLang="en-US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2010</a:t>
                      </a:r>
                      <a:r>
                        <a:rPr lang="zh-CN" altLang="en-US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2011</a:t>
                      </a:r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重点线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七中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九中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四中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5562600" y="3352800"/>
            <a:ext cx="3009928" cy="295652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785786" y="3352800"/>
            <a:ext cx="2643214" cy="300515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99592" y="4149080"/>
            <a:ext cx="23479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800" dirty="0" smtClean="0">
                <a:solidFill>
                  <a:srgbClr val="000000"/>
                </a:solidFill>
              </a:rPr>
              <a:t>总结：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 eaLnBrk="0" hangingPunct="0"/>
            <a:r>
              <a:rPr lang="zh-CN" altLang="en-US" sz="2800" dirty="0" smtClean="0">
                <a:solidFill>
                  <a:srgbClr val="000000"/>
                </a:solidFill>
              </a:rPr>
              <a:t>解题步骤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 eaLnBrk="0" hangingPunct="0"/>
            <a:r>
              <a:rPr lang="zh-CN" altLang="en-US" sz="2800" dirty="0" smtClean="0">
                <a:solidFill>
                  <a:srgbClr val="000000"/>
                </a:solidFill>
              </a:rPr>
              <a:t>双基很重要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 eaLnBrk="0" hangingPunct="0"/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71813" y="1643063"/>
            <a:ext cx="2998787" cy="1601787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6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643313" y="1857375"/>
            <a:ext cx="185737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dirty="0" smtClean="0">
                <a:solidFill>
                  <a:srgbClr val="000000"/>
                </a:solidFill>
              </a:rPr>
              <a:t>后期注意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5652120" y="3861048"/>
            <a:ext cx="30003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0000"/>
                </a:solidFill>
              </a:rPr>
              <a:t>笔记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rgbClr val="000000"/>
                </a:solidFill>
              </a:rPr>
              <a:t>在笔记中练听课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rgbClr val="000000"/>
                </a:solidFill>
              </a:rPr>
              <a:t>在笔记中练步骤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5" grpId="0" animBg="1"/>
      <p:bldP spid="6" grpId="0"/>
      <p:bldP spid="7" grpId="0" animBg="1"/>
      <p:bldP spid="8" grpId="0"/>
      <p:bldP spid="9" grpId="0" animBg="1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布局散乱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191" y="1124744"/>
            <a:ext cx="839055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讲座大纲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cd.aoshu.com</a:t>
            </a:r>
            <a:endParaRPr lang="en-US" altLang="zh-CN" dirty="0"/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187624" y="1930528"/>
            <a:ext cx="6715172" cy="672669"/>
            <a:chOff x="1296" y="1824"/>
            <a:chExt cx="2976" cy="473"/>
          </a:xfrm>
        </p:grpSpPr>
        <p:sp>
          <p:nvSpPr>
            <p:cNvPr id="6" name="AutoShape 2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" name="AutoShape 2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" name="Text Box 27"/>
            <p:cNvSpPr txBox="1">
              <a:spLocks noChangeArrowheads="1"/>
            </p:cNvSpPr>
            <p:nvPr/>
          </p:nvSpPr>
          <p:spPr bwMode="gray">
            <a:xfrm>
              <a:off x="1680" y="1865"/>
              <a:ext cx="2160" cy="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solidFill>
                    <a:srgbClr val="000000"/>
                  </a:solidFill>
                  <a:ea typeface="宋体" charset="-122"/>
                </a:rPr>
                <a:t>      </a:t>
              </a:r>
              <a:r>
                <a:rPr lang="zh-CN" altLang="en-US" sz="2400" b="1" dirty="0" smtClean="0">
                  <a:solidFill>
                    <a:srgbClr val="000000"/>
                  </a:solidFill>
                  <a:ea typeface="宋体" charset="-122"/>
                </a:rPr>
                <a:t>如何正确看待本次月考</a:t>
              </a:r>
              <a:endParaRPr lang="en-US" altLang="zh-CN" sz="2400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9" name="Text Box 28"/>
            <p:cNvSpPr txBox="1">
              <a:spLocks noChangeArrowheads="1"/>
            </p:cNvSpPr>
            <p:nvPr/>
          </p:nvSpPr>
          <p:spPr bwMode="gray">
            <a:xfrm>
              <a:off x="1413" y="1886"/>
              <a:ext cx="183" cy="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3200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1187624" y="3142265"/>
            <a:ext cx="6715172" cy="672670"/>
            <a:chOff x="1296" y="1824"/>
            <a:chExt cx="2976" cy="473"/>
          </a:xfrm>
        </p:grpSpPr>
        <p:sp>
          <p:nvSpPr>
            <p:cNvPr id="11" name="AutoShape 3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2" name="AutoShape 3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" name="Text Box 32"/>
            <p:cNvSpPr txBox="1">
              <a:spLocks noChangeArrowheads="1"/>
            </p:cNvSpPr>
            <p:nvPr/>
          </p:nvSpPr>
          <p:spPr bwMode="gray">
            <a:xfrm>
              <a:off x="1880" y="1874"/>
              <a:ext cx="2160" cy="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solidFill>
                    <a:srgbClr val="000000"/>
                  </a:solidFill>
                  <a:ea typeface="宋体" charset="-122"/>
                </a:rPr>
                <a:t>由月考到中考，还需了解什么？</a:t>
              </a:r>
              <a:endParaRPr lang="en-US" altLang="zh-CN" sz="2400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4" name="Text Box 33"/>
            <p:cNvSpPr txBox="1">
              <a:spLocks noChangeArrowheads="1"/>
            </p:cNvSpPr>
            <p:nvPr/>
          </p:nvSpPr>
          <p:spPr bwMode="gray">
            <a:xfrm>
              <a:off x="1413" y="1886"/>
              <a:ext cx="183" cy="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3200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1187624" y="4484522"/>
            <a:ext cx="6715172" cy="672670"/>
            <a:chOff x="1296" y="1824"/>
            <a:chExt cx="2976" cy="473"/>
          </a:xfrm>
        </p:grpSpPr>
        <p:sp>
          <p:nvSpPr>
            <p:cNvPr id="16" name="AutoShape 3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" name="AutoShape 3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8" name="Text Box 37"/>
            <p:cNvSpPr txBox="1">
              <a:spLocks noChangeArrowheads="1"/>
            </p:cNvSpPr>
            <p:nvPr/>
          </p:nvSpPr>
          <p:spPr bwMode="gray">
            <a:xfrm>
              <a:off x="1807" y="1871"/>
              <a:ext cx="2160" cy="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solidFill>
                    <a:srgbClr val="000000"/>
                  </a:solidFill>
                  <a:ea typeface="宋体" charset="-122"/>
                </a:rPr>
                <a:t>  不得不说的一个习惯</a:t>
              </a:r>
              <a:endParaRPr lang="en-US" altLang="zh-CN" sz="2400" b="1" dirty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9" name="Text Box 38"/>
            <p:cNvSpPr txBox="1">
              <a:spLocks noChangeArrowheads="1"/>
            </p:cNvSpPr>
            <p:nvPr/>
          </p:nvSpPr>
          <p:spPr bwMode="gray">
            <a:xfrm>
              <a:off x="1413" y="1886"/>
              <a:ext cx="183" cy="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3200">
                  <a:solidFill>
                    <a:schemeClr val="bg1"/>
                  </a:solidFill>
                  <a:ea typeface="宋体" charset="-122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过程简略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461" y="1101278"/>
            <a:ext cx="8444011" cy="52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卷面不整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45521"/>
            <a:ext cx="7966819" cy="487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5983" y="0"/>
            <a:ext cx="550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639" y="1268760"/>
            <a:ext cx="916927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12776"/>
            <a:ext cx="598831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325" y="188640"/>
            <a:ext cx="8168131" cy="63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" y="1271588"/>
            <a:ext cx="90868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ChangeArrowheads="1"/>
          </p:cNvSpPr>
          <p:nvPr/>
        </p:nvSpPr>
        <p:spPr bwMode="gray">
          <a:xfrm>
            <a:off x="1979712" y="4869160"/>
            <a:ext cx="5386536" cy="151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/>
            <a:r>
              <a:rPr lang="zh-CN" altLang="en-US" sz="2800" b="1" dirty="0" smtClean="0">
                <a:solidFill>
                  <a:srgbClr val="1C1C1C"/>
                </a:solidFill>
                <a:ea typeface="宋体" charset="-122"/>
              </a:rPr>
              <a:t>为了孩子的成长，我们共同努力</a:t>
            </a:r>
            <a:endParaRPr lang="en-US" altLang="zh-CN" sz="2800" b="1" dirty="0" smtClean="0">
              <a:solidFill>
                <a:srgbClr val="1C1C1C"/>
              </a:solidFill>
              <a:ea typeface="宋体" charset="-122"/>
            </a:endParaRPr>
          </a:p>
          <a:p>
            <a:pPr algn="ctr" eaLnBrk="0" hangingPunct="0"/>
            <a:r>
              <a:rPr lang="zh-CN" altLang="en-US" sz="4000" b="1" dirty="0" smtClean="0">
                <a:solidFill>
                  <a:srgbClr val="1C1C1C"/>
                </a:solidFill>
                <a:ea typeface="宋体" charset="-122"/>
              </a:rPr>
              <a:t>学而思教育   成都分校</a:t>
            </a:r>
            <a:endParaRPr lang="en-US" altLang="zh-CN" sz="4000" b="1" dirty="0">
              <a:solidFill>
                <a:srgbClr val="1C1C1C"/>
              </a:solidFill>
              <a:ea typeface="宋体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white">
          <a:xfrm>
            <a:off x="899592" y="404664"/>
            <a:ext cx="7647384" cy="117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更多内容可关注：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成都中考网：</a:t>
            </a:r>
            <a:r>
              <a:rPr lang="en-US" altLang="zh-CN" sz="3200" b="1" kern="0" noProof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cd.zhongkao.com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</a:t>
            </a:r>
            <a:r>
              <a:rPr kumimoji="0" lang="en-US" altLang="zh-CN" sz="3200" b="1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zh-CN" altLang="en-US" sz="3200" b="1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度社区：</a:t>
            </a:r>
            <a:r>
              <a:rPr kumimoji="0" lang="en-US" altLang="zh-CN" sz="3200" b="1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cd.eduu.com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本次月考呈现出的特点</a:t>
            </a: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571875" y="3657600"/>
            <a:ext cx="2143125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已产生严重分化，高低差异</a:t>
            </a:r>
            <a:r>
              <a:rPr lang="en-US" altLang="zh-CN" sz="2000" dirty="0" smtClean="0">
                <a:solidFill>
                  <a:schemeClr val="tx2"/>
                </a:solidFill>
              </a:rPr>
              <a:t>60</a:t>
            </a:r>
            <a:r>
              <a:rPr lang="zh-CN" altLang="en-US" sz="2000" dirty="0" smtClean="0">
                <a:solidFill>
                  <a:schemeClr val="tx2"/>
                </a:solidFill>
              </a:rPr>
              <a:t>分</a:t>
            </a:r>
            <a:endParaRPr lang="en-US" altLang="zh-CN" sz="2000" dirty="0">
              <a:solidFill>
                <a:schemeClr val="tx2"/>
              </a:solidFill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000125" y="3714750"/>
            <a:ext cx="2214563" cy="20574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简单，仅仅达到学而思基础班的水平。</a:t>
            </a:r>
            <a:endParaRPr lang="en-US" altLang="zh-CN" sz="2000" dirty="0">
              <a:solidFill>
                <a:schemeClr val="tx2"/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072188" y="3657600"/>
            <a:ext cx="2143125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分数不体现差异</a:t>
            </a:r>
            <a:endParaRPr lang="en-US" altLang="zh-CN" sz="2000" dirty="0" smtClean="0">
              <a:solidFill>
                <a:schemeClr val="tx2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难度和题量</a:t>
            </a:r>
            <a:endParaRPr lang="en-US" altLang="zh-CN" sz="2000" dirty="0" smtClean="0">
              <a:solidFill>
                <a:schemeClr val="tx2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判卷要求</a:t>
            </a:r>
            <a:endParaRPr lang="en-US" altLang="zh-CN" sz="2000" dirty="0" smtClean="0">
              <a:solidFill>
                <a:schemeClr val="tx2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基本功训练</a:t>
            </a:r>
            <a:endParaRPr lang="en-US" altLang="zh-CN" sz="2000" dirty="0" smtClean="0">
              <a:solidFill>
                <a:schemeClr val="tx2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</a:rPr>
              <a:t>学习习惯的养成</a:t>
            </a:r>
            <a:endParaRPr lang="en-US" altLang="zh-CN" sz="2000" dirty="0">
              <a:solidFill>
                <a:schemeClr val="tx2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151188" y="2452688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5613400" y="2452688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gray">
          <a:xfrm>
            <a:off x="6332538" y="194468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gray">
          <a:xfrm>
            <a:off x="6357938" y="1952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gray">
          <a:xfrm>
            <a:off x="6411913" y="2016125"/>
            <a:ext cx="1335087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gray">
          <a:xfrm>
            <a:off x="1406525" y="19383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gray">
          <a:xfrm>
            <a:off x="1408113" y="19415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gray">
          <a:xfrm>
            <a:off x="1481138" y="2012950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501775" y="2032000"/>
            <a:ext cx="1290638" cy="1277938"/>
            <a:chOff x="4166" y="1706"/>
            <a:chExt cx="1252" cy="1252"/>
          </a:xfrm>
        </p:grpSpPr>
        <p:sp>
          <p:nvSpPr>
            <p:cNvPr id="4133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4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5" name="Oval 2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6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Oval 23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gray">
          <a:xfrm>
            <a:off x="3870325" y="194468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gray">
          <a:xfrm>
            <a:off x="3871913" y="194627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gray">
          <a:xfrm>
            <a:off x="3943350" y="2016125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965575" y="2032000"/>
            <a:ext cx="1290638" cy="1277938"/>
            <a:chOff x="4166" y="1706"/>
            <a:chExt cx="1252" cy="1252"/>
          </a:xfrm>
        </p:grpSpPr>
        <p:sp>
          <p:nvSpPr>
            <p:cNvPr id="4129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0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1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2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3"/>
          <p:cNvGrpSpPr>
            <a:grpSpLocks/>
          </p:cNvGrpSpPr>
          <p:nvPr/>
        </p:nvGrpSpPr>
        <p:grpSpPr bwMode="auto">
          <a:xfrm>
            <a:off x="6435725" y="2032000"/>
            <a:ext cx="1292225" cy="1277938"/>
            <a:chOff x="4166" y="1706"/>
            <a:chExt cx="1252" cy="1252"/>
          </a:xfrm>
        </p:grpSpPr>
        <p:sp>
          <p:nvSpPr>
            <p:cNvPr id="4125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26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27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28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 Box 38"/>
          <p:cNvSpPr txBox="1">
            <a:spLocks noChangeArrowheads="1"/>
          </p:cNvSpPr>
          <p:nvPr/>
        </p:nvSpPr>
        <p:spPr bwMode="gray">
          <a:xfrm>
            <a:off x="1716027" y="2428875"/>
            <a:ext cx="80022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0000"/>
                </a:solidFill>
              </a:rPr>
              <a:t>难度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gray">
          <a:xfrm>
            <a:off x="4233802" y="2505075"/>
            <a:ext cx="80022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0000"/>
                </a:solidFill>
              </a:rPr>
              <a:t>同校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gray">
          <a:xfrm>
            <a:off x="6700778" y="2505075"/>
            <a:ext cx="80021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0000"/>
                </a:solidFill>
              </a:rPr>
              <a:t>异校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611560" y="-589458"/>
            <a:ext cx="8229600" cy="5674642"/>
          </a:xfrm>
        </p:spPr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初中三年期末考试对比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内容占位符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12884895"/>
              </p:ext>
            </p:extLst>
          </p:nvPr>
        </p:nvGraphicFramePr>
        <p:xfrm>
          <a:off x="323528" y="1196752"/>
          <a:ext cx="8229600" cy="4879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成外分数统计表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cd.eduu.com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pic>
        <p:nvPicPr>
          <p:cNvPr id="3074" name="Picture 2" descr="未命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980728"/>
            <a:ext cx="9090018" cy="5272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本次月考在中考中的地位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1000100" y="1285860"/>
            <a:ext cx="6643734" cy="1467670"/>
            <a:chOff x="912" y="1008"/>
            <a:chExt cx="3984" cy="912"/>
          </a:xfrm>
        </p:grpSpPr>
        <p:sp>
          <p:nvSpPr>
            <p:cNvPr id="6" name="AutoShape 36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9" name="AutoShape 38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Freeform 39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Text Box 40"/>
              <p:cNvSpPr txBox="1">
                <a:spLocks noChangeArrowheads="1"/>
              </p:cNvSpPr>
              <p:nvPr/>
            </p:nvSpPr>
            <p:spPr bwMode="gray">
              <a:xfrm>
                <a:off x="1084" y="1319"/>
                <a:ext cx="54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分值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8" name="Text Box 41"/>
            <p:cNvSpPr txBox="1">
              <a:spLocks noChangeArrowheads="1"/>
            </p:cNvSpPr>
            <p:nvPr/>
          </p:nvSpPr>
          <p:spPr bwMode="gray">
            <a:xfrm>
              <a:off x="1872" y="1216"/>
              <a:ext cx="2928" cy="6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只在中考中考三道选择题，仅占</a:t>
              </a:r>
              <a:r>
                <a:rPr lang="en-US" altLang="zh-CN" b="1" dirty="0" smtClean="0">
                  <a:solidFill>
                    <a:srgbClr val="000000"/>
                  </a:solidFill>
                  <a:ea typeface="宋体" charset="-122"/>
                </a:rPr>
                <a:t>3-9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分：</a:t>
              </a:r>
              <a:endParaRPr lang="en-US" altLang="zh-CN" b="1" dirty="0" smtClean="0">
                <a:solidFill>
                  <a:srgbClr val="000000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有理数或数轴</a:t>
              </a:r>
              <a:endParaRPr lang="en-US" altLang="zh-CN" sz="1600" dirty="0" smtClean="0">
                <a:solidFill>
                  <a:srgbClr val="000000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科学计数法</a:t>
              </a:r>
              <a:endParaRPr lang="en-US" altLang="zh-CN" sz="1600" dirty="0" smtClean="0">
                <a:solidFill>
                  <a:srgbClr val="000000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三视图</a:t>
              </a:r>
              <a:endParaRPr lang="en-US" altLang="zh-CN" sz="1600" dirty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12" name="Group 42"/>
          <p:cNvGrpSpPr>
            <a:grpSpLocks/>
          </p:cNvGrpSpPr>
          <p:nvPr/>
        </p:nvGrpSpPr>
        <p:grpSpPr bwMode="auto">
          <a:xfrm>
            <a:off x="1043458" y="3069201"/>
            <a:ext cx="6643734" cy="1467670"/>
            <a:chOff x="938" y="2052"/>
            <a:chExt cx="3984" cy="912"/>
          </a:xfrm>
        </p:grpSpPr>
        <p:sp>
          <p:nvSpPr>
            <p:cNvPr id="13" name="AutoShape 43"/>
            <p:cNvSpPr>
              <a:spLocks noChangeArrowheads="1"/>
            </p:cNvSpPr>
            <p:nvPr/>
          </p:nvSpPr>
          <p:spPr bwMode="gray">
            <a:xfrm>
              <a:off x="938" y="2052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16" name="AutoShape 45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Freeform 46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Text Box 47"/>
              <p:cNvSpPr txBox="1">
                <a:spLocks noChangeArrowheads="1"/>
              </p:cNvSpPr>
              <p:nvPr/>
            </p:nvSpPr>
            <p:spPr bwMode="gray">
              <a:xfrm>
                <a:off x="1057" y="2304"/>
                <a:ext cx="54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意义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15" name="Text Box 48"/>
            <p:cNvSpPr txBox="1">
              <a:spLocks noChangeArrowheads="1"/>
            </p:cNvSpPr>
            <p:nvPr/>
          </p:nvSpPr>
          <p:spPr bwMode="gray">
            <a:xfrm>
              <a:off x="1872" y="2296"/>
              <a:ext cx="2928" cy="38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dirty="0" smtClean="0">
                  <a:solidFill>
                    <a:srgbClr val="000000"/>
                  </a:solidFill>
                  <a:ea typeface="宋体" charset="-122"/>
                </a:rPr>
                <a:t>80%</a:t>
              </a:r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的奠定了初中学习的基调：</a:t>
              </a:r>
              <a:endParaRPr lang="en-US" altLang="zh-CN" b="1" dirty="0" smtClean="0">
                <a:solidFill>
                  <a:srgbClr val="000000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本次考试如果没有总结出原因和问题，后面机会不大</a:t>
              </a:r>
              <a:endParaRPr lang="en-US" altLang="zh-CN" sz="1600" dirty="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19" name="Group 49"/>
          <p:cNvGrpSpPr>
            <a:grpSpLocks/>
          </p:cNvGrpSpPr>
          <p:nvPr/>
        </p:nvGrpSpPr>
        <p:grpSpPr bwMode="auto">
          <a:xfrm>
            <a:off x="1000100" y="4747412"/>
            <a:ext cx="6643734" cy="1467670"/>
            <a:chOff x="912" y="3036"/>
            <a:chExt cx="3984" cy="912"/>
          </a:xfrm>
        </p:grpSpPr>
        <p:sp>
          <p:nvSpPr>
            <p:cNvPr id="20" name="AutoShape 50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" name="Group 51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23" name="AutoShape 52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>
                      <a:gamma/>
                      <a:tint val="63529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Freeform 53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Text Box 54"/>
              <p:cNvSpPr txBox="1">
                <a:spLocks noChangeArrowheads="1"/>
              </p:cNvSpPr>
              <p:nvPr/>
            </p:nvSpPr>
            <p:spPr bwMode="gray">
              <a:xfrm>
                <a:off x="1057" y="3324"/>
                <a:ext cx="54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效果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22" name="Text Box 55"/>
            <p:cNvSpPr txBox="1">
              <a:spLocks noChangeArrowheads="1"/>
            </p:cNvSpPr>
            <p:nvPr/>
          </p:nvSpPr>
          <p:spPr bwMode="gray">
            <a:xfrm>
              <a:off x="1872" y="3246"/>
              <a:ext cx="2928" cy="5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chemeClr val="tx2"/>
                  </a:solidFill>
                  <a:ea typeface="宋体" charset="-122"/>
                </a:rPr>
                <a:t>坚持是取得成功的法宝：</a:t>
              </a:r>
              <a:endParaRPr lang="en-US" altLang="zh-CN" b="1" dirty="0" smtClean="0">
                <a:solidFill>
                  <a:schemeClr val="tx2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好怎么办？</a:t>
              </a:r>
              <a:endParaRPr lang="en-US" altLang="zh-CN" sz="1600" dirty="0" smtClean="0">
                <a:solidFill>
                  <a:srgbClr val="000000"/>
                </a:solidFill>
                <a:ea typeface="宋体" charset="-122"/>
              </a:endParaRPr>
            </a:p>
            <a:p>
              <a:pPr eaLnBrk="0" hangingPunct="0"/>
              <a:r>
                <a:rPr lang="zh-CN" altLang="en-US" sz="1600" dirty="0" smtClean="0">
                  <a:solidFill>
                    <a:srgbClr val="000000"/>
                  </a:solidFill>
                  <a:ea typeface="宋体" charset="-122"/>
                </a:rPr>
                <a:t>不好怎么办？</a:t>
              </a:r>
              <a:endParaRPr lang="en-US" altLang="zh-CN" sz="1600" dirty="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本次月考的启发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1000100" y="1285860"/>
            <a:ext cx="6643734" cy="1467670"/>
            <a:chOff x="912" y="1008"/>
            <a:chExt cx="3984" cy="912"/>
          </a:xfrm>
        </p:grpSpPr>
        <p:sp>
          <p:nvSpPr>
            <p:cNvPr id="6" name="AutoShape 36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9" name="AutoShape 38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Freeform 39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Text Box 40"/>
              <p:cNvSpPr txBox="1">
                <a:spLocks noChangeArrowheads="1"/>
              </p:cNvSpPr>
              <p:nvPr/>
            </p:nvSpPr>
            <p:spPr bwMode="gray">
              <a:xfrm>
                <a:off x="1239" y="1319"/>
                <a:ext cx="23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1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8" name="Text Box 41"/>
            <p:cNvSpPr txBox="1">
              <a:spLocks noChangeArrowheads="1"/>
            </p:cNvSpPr>
            <p:nvPr/>
          </p:nvSpPr>
          <p:spPr bwMode="gray">
            <a:xfrm>
              <a:off x="1872" y="1324"/>
              <a:ext cx="2928" cy="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000" b="1" dirty="0" smtClean="0">
                  <a:solidFill>
                    <a:srgbClr val="000000"/>
                  </a:solidFill>
                  <a:ea typeface="宋体" charset="-122"/>
                </a:rPr>
                <a:t>为什么有的科目或题目做的比较好？</a:t>
              </a:r>
              <a:endParaRPr lang="en-US" altLang="zh-CN" sz="2000" b="1" dirty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12" name="Group 42"/>
          <p:cNvGrpSpPr>
            <a:grpSpLocks/>
          </p:cNvGrpSpPr>
          <p:nvPr/>
        </p:nvGrpSpPr>
        <p:grpSpPr bwMode="auto">
          <a:xfrm>
            <a:off x="1043458" y="3069201"/>
            <a:ext cx="6643734" cy="1467670"/>
            <a:chOff x="938" y="2052"/>
            <a:chExt cx="3984" cy="912"/>
          </a:xfrm>
        </p:grpSpPr>
        <p:sp>
          <p:nvSpPr>
            <p:cNvPr id="13" name="AutoShape 43"/>
            <p:cNvSpPr>
              <a:spLocks noChangeArrowheads="1"/>
            </p:cNvSpPr>
            <p:nvPr/>
          </p:nvSpPr>
          <p:spPr bwMode="gray">
            <a:xfrm>
              <a:off x="938" y="2052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16" name="AutoShape 45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Freeform 46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Text Box 47"/>
              <p:cNvSpPr txBox="1">
                <a:spLocks noChangeArrowheads="1"/>
              </p:cNvSpPr>
              <p:nvPr/>
            </p:nvSpPr>
            <p:spPr bwMode="gray">
              <a:xfrm>
                <a:off x="1212" y="2304"/>
                <a:ext cx="23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2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15" name="Text Box 48"/>
            <p:cNvSpPr txBox="1">
              <a:spLocks noChangeArrowheads="1"/>
            </p:cNvSpPr>
            <p:nvPr/>
          </p:nvSpPr>
          <p:spPr bwMode="gray">
            <a:xfrm>
              <a:off x="1872" y="2296"/>
              <a:ext cx="2928" cy="2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为什么有的科目或题目做的很不好？</a:t>
              </a:r>
              <a:endParaRPr lang="en-US" altLang="zh-CN" b="1" dirty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19" name="Group 49"/>
          <p:cNvGrpSpPr>
            <a:grpSpLocks/>
          </p:cNvGrpSpPr>
          <p:nvPr/>
        </p:nvGrpSpPr>
        <p:grpSpPr bwMode="auto">
          <a:xfrm>
            <a:off x="1000100" y="4747412"/>
            <a:ext cx="6740455" cy="1467670"/>
            <a:chOff x="912" y="3036"/>
            <a:chExt cx="4042" cy="912"/>
          </a:xfrm>
        </p:grpSpPr>
        <p:sp>
          <p:nvSpPr>
            <p:cNvPr id="20" name="AutoShape 50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" name="Group 51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23" name="AutoShape 52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>
                      <a:gamma/>
                      <a:tint val="63529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Freeform 53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Text Box 54"/>
              <p:cNvSpPr txBox="1">
                <a:spLocks noChangeArrowheads="1"/>
              </p:cNvSpPr>
              <p:nvPr/>
            </p:nvSpPr>
            <p:spPr bwMode="gray">
              <a:xfrm>
                <a:off x="1212" y="3324"/>
                <a:ext cx="231" cy="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3</a:t>
                </a:r>
                <a:endPara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endParaRPr>
              </a:p>
            </p:txBody>
          </p:sp>
        </p:grpSp>
        <p:sp>
          <p:nvSpPr>
            <p:cNvPr id="22" name="Text Box 55"/>
            <p:cNvSpPr txBox="1">
              <a:spLocks noChangeArrowheads="1"/>
            </p:cNvSpPr>
            <p:nvPr/>
          </p:nvSpPr>
          <p:spPr bwMode="gray">
            <a:xfrm>
              <a:off x="1872" y="3374"/>
              <a:ext cx="3082" cy="2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a typeface="宋体" charset="-122"/>
                </a:rPr>
                <a:t>这次月考暴露出哪些不良学习习惯急需改进？</a:t>
              </a:r>
              <a:endParaRPr lang="en-US" altLang="zh-CN" b="1" dirty="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www.xueersi.com</a:t>
            </a: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5943600" y="6519863"/>
            <a:ext cx="2895600" cy="298450"/>
          </a:xfrm>
        </p:spPr>
        <p:txBody>
          <a:bodyPr/>
          <a:lstStyle/>
          <a:p>
            <a:r>
              <a:rPr lang="zh-CN" altLang="en-US" smtClean="0"/>
              <a:t>学习改变命运</a:t>
            </a:r>
            <a:endParaRPr lang="en-US" altLang="zh-CN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505200" y="1752600"/>
            <a:ext cx="2362200" cy="2438400"/>
            <a:chOff x="4071" y="1584"/>
            <a:chExt cx="1092" cy="1097"/>
          </a:xfrm>
        </p:grpSpPr>
        <p:sp>
          <p:nvSpPr>
            <p:cNvPr id="51" name="Oval 4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D8755A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5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6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753F31"/>
                </a:gs>
                <a:gs pos="50000">
                  <a:srgbClr val="D8755A"/>
                </a:gs>
                <a:gs pos="100000">
                  <a:srgbClr val="753F3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7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894A39"/>
                </a:gs>
                <a:gs pos="100000">
                  <a:srgbClr val="D8755A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5" name="Oval 8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57" name="Oval 1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1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9" name="Oval 1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0" name="Oval 1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" name="AutoShape 15"/>
          <p:cNvSpPr>
            <a:spLocks noChangeArrowheads="1"/>
          </p:cNvSpPr>
          <p:nvPr/>
        </p:nvSpPr>
        <p:spPr bwMode="gray">
          <a:xfrm rot="10800000">
            <a:off x="5867400" y="2743200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666699"/>
              </a:gs>
              <a:gs pos="100000">
                <a:srgbClr val="BEBED4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AutoShape 17"/>
          <p:cNvSpPr>
            <a:spLocks noChangeArrowheads="1"/>
          </p:cNvSpPr>
          <p:nvPr/>
        </p:nvSpPr>
        <p:spPr bwMode="gray">
          <a:xfrm>
            <a:off x="2895600" y="2743200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666699"/>
              </a:gs>
              <a:gs pos="100000">
                <a:srgbClr val="BEBED4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Text Box 19"/>
          <p:cNvSpPr txBox="1">
            <a:spLocks noChangeArrowheads="1"/>
          </p:cNvSpPr>
          <p:nvPr/>
        </p:nvSpPr>
        <p:spPr bwMode="gray">
          <a:xfrm>
            <a:off x="4196551" y="2643182"/>
            <a:ext cx="100540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改进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6715140" y="2071678"/>
            <a:ext cx="1800200" cy="1800200"/>
            <a:chOff x="2789" y="1625"/>
            <a:chExt cx="907" cy="907"/>
          </a:xfrm>
        </p:grpSpPr>
        <p:sp>
          <p:nvSpPr>
            <p:cNvPr id="67" name="Oval 21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9" name="Oval 23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" name="Oval 25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73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4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6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899592" y="2132856"/>
            <a:ext cx="1846980" cy="1791072"/>
            <a:chOff x="884" y="2523"/>
            <a:chExt cx="862" cy="862"/>
          </a:xfrm>
        </p:grpSpPr>
        <p:sp>
          <p:nvSpPr>
            <p:cNvPr id="89" name="Oval 44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" name="Oval 45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" name="Oval 46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" name="Oval 47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3" name="Oval 48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4" name="Oval 49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5" name="Oval 50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" name="Oval 51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7" name="Oval 52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8" name="Text Box 53"/>
          <p:cNvSpPr txBox="1">
            <a:spLocks noChangeArrowheads="1"/>
          </p:cNvSpPr>
          <p:nvPr/>
        </p:nvSpPr>
        <p:spPr bwMode="gray">
          <a:xfrm>
            <a:off x="1187624" y="2852936"/>
            <a:ext cx="115212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0000"/>
                </a:solidFill>
              </a:rPr>
              <a:t>计算薄弱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7000892" y="2771636"/>
            <a:ext cx="121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0000"/>
                </a:solidFill>
              </a:rPr>
              <a:t>概念不透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72" name="标题 7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7" name="AutoShape 16"/>
          <p:cNvSpPr>
            <a:spLocks noChangeArrowheads="1"/>
          </p:cNvSpPr>
          <p:nvPr/>
        </p:nvSpPr>
        <p:spPr bwMode="gray">
          <a:xfrm rot="16200000">
            <a:off x="4470156" y="4314081"/>
            <a:ext cx="609600" cy="457200"/>
          </a:xfrm>
          <a:prstGeom prst="leftArrow">
            <a:avLst>
              <a:gd name="adj1" fmla="val 31250"/>
              <a:gd name="adj2" fmla="val 71531"/>
            </a:avLst>
          </a:prstGeom>
          <a:gradFill rotWithShape="1">
            <a:gsLst>
              <a:gs pos="0">
                <a:srgbClr val="666699"/>
              </a:gs>
              <a:gs pos="100000">
                <a:srgbClr val="BEBED4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8" name="Group 54"/>
          <p:cNvGrpSpPr>
            <a:grpSpLocks/>
          </p:cNvGrpSpPr>
          <p:nvPr/>
        </p:nvGrpSpPr>
        <p:grpSpPr bwMode="auto">
          <a:xfrm>
            <a:off x="3881264" y="4783832"/>
            <a:ext cx="1770856" cy="1741512"/>
            <a:chOff x="1685" y="3125"/>
            <a:chExt cx="907" cy="907"/>
          </a:xfrm>
        </p:grpSpPr>
        <p:grpSp>
          <p:nvGrpSpPr>
            <p:cNvPr id="99" name="Group 55"/>
            <p:cNvGrpSpPr>
              <a:grpSpLocks/>
            </p:cNvGrpSpPr>
            <p:nvPr/>
          </p:nvGrpSpPr>
          <p:grpSpPr bwMode="auto">
            <a:xfrm>
              <a:off x="1685" y="3125"/>
              <a:ext cx="907" cy="907"/>
              <a:chOff x="2832" y="1728"/>
              <a:chExt cx="907" cy="907"/>
            </a:xfrm>
          </p:grpSpPr>
          <p:sp>
            <p:nvSpPr>
              <p:cNvPr id="107" name="Oval 56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965E1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57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8"/>
              <p:cNvSpPr>
                <a:spLocks noChangeArrowheads="1"/>
              </p:cNvSpPr>
              <p:nvPr/>
            </p:nvSpPr>
            <p:spPr bwMode="gray">
              <a:xfrm>
                <a:off x="2889" y="1788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1F377A"/>
                  </a:gs>
                  <a:gs pos="50000">
                    <a:srgbClr val="3965E1"/>
                  </a:gs>
                  <a:gs pos="100000">
                    <a:srgbClr val="1F377A"/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59"/>
              <p:cNvSpPr>
                <a:spLocks noChangeArrowheads="1"/>
              </p:cNvSpPr>
              <p:nvPr/>
            </p:nvSpPr>
            <p:spPr bwMode="gray">
              <a:xfrm>
                <a:off x="2889" y="179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264396"/>
                  </a:gs>
                  <a:gs pos="100000">
                    <a:srgbClr val="3965E1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gray">
              <a:xfrm>
                <a:off x="2928" y="1833"/>
                <a:ext cx="709" cy="709"/>
              </a:xfrm>
              <a:prstGeom prst="ellipse">
                <a:avLst/>
              </a:prstGeom>
              <a:gradFill rotWithShape="1">
                <a:gsLst>
                  <a:gs pos="0">
                    <a:srgbClr val="3965E1"/>
                  </a:gs>
                  <a:gs pos="100000">
                    <a:srgbClr val="03060D"/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18" name="Group 61"/>
              <p:cNvGrpSpPr>
                <a:grpSpLocks/>
              </p:cNvGrpSpPr>
              <p:nvPr/>
            </p:nvGrpSpPr>
            <p:grpSpPr bwMode="auto">
              <a:xfrm>
                <a:off x="2946" y="1842"/>
                <a:ext cx="687" cy="688"/>
                <a:chOff x="4166" y="1706"/>
                <a:chExt cx="1252" cy="1252"/>
              </a:xfrm>
            </p:grpSpPr>
            <p:sp>
              <p:nvSpPr>
                <p:cNvPr id="119" name="Oval 62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Oval 63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Oval 64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Oval 65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0" name="Text Box 66"/>
            <p:cNvSpPr txBox="1">
              <a:spLocks noChangeArrowheads="1"/>
            </p:cNvSpPr>
            <p:nvPr/>
          </p:nvSpPr>
          <p:spPr bwMode="gray">
            <a:xfrm>
              <a:off x="1758" y="3443"/>
              <a:ext cx="116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en-US" altLang="zh-CN">
                <a:solidFill>
                  <a:srgbClr val="000000"/>
                </a:solidFill>
              </a:endParaRPr>
            </a:p>
          </p:txBody>
        </p:sp>
      </p:grp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4118660" y="5432673"/>
            <a:ext cx="12961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2"/>
                </a:solidFill>
              </a:rPr>
              <a:t>速度慢</a:t>
            </a:r>
            <a:endParaRPr lang="en-US" altLang="zh-CN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65" grpId="0"/>
      <p:bldP spid="98" grpId="0"/>
      <p:bldP spid="112" grpId="0"/>
      <p:bldP spid="77" grpId="0" animBg="1"/>
      <p:bldP spid="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成都中考的命题特点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zh-CN" altLang="en-US" sz="1800" b="0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6770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500298" y="3357562"/>
            <a:ext cx="5929354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zh-CN" altLang="en-US" sz="3200" b="1" dirty="0" smtClean="0">
                <a:solidFill>
                  <a:schemeClr val="tx2"/>
                </a:solidFill>
                <a:ea typeface="宋体" charset="-122"/>
              </a:rPr>
              <a:t>各题得分情况能说明哪些问题？</a:t>
            </a:r>
            <a:endParaRPr lang="en-US" altLang="zh-CN" sz="3200" b="1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714480" y="1785926"/>
            <a:ext cx="681796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zh-CN" altLang="en-US" sz="3200" b="1" dirty="0" smtClean="0">
                <a:solidFill>
                  <a:schemeClr val="tx2"/>
                </a:solidFill>
                <a:ea typeface="宋体" charset="-122"/>
              </a:rPr>
              <a:t>近三年中考三大题型分值如何分布？</a:t>
            </a:r>
            <a:endParaRPr lang="en-US" altLang="zh-CN" sz="3200" b="1" dirty="0">
              <a:solidFill>
                <a:schemeClr val="tx2"/>
              </a:solidFill>
              <a:ea typeface="宋体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357290" y="1788241"/>
            <a:ext cx="381000" cy="519245"/>
            <a:chOff x="2078" y="1387"/>
            <a:chExt cx="1615" cy="2201"/>
          </a:xfrm>
        </p:grpSpPr>
        <p:sp>
          <p:nvSpPr>
            <p:cNvPr id="4131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32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34" name="Oval 57"/>
            <p:cNvSpPr>
              <a:spLocks noChangeArrowheads="1"/>
            </p:cNvSpPr>
            <p:nvPr/>
          </p:nvSpPr>
          <p:spPr bwMode="gray">
            <a:xfrm>
              <a:off x="2254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36" name="Oval 59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</p:grpSp>
      <p:grpSp>
        <p:nvGrpSpPr>
          <p:cNvPr id="3" name="Group 74"/>
          <p:cNvGrpSpPr>
            <a:grpSpLocks/>
          </p:cNvGrpSpPr>
          <p:nvPr/>
        </p:nvGrpSpPr>
        <p:grpSpPr bwMode="auto">
          <a:xfrm>
            <a:off x="2143108" y="3359877"/>
            <a:ext cx="381000" cy="519245"/>
            <a:chOff x="2078" y="1387"/>
            <a:chExt cx="1615" cy="2201"/>
          </a:xfrm>
        </p:grpSpPr>
        <p:sp>
          <p:nvSpPr>
            <p:cNvPr id="4119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20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65" name="Oval 77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22" name="Oval 78"/>
            <p:cNvSpPr>
              <a:spLocks noChangeArrowheads="1"/>
            </p:cNvSpPr>
            <p:nvPr/>
          </p:nvSpPr>
          <p:spPr bwMode="gray">
            <a:xfrm>
              <a:off x="2254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67" name="Oval 79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24" name="Oval 80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</p:grp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1643042" y="5074389"/>
            <a:ext cx="355600" cy="519245"/>
            <a:chOff x="2078" y="1387"/>
            <a:chExt cx="1615" cy="2201"/>
          </a:xfrm>
        </p:grpSpPr>
        <p:sp>
          <p:nvSpPr>
            <p:cNvPr id="4113" name="Oval 8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14" name="Oval 8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72" name="Oval 84"/>
            <p:cNvSpPr>
              <a:spLocks noChangeArrowheads="1"/>
            </p:cNvSpPr>
            <p:nvPr/>
          </p:nvSpPr>
          <p:spPr bwMode="gray">
            <a:xfrm>
              <a:off x="2251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16" name="Oval 85"/>
            <p:cNvSpPr>
              <a:spLocks noChangeArrowheads="1"/>
            </p:cNvSpPr>
            <p:nvPr/>
          </p:nvSpPr>
          <p:spPr bwMode="gray">
            <a:xfrm>
              <a:off x="2254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89174" name="Oval 86"/>
            <p:cNvSpPr>
              <a:spLocks noChangeArrowheads="1"/>
            </p:cNvSpPr>
            <p:nvPr/>
          </p:nvSpPr>
          <p:spPr bwMode="gray">
            <a:xfrm>
              <a:off x="2338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  <p:sp>
          <p:nvSpPr>
            <p:cNvPr id="4118" name="Oval 87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</p:txBody>
        </p:sp>
      </p:grp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1929941" y="5000339"/>
            <a:ext cx="6593356" cy="584803"/>
            <a:chOff x="1333" y="2829"/>
            <a:chExt cx="2814" cy="375"/>
          </a:xfrm>
        </p:grpSpPr>
        <p:sp>
          <p:nvSpPr>
            <p:cNvPr id="4111" name="AutoShape 48"/>
            <p:cNvSpPr>
              <a:spLocks noChangeArrowheads="1"/>
            </p:cNvSpPr>
            <p:nvPr/>
          </p:nvSpPr>
          <p:spPr bwMode="gray">
            <a:xfrm>
              <a:off x="1363" y="2875"/>
              <a:ext cx="2784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itchFamily="18" charset="2"/>
                <a:buNone/>
              </a:pPr>
              <a:endParaRPr lang="zh-CN" altLang="en-US" b="1">
                <a:solidFill>
                  <a:schemeClr val="tx2"/>
                </a:solidFill>
                <a:ea typeface="宋体" charset="-122"/>
              </a:endParaRPr>
            </a:p>
            <a:p>
              <a:pPr algn="l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itchFamily="18" charset="2"/>
                <a:buNone/>
              </a:pPr>
              <a:endParaRPr lang="en-US" altLang="zh-CN" sz="1800" b="1">
                <a:solidFill>
                  <a:schemeClr val="tx2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4112" name="Rectangle 88"/>
            <p:cNvSpPr>
              <a:spLocks noChangeArrowheads="1"/>
            </p:cNvSpPr>
            <p:nvPr/>
          </p:nvSpPr>
          <p:spPr bwMode="auto">
            <a:xfrm>
              <a:off x="1333" y="2829"/>
              <a:ext cx="2767" cy="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200" b="1" dirty="0" smtClean="0">
                  <a:solidFill>
                    <a:schemeClr val="tx2"/>
                  </a:solidFill>
                  <a:ea typeface="宋体" charset="-122"/>
                </a:rPr>
                <a:t>中考失分情况有哪三大原因？</a:t>
              </a:r>
              <a:endParaRPr lang="en-US" altLang="zh-CN" sz="3200" b="1" dirty="0">
                <a:solidFill>
                  <a:schemeClr val="tx2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7" grpId="0" animBg="1"/>
      <p:bldP spid="89140" grpId="0" animBg="1"/>
    </p:bldLst>
  </p:timing>
</p:sld>
</file>

<file path=ppt/theme/theme1.xml><?xml version="1.0" encoding="utf-8"?>
<a:theme xmlns:a="http://schemas.openxmlformats.org/drawingml/2006/main" name="026TGp_education_blue_v3">
  <a:themeElements>
    <a:clrScheme name="Default Design 1">
      <a:dk1>
        <a:srgbClr val="336699"/>
      </a:dk1>
      <a:lt1>
        <a:srgbClr val="FFFFFF"/>
      </a:lt1>
      <a:dk2>
        <a:srgbClr val="000000"/>
      </a:dk2>
      <a:lt2>
        <a:srgbClr val="DDDDDD"/>
      </a:lt2>
      <a:accent1>
        <a:srgbClr val="EBA533"/>
      </a:accent1>
      <a:accent2>
        <a:srgbClr val="C78DD7"/>
      </a:accent2>
      <a:accent3>
        <a:srgbClr val="FFFFFF"/>
      </a:accent3>
      <a:accent4>
        <a:srgbClr val="2A5682"/>
      </a:accent4>
      <a:accent5>
        <a:srgbClr val="F3CFAD"/>
      </a:accent5>
      <a:accent6>
        <a:srgbClr val="B47FC3"/>
      </a:accent6>
      <a:hlink>
        <a:srgbClr val="3197BB"/>
      </a:hlink>
      <a:folHlink>
        <a:srgbClr val="878FA5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BA533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3CFAD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1CC74"/>
        </a:accent1>
        <a:accent2>
          <a:srgbClr val="9966FF"/>
        </a:accent2>
        <a:accent3>
          <a:srgbClr val="FFFFFF"/>
        </a:accent3>
        <a:accent4>
          <a:srgbClr val="035B8D"/>
        </a:accent4>
        <a:accent5>
          <a:srgbClr val="C1E2BC"/>
        </a:accent5>
        <a:accent6>
          <a:srgbClr val="8A5CE7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5955AB"/>
        </a:dk1>
        <a:lt1>
          <a:srgbClr val="FFFFFF"/>
        </a:lt1>
        <a:dk2>
          <a:srgbClr val="000000"/>
        </a:dk2>
        <a:lt2>
          <a:srgbClr val="DDDDDD"/>
        </a:lt2>
        <a:accent1>
          <a:srgbClr val="8BA3BD"/>
        </a:accent1>
        <a:accent2>
          <a:srgbClr val="CF934B"/>
        </a:accent2>
        <a:accent3>
          <a:srgbClr val="FFFFFF"/>
        </a:accent3>
        <a:accent4>
          <a:srgbClr val="4B4791"/>
        </a:accent4>
        <a:accent5>
          <a:srgbClr val="C4CEDB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5906</TotalTime>
  <Words>1472</Words>
  <Application>Microsoft Office PowerPoint</Application>
  <PresentationFormat>全屏显示(4:3)</PresentationFormat>
  <Paragraphs>459</Paragraphs>
  <Slides>27</Slides>
  <Notes>27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026TGp_education_blue_v3</vt:lpstr>
      <vt:lpstr>自定义设计方案</vt:lpstr>
      <vt:lpstr>Image</vt:lpstr>
      <vt:lpstr>如何看待新初一第一次月考</vt:lpstr>
      <vt:lpstr>讲座大纲</vt:lpstr>
      <vt:lpstr>本次月考呈现出的特点</vt:lpstr>
      <vt:lpstr>初中三年期末考试对比       </vt:lpstr>
      <vt:lpstr>成外分数统计表</vt:lpstr>
      <vt:lpstr>本次月考在中考中的地位</vt:lpstr>
      <vt:lpstr>本次月考的启发</vt:lpstr>
      <vt:lpstr>幻灯片 8</vt:lpstr>
      <vt:lpstr>成都中考的命题特点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考入479得多少分？</vt:lpstr>
      <vt:lpstr>幻灯片 18</vt:lpstr>
      <vt:lpstr>布局散乱</vt:lpstr>
      <vt:lpstr>过程简略</vt:lpstr>
      <vt:lpstr>卷面不整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番茄花园</dc:creator>
  <cp:lastModifiedBy>Lenovo User</cp:lastModifiedBy>
  <cp:revision>516</cp:revision>
  <dcterms:created xsi:type="dcterms:W3CDTF">2009-06-08T16:07:34Z</dcterms:created>
  <dcterms:modified xsi:type="dcterms:W3CDTF">2011-10-13T08:41:52Z</dcterms:modified>
</cp:coreProperties>
</file>