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sldIdLst>
    <p:sldId id="256" r:id="rId2"/>
    <p:sldId id="257" r:id="rId3"/>
    <p:sldId id="261" r:id="rId4"/>
    <p:sldId id="262" r:id="rId5"/>
    <p:sldId id="263" r:id="rId6"/>
    <p:sldId id="258" r:id="rId7"/>
    <p:sldId id="264" r:id="rId8"/>
    <p:sldId id="259" r:id="rId9"/>
    <p:sldId id="260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33" d="100"/>
          <a:sy n="33" d="100"/>
        </p:scale>
        <p:origin x="-2622" y="-11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Group 2"/>
          <p:cNvGrpSpPr>
            <a:grpSpLocks/>
          </p:cNvGrpSpPr>
          <p:nvPr/>
        </p:nvGrpSpPr>
        <p:grpSpPr bwMode="auto">
          <a:xfrm>
            <a:off x="0" y="666750"/>
            <a:ext cx="8459788" cy="6191250"/>
            <a:chOff x="0" y="420"/>
            <a:chExt cx="5329" cy="3900"/>
          </a:xfrm>
        </p:grpSpPr>
        <p:sp>
          <p:nvSpPr>
            <p:cNvPr id="46083" name="Rectangle 3"/>
            <p:cNvSpPr>
              <a:spLocks noChangeArrowheads="1"/>
            </p:cNvSpPr>
            <p:nvPr/>
          </p:nvSpPr>
          <p:spPr bwMode="auto">
            <a:xfrm>
              <a:off x="432" y="420"/>
              <a:ext cx="4897" cy="3480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01600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6084" name="Picture 4" descr="花1-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63"/>
                </a:clrFrom>
                <a:clrTo>
                  <a:srgbClr val="FFFF63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112"/>
              <a:ext cx="1036" cy="1116"/>
            </a:xfrm>
            <a:prstGeom prst="rect">
              <a:avLst/>
            </a:prstGeom>
            <a:noFill/>
          </p:spPr>
        </p:pic>
        <p:pic>
          <p:nvPicPr>
            <p:cNvPr id="46085" name="Picture 5" descr="花2-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CC6B34"/>
                </a:clrFrom>
                <a:clrTo>
                  <a:srgbClr val="CC6B34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763"/>
              <a:ext cx="2627" cy="1557"/>
            </a:xfrm>
            <a:prstGeom prst="rect">
              <a:avLst/>
            </a:prstGeom>
            <a:noFill/>
          </p:spPr>
        </p:pic>
      </p:grpSp>
      <p:sp>
        <p:nvSpPr>
          <p:cNvPr id="46086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09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6088" name="Rectangle 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6089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6090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91584CC-7AE1-4CAC-9163-2FBAD23070D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3FC0F7-046A-46DA-BBFB-FEBB7610878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7D7F7A-CB57-49E6-A731-5A3D9A16BA6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C0FA0E-80D7-41F6-90DC-EA09B422E3D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45CD6-60BA-463E-8911-06564A7F934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A4A502-B5D8-4512-A5C7-5F3EBF31DC7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57AE74-A585-41A4-8CF6-9128F1F6881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EE6D56-9C1C-41CE-B448-EC8A79D3A8F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FEEC1-3F21-4412-B190-4B11540C161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C3732E-FC11-4951-94B8-C4A98A813C5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C41812-6F28-431D-B486-C02DCEB4283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>
            <a:grpSpLocks/>
          </p:cNvGrpSpPr>
          <p:nvPr/>
        </p:nvGrpSpPr>
        <p:grpSpPr bwMode="auto">
          <a:xfrm>
            <a:off x="-228600" y="666750"/>
            <a:ext cx="8688388" cy="6191250"/>
            <a:chOff x="-144" y="420"/>
            <a:chExt cx="5473" cy="3900"/>
          </a:xfrm>
        </p:grpSpPr>
        <p:sp>
          <p:nvSpPr>
            <p:cNvPr id="45059" name="Rectangle 3"/>
            <p:cNvSpPr>
              <a:spLocks noChangeArrowheads="1"/>
            </p:cNvSpPr>
            <p:nvPr/>
          </p:nvSpPr>
          <p:spPr bwMode="auto">
            <a:xfrm>
              <a:off x="432" y="420"/>
              <a:ext cx="4897" cy="3480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01600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5060" name="Picture 4" descr="花1-2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63"/>
                </a:clrFrom>
                <a:clrTo>
                  <a:srgbClr val="FFFF63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4" y="2352"/>
              <a:ext cx="787" cy="941"/>
            </a:xfrm>
            <a:prstGeom prst="rect">
              <a:avLst/>
            </a:prstGeom>
            <a:noFill/>
          </p:spPr>
        </p:pic>
        <p:pic>
          <p:nvPicPr>
            <p:cNvPr id="45061" name="Picture 5" descr="花2-2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D6BDBD"/>
                </a:clrFrom>
                <a:clrTo>
                  <a:srgbClr val="D6BDB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44" y="3097"/>
              <a:ext cx="2383" cy="1223"/>
            </a:xfrm>
            <a:prstGeom prst="rect">
              <a:avLst/>
            </a:prstGeom>
            <a:noFill/>
          </p:spPr>
        </p:pic>
      </p:grpSp>
      <p:sp>
        <p:nvSpPr>
          <p:cNvPr id="4506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506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4506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506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0E87EA9-2C50-4764-BFAC-BEE7E1B9AE2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 spd="slow">
    <p:pull dir="ru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 rot="257930">
            <a:off x="2722563" y="1857375"/>
            <a:ext cx="5224462" cy="30099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2241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miter lim="800000"/>
                  <a:headEnd type="none" w="sm" len="sm"/>
                  <a:tailEnd type="none" w="sm" len="sm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英语基本常识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81075"/>
            <a:ext cx="7772400" cy="5038725"/>
          </a:xfrm>
        </p:spPr>
        <p:txBody>
          <a:bodyPr/>
          <a:lstStyle/>
          <a:p>
            <a:r>
              <a:rPr lang="en-US" altLang="zh-CN" sz="3600" b="1"/>
              <a:t>(7</a:t>
            </a:r>
            <a:r>
              <a:rPr lang="zh-CN" altLang="en-US" sz="3600" b="1"/>
              <a:t>）人名、地名、国名、重要建筑物等常用名词的首字母必须大写。其中，人名中姓和名的首字母都要大写。</a:t>
            </a:r>
          </a:p>
          <a:p>
            <a:pPr>
              <a:buFontTx/>
              <a:buNone/>
            </a:pPr>
            <a:r>
              <a:rPr lang="zh-CN" altLang="en-US" sz="3600" b="1"/>
              <a:t>　如：李　明</a:t>
            </a:r>
            <a:r>
              <a:rPr lang="en-US" altLang="zh-CN" sz="3600" b="1">
                <a:latin typeface="Arial"/>
              </a:rPr>
              <a:t>——</a:t>
            </a:r>
            <a:r>
              <a:rPr lang="en-US" altLang="zh-CN" sz="3600" b="1"/>
              <a:t>Li  Ming</a:t>
            </a:r>
          </a:p>
          <a:p>
            <a:pPr>
              <a:buFontTx/>
              <a:buNone/>
            </a:pPr>
            <a:r>
              <a:rPr lang="zh-CN" altLang="en-US" sz="3600" b="1"/>
              <a:t>　　　吴一凡</a:t>
            </a:r>
            <a:r>
              <a:rPr lang="en-US" altLang="zh-CN" sz="3600" b="1">
                <a:latin typeface="Arial"/>
              </a:rPr>
              <a:t>——</a:t>
            </a:r>
            <a:r>
              <a:rPr lang="en-US" altLang="zh-CN" sz="3600" b="1"/>
              <a:t> Wu  Yi fan</a:t>
            </a:r>
          </a:p>
        </p:txBody>
      </p:sp>
    </p:spTree>
  </p:cSld>
  <p:clrMapOvr>
    <a:masterClrMapping/>
  </p:clrMapOvr>
  <p:transition spd="slow">
    <p:pull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84313"/>
            <a:ext cx="7772400" cy="4535487"/>
          </a:xfrm>
        </p:spPr>
        <p:txBody>
          <a:bodyPr/>
          <a:lstStyle/>
          <a:p>
            <a:r>
              <a:rPr lang="en-US" altLang="zh-CN" sz="3600" b="1"/>
              <a:t>(8)</a:t>
            </a:r>
            <a:r>
              <a:rPr lang="zh-CN" altLang="en-US" sz="3600" b="1"/>
              <a:t>一周七天的名称、月份名称、节日名称等，其开头的字母必须大写。如：</a:t>
            </a:r>
            <a:r>
              <a:rPr lang="en-US" altLang="zh-CN" sz="3600" b="1"/>
              <a:t>Sunday, Monday, May,Children</a:t>
            </a:r>
            <a:r>
              <a:rPr lang="en-US" altLang="zh-CN" sz="3600" b="1">
                <a:latin typeface="Arial"/>
              </a:rPr>
              <a:t>’</a:t>
            </a:r>
            <a:r>
              <a:rPr lang="en-US" altLang="zh-CN" sz="3600" b="1"/>
              <a:t>s day, Teacher</a:t>
            </a:r>
            <a:r>
              <a:rPr lang="en-US" altLang="zh-CN" sz="3600" b="1">
                <a:latin typeface="Arial"/>
              </a:rPr>
              <a:t>’</a:t>
            </a:r>
            <a:r>
              <a:rPr lang="en-US" altLang="zh-CN" sz="3600" b="1"/>
              <a:t>s Day.</a:t>
            </a:r>
          </a:p>
          <a:p>
            <a:endParaRPr lang="en-US" altLang="zh-CN" sz="3600" b="1"/>
          </a:p>
          <a:p>
            <a:r>
              <a:rPr lang="en-US" altLang="zh-CN" sz="3600" b="1"/>
              <a:t>(9)</a:t>
            </a:r>
            <a:r>
              <a:rPr lang="zh-CN" altLang="en-US" sz="3600" b="1"/>
              <a:t>表示</a:t>
            </a:r>
            <a:r>
              <a:rPr lang="zh-CN" altLang="en-US" sz="3600" b="1">
                <a:latin typeface="Arial"/>
              </a:rPr>
              <a:t>“</a:t>
            </a:r>
            <a:r>
              <a:rPr lang="zh-CN" altLang="en-US" sz="3600" b="1"/>
              <a:t>我</a:t>
            </a:r>
            <a:r>
              <a:rPr lang="zh-CN" altLang="en-US" sz="3600" b="1">
                <a:latin typeface="Arial"/>
              </a:rPr>
              <a:t>”</a:t>
            </a:r>
            <a:r>
              <a:rPr lang="zh-CN" altLang="en-US" sz="3600" b="1"/>
              <a:t>的字母</a:t>
            </a:r>
            <a:r>
              <a:rPr lang="zh-CN" altLang="en-US" sz="3600" b="1">
                <a:latin typeface="Arial"/>
              </a:rPr>
              <a:t>”</a:t>
            </a:r>
            <a:r>
              <a:rPr lang="en-US" altLang="zh-CN" sz="3600" b="1"/>
              <a:t>I</a:t>
            </a:r>
            <a:r>
              <a:rPr lang="en-US" altLang="zh-CN" sz="3600" b="1">
                <a:latin typeface="Arial"/>
              </a:rPr>
              <a:t>”</a:t>
            </a:r>
            <a:r>
              <a:rPr lang="zh-CN" altLang="en-US" sz="3600" b="1"/>
              <a:t>永远大写。</a:t>
            </a:r>
          </a:p>
        </p:txBody>
      </p:sp>
    </p:spTree>
  </p:cSld>
  <p:clrMapOvr>
    <a:masterClrMapping/>
  </p:clrMapOvr>
  <p:transition spd="slow">
    <p:pull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692150"/>
            <a:ext cx="7704137" cy="5184775"/>
          </a:xfrm>
        </p:spPr>
        <p:txBody>
          <a:bodyPr/>
          <a:lstStyle/>
          <a:p>
            <a:r>
              <a:rPr lang="en-US" altLang="zh-CN" sz="2800">
                <a:solidFill>
                  <a:schemeClr val="tx1"/>
                </a:solidFill>
              </a:rPr>
              <a:t>             </a:t>
            </a:r>
            <a:r>
              <a:rPr lang="zh-CN" altLang="en-US" sz="3600" b="1">
                <a:solidFill>
                  <a:srgbClr val="FF3300"/>
                </a:solidFill>
              </a:rPr>
              <a:t>英语是拼音文字共有</a:t>
            </a:r>
            <a:r>
              <a:rPr lang="en-US" altLang="zh-CN" sz="3600" b="1">
                <a:solidFill>
                  <a:srgbClr val="FF3300"/>
                </a:solidFill>
              </a:rPr>
              <a:t>26</a:t>
            </a:r>
            <a:r>
              <a:rPr lang="zh-CN" altLang="en-US" sz="3600" b="1">
                <a:solidFill>
                  <a:srgbClr val="FF3300"/>
                </a:solidFill>
              </a:rPr>
              <a:t>个字母 </a:t>
            </a:r>
            <a:r>
              <a:rPr lang="en-US" altLang="zh-CN" sz="3600" b="1">
                <a:solidFill>
                  <a:srgbClr val="FF3300"/>
                </a:solidFill>
              </a:rPr>
              <a:t>.</a:t>
            </a:r>
            <a:r>
              <a:rPr lang="zh-CN" altLang="en-US" sz="3600" b="1">
                <a:solidFill>
                  <a:srgbClr val="FF3300"/>
                </a:solidFill>
              </a:rPr>
              <a:t>英语是当今世界上 主要的国际通用语言之一</a:t>
            </a:r>
            <a:r>
              <a:rPr lang="en-US" altLang="zh-CN" sz="3600" b="1">
                <a:solidFill>
                  <a:srgbClr val="FF3300"/>
                </a:solidFill>
              </a:rPr>
              <a:t>.</a:t>
            </a:r>
            <a:r>
              <a:rPr lang="zh-CN" altLang="en-US" sz="3600" b="1">
                <a:solidFill>
                  <a:srgbClr val="FF3300"/>
                </a:solidFill>
              </a:rPr>
              <a:t>据不完全统计</a:t>
            </a:r>
            <a:r>
              <a:rPr lang="en-US" altLang="zh-CN" sz="3600" b="1">
                <a:solidFill>
                  <a:srgbClr val="FF3300"/>
                </a:solidFill>
              </a:rPr>
              <a:t>,</a:t>
            </a:r>
            <a:r>
              <a:rPr lang="zh-CN" altLang="en-US" sz="3600" b="1">
                <a:solidFill>
                  <a:srgbClr val="FF3300"/>
                </a:solidFill>
              </a:rPr>
              <a:t>世界上以英语为母语的人已超过</a:t>
            </a:r>
            <a:r>
              <a:rPr lang="en-US" altLang="zh-CN" sz="3600" b="1">
                <a:solidFill>
                  <a:srgbClr val="FF3300"/>
                </a:solidFill>
              </a:rPr>
              <a:t>4</a:t>
            </a:r>
            <a:r>
              <a:rPr lang="zh-CN" altLang="en-US" sz="3600" b="1">
                <a:solidFill>
                  <a:srgbClr val="FF3300"/>
                </a:solidFill>
              </a:rPr>
              <a:t>亿</a:t>
            </a:r>
            <a:r>
              <a:rPr lang="en-US" altLang="zh-CN" sz="3600" b="1">
                <a:solidFill>
                  <a:srgbClr val="FF3300"/>
                </a:solidFill>
              </a:rPr>
              <a:t>,</a:t>
            </a:r>
            <a:r>
              <a:rPr lang="zh-CN" altLang="en-US" sz="3600" b="1">
                <a:solidFill>
                  <a:srgbClr val="FF3300"/>
                </a:solidFill>
              </a:rPr>
              <a:t>差不多每</a:t>
            </a:r>
            <a:r>
              <a:rPr lang="en-US" altLang="zh-CN" sz="3600" b="1">
                <a:solidFill>
                  <a:srgbClr val="FF3300"/>
                </a:solidFill>
              </a:rPr>
              <a:t>10</a:t>
            </a:r>
            <a:r>
              <a:rPr lang="zh-CN" altLang="en-US" sz="3600" b="1">
                <a:solidFill>
                  <a:srgbClr val="FF3300"/>
                </a:solidFill>
              </a:rPr>
              <a:t>个人中就有一个讲英语</a:t>
            </a:r>
            <a:r>
              <a:rPr lang="en-US" altLang="zh-CN" sz="3600" b="1">
                <a:solidFill>
                  <a:srgbClr val="FF3300"/>
                </a:solidFill>
              </a:rPr>
              <a:t>.</a:t>
            </a:r>
            <a:r>
              <a:rPr lang="zh-CN" altLang="en-US" sz="3600" b="1">
                <a:solidFill>
                  <a:srgbClr val="FF3300"/>
                </a:solidFill>
              </a:rPr>
              <a:t>英国、美国、加拿大、澳大利亚、新西兰等国家的人都讲英语</a:t>
            </a:r>
            <a:r>
              <a:rPr lang="en-US" altLang="zh-CN" sz="3600" b="1">
                <a:solidFill>
                  <a:srgbClr val="FF3300"/>
                </a:solidFill>
              </a:rPr>
              <a:t>.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603375"/>
            <a:ext cx="7772400" cy="525462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600">
                <a:solidFill>
                  <a:srgbClr val="FF3300"/>
                </a:solidFill>
              </a:rPr>
              <a:t>    </a:t>
            </a:r>
            <a:r>
              <a:rPr lang="zh-CN" altLang="en-US" sz="3600" b="1">
                <a:solidFill>
                  <a:srgbClr val="FF3300"/>
                </a:solidFill>
              </a:rPr>
              <a:t>世界上约有 </a:t>
            </a:r>
            <a:r>
              <a:rPr lang="en-US" altLang="zh-CN" sz="3600" b="1">
                <a:solidFill>
                  <a:srgbClr val="FF3300"/>
                </a:solidFill>
              </a:rPr>
              <a:t>20</a:t>
            </a:r>
            <a:r>
              <a:rPr lang="zh-CN" altLang="en-US" sz="3600" b="1">
                <a:solidFill>
                  <a:srgbClr val="FF3300"/>
                </a:solidFill>
              </a:rPr>
              <a:t>个国家把英语作为官方语言或第二语言使用</a:t>
            </a:r>
            <a:r>
              <a:rPr lang="en-US" altLang="zh-CN" sz="3600" b="1">
                <a:solidFill>
                  <a:srgbClr val="FF3300"/>
                </a:solidFill>
              </a:rPr>
              <a:t>,</a:t>
            </a:r>
            <a:r>
              <a:rPr lang="zh-CN" altLang="en-US" sz="3600" b="1">
                <a:solidFill>
                  <a:srgbClr val="FF3300"/>
                </a:solidFill>
              </a:rPr>
              <a:t>共计约有</a:t>
            </a:r>
            <a:r>
              <a:rPr lang="en-US" altLang="zh-CN" sz="3600" b="1">
                <a:solidFill>
                  <a:srgbClr val="FF3300"/>
                </a:solidFill>
              </a:rPr>
              <a:t>8</a:t>
            </a:r>
            <a:r>
              <a:rPr lang="zh-CN" altLang="en-US" sz="3600" b="1">
                <a:solidFill>
                  <a:srgbClr val="FF3300"/>
                </a:solidFill>
              </a:rPr>
              <a:t>亿人</a:t>
            </a:r>
            <a:r>
              <a:rPr lang="en-US" altLang="zh-CN" sz="3600" b="1">
                <a:solidFill>
                  <a:srgbClr val="FF3300"/>
                </a:solidFill>
              </a:rPr>
              <a:t>,</a:t>
            </a:r>
            <a:r>
              <a:rPr lang="zh-CN" altLang="en-US" sz="3600" b="1">
                <a:solidFill>
                  <a:srgbClr val="FF3300"/>
                </a:solidFill>
              </a:rPr>
              <a:t>也就是说</a:t>
            </a:r>
            <a:r>
              <a:rPr lang="en-US" altLang="zh-CN" sz="3600" b="1">
                <a:solidFill>
                  <a:srgbClr val="FF3300"/>
                </a:solidFill>
              </a:rPr>
              <a:t>,</a:t>
            </a:r>
            <a:r>
              <a:rPr lang="zh-CN" altLang="en-US" sz="3600" b="1">
                <a:solidFill>
                  <a:srgbClr val="FF3300"/>
                </a:solidFill>
              </a:rPr>
              <a:t>世界上差不多每</a:t>
            </a:r>
            <a:r>
              <a:rPr lang="en-US" altLang="zh-CN" sz="3600" b="1">
                <a:solidFill>
                  <a:srgbClr val="FF3300"/>
                </a:solidFill>
              </a:rPr>
              <a:t>5</a:t>
            </a:r>
            <a:r>
              <a:rPr lang="zh-CN" altLang="en-US" sz="3600" b="1">
                <a:solidFill>
                  <a:srgbClr val="FF3300"/>
                </a:solidFill>
              </a:rPr>
              <a:t>个人中有一个人至少在一定程度懂英语。若加上世界各国的中小学生，学习英语的人就更多了。</a:t>
            </a:r>
          </a:p>
        </p:txBody>
      </p:sp>
    </p:spTree>
  </p:cSld>
  <p:clrMapOvr>
    <a:masterClrMapping/>
  </p:clrMapOvr>
  <p:transition spd="slow"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25538"/>
            <a:ext cx="7772400" cy="4894262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600" b="1">
                <a:solidFill>
                  <a:srgbClr val="FF3300"/>
                </a:solidFill>
              </a:rPr>
              <a:t>          </a:t>
            </a:r>
            <a:r>
              <a:rPr lang="zh-CN" altLang="en-US" sz="3600" b="1">
                <a:solidFill>
                  <a:srgbClr val="FF3300"/>
                </a:solidFill>
              </a:rPr>
              <a:t>英语的使用范围非常广泛。世界上</a:t>
            </a:r>
            <a:r>
              <a:rPr lang="en-US" altLang="zh-CN" sz="3600" b="1">
                <a:solidFill>
                  <a:srgbClr val="FF3300"/>
                </a:solidFill>
              </a:rPr>
              <a:t>70%</a:t>
            </a:r>
            <a:r>
              <a:rPr lang="zh-CN" altLang="en-US" sz="3600" b="1">
                <a:solidFill>
                  <a:srgbClr val="FF3300"/>
                </a:solidFill>
              </a:rPr>
              <a:t>以上的邮件是用英文书写或用英文写地址的：全世界的广播节目中约有</a:t>
            </a:r>
            <a:r>
              <a:rPr lang="en-US" altLang="zh-CN" sz="3600" b="1">
                <a:solidFill>
                  <a:srgbClr val="FF3300"/>
                </a:solidFill>
              </a:rPr>
              <a:t>60%</a:t>
            </a:r>
            <a:r>
              <a:rPr lang="zh-CN" altLang="en-US" sz="3600" b="1">
                <a:solidFill>
                  <a:srgbClr val="FF3300"/>
                </a:solidFill>
              </a:rPr>
              <a:t>是用英语进行广播的：国际上科技资料绝大部分是用英语发表的：绝大部分的国际会议均以英语为第一通用语言，它也是联合国的正式工作语言之一。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765175"/>
            <a:ext cx="7631112" cy="5254625"/>
          </a:xfrm>
        </p:spPr>
        <p:txBody>
          <a:bodyPr/>
          <a:lstStyle/>
          <a:p>
            <a:pPr>
              <a:buFontTx/>
              <a:buNone/>
            </a:pPr>
            <a:endParaRPr lang="en-US" altLang="zh-CN" sz="3600" b="1">
              <a:solidFill>
                <a:srgbClr val="FF3300"/>
              </a:solidFill>
            </a:endParaRPr>
          </a:p>
          <a:p>
            <a:pPr>
              <a:buFontTx/>
              <a:buNone/>
            </a:pPr>
            <a:endParaRPr lang="en-US" altLang="zh-CN" sz="3600" b="1">
              <a:solidFill>
                <a:srgbClr val="FF3300"/>
              </a:solidFill>
            </a:endParaRPr>
          </a:p>
          <a:p>
            <a:pPr>
              <a:buFontTx/>
              <a:buNone/>
            </a:pPr>
            <a:r>
              <a:rPr lang="en-US" altLang="zh-CN" sz="3600" b="1">
                <a:solidFill>
                  <a:srgbClr val="FF3300"/>
                </a:solidFill>
              </a:rPr>
              <a:t>           </a:t>
            </a:r>
            <a:r>
              <a:rPr lang="zh-CN" altLang="en-US" sz="3600" b="1">
                <a:solidFill>
                  <a:srgbClr val="FF3300"/>
                </a:solidFill>
              </a:rPr>
              <a:t>总之，在国际政治、军事、经济、科技、文化、贸易、交通运输等领域，英语都是一个重要的交际工具。</a:t>
            </a:r>
          </a:p>
        </p:txBody>
      </p:sp>
    </p:spTree>
  </p:cSld>
  <p:clrMapOvr>
    <a:masterClrMapping/>
  </p:clrMapOvr>
  <p:transition spd="slow">
    <p:pull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765175"/>
            <a:ext cx="7773988" cy="1639888"/>
          </a:xfrm>
        </p:spPr>
        <p:txBody>
          <a:bodyPr/>
          <a:lstStyle/>
          <a:p>
            <a:r>
              <a:rPr lang="zh-CN" altLang="en-US" sz="4800" b="1">
                <a:solidFill>
                  <a:srgbClr val="FF3300"/>
                </a:solidFill>
              </a:rPr>
              <a:t>大写字母基本</a:t>
            </a:r>
            <a:br>
              <a:rPr lang="zh-CN" altLang="en-US" sz="4800" b="1">
                <a:solidFill>
                  <a:srgbClr val="FF3300"/>
                </a:solidFill>
              </a:rPr>
            </a:br>
            <a:r>
              <a:rPr lang="zh-CN" altLang="en-US" sz="4800" b="1">
                <a:solidFill>
                  <a:srgbClr val="FF3300"/>
                </a:solidFill>
              </a:rPr>
              <a:t>用法规则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924175"/>
            <a:ext cx="7556500" cy="3933825"/>
          </a:xfrm>
        </p:spPr>
        <p:txBody>
          <a:bodyPr/>
          <a:lstStyle/>
          <a:p>
            <a:r>
              <a:rPr lang="en-US" altLang="zh-CN" sz="3600" b="1"/>
              <a:t>(1)</a:t>
            </a:r>
            <a:r>
              <a:rPr lang="zh-CN" altLang="en-US" sz="3600" b="1"/>
              <a:t>句子开头的字母</a:t>
            </a:r>
            <a:r>
              <a:rPr lang="en-US" altLang="zh-CN" sz="3600" b="1"/>
              <a:t>,</a:t>
            </a:r>
            <a:r>
              <a:rPr lang="zh-CN" altLang="en-US" sz="3600" b="1"/>
              <a:t>包括完整的句子或不完整的句子、其开头的字母须大写。如：</a:t>
            </a:r>
            <a:r>
              <a:rPr lang="en-US" altLang="zh-CN" sz="3600" b="1"/>
              <a:t>Good afternoon!</a:t>
            </a:r>
          </a:p>
          <a:p>
            <a:pPr>
              <a:buFontTx/>
              <a:buNone/>
            </a:pPr>
            <a:endParaRPr lang="en-US" altLang="zh-CN" sz="3600" b="1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41438"/>
            <a:ext cx="7772400" cy="4678362"/>
          </a:xfrm>
        </p:spPr>
        <p:txBody>
          <a:bodyPr/>
          <a:lstStyle/>
          <a:p>
            <a:r>
              <a:rPr lang="en-US" altLang="zh-CN" sz="3600" b="1"/>
              <a:t>(2)</a:t>
            </a:r>
            <a:r>
              <a:rPr lang="zh-CN" altLang="en-US" sz="3600" b="1"/>
              <a:t>句子直接引语的开头字母须大写．如：</a:t>
            </a:r>
            <a:r>
              <a:rPr lang="en-US" altLang="zh-CN" sz="3600" b="1"/>
              <a:t>Simon says </a:t>
            </a:r>
            <a:r>
              <a:rPr lang="en-US" altLang="zh-CN" sz="3600" b="1">
                <a:latin typeface="Arial"/>
              </a:rPr>
              <a:t>“</a:t>
            </a:r>
            <a:r>
              <a:rPr lang="en-US" altLang="zh-CN" sz="3600" b="1"/>
              <a:t> Touch your nose.</a:t>
            </a:r>
            <a:r>
              <a:rPr lang="en-US" altLang="zh-CN" sz="3600" b="1">
                <a:latin typeface="Arial"/>
              </a:rPr>
              <a:t>”</a:t>
            </a:r>
            <a:endParaRPr lang="en-US" altLang="zh-CN" sz="3600" b="1"/>
          </a:p>
          <a:p>
            <a:pPr>
              <a:buFontTx/>
              <a:buNone/>
            </a:pPr>
            <a:r>
              <a:rPr lang="en-US" altLang="zh-CN" sz="3600" b="1"/>
              <a:t>(3)</a:t>
            </a:r>
            <a:r>
              <a:rPr lang="zh-CN" altLang="en-US" sz="3600" b="1"/>
              <a:t>位于人名或姓氏之前，表示亲属关系的词，其开头的字母必须大         写．如：</a:t>
            </a:r>
            <a:r>
              <a:rPr lang="en-US" altLang="zh-CN" sz="3600" b="1"/>
              <a:t>Uncle Sam, Aunt Polly.</a:t>
            </a:r>
          </a:p>
          <a:p>
            <a:endParaRPr lang="en-US" altLang="zh-CN" sz="3600" b="1"/>
          </a:p>
        </p:txBody>
      </p:sp>
    </p:spTree>
  </p:cSld>
  <p:clrMapOvr>
    <a:masterClrMapping/>
  </p:clrMapOvr>
  <p:transition spd="slow">
    <p:pull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700213"/>
            <a:ext cx="7772400" cy="417512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 b="1"/>
              <a:t>（</a:t>
            </a:r>
            <a:r>
              <a:rPr lang="en-US" altLang="zh-CN" sz="3600" b="1"/>
              <a:t>4</a:t>
            </a:r>
            <a:r>
              <a:rPr lang="zh-CN" altLang="en-US" sz="3600" b="1"/>
              <a:t>）表示人民、民族和语言的词、其开头字母必须大写。如：</a:t>
            </a:r>
            <a:r>
              <a:rPr lang="en-US" altLang="zh-CN" sz="3600" b="1"/>
              <a:t>Chinese</a:t>
            </a:r>
            <a:r>
              <a:rPr lang="zh-CN" altLang="en-US" sz="3600" b="1">
                <a:sym typeface="Wingdings" pitchFamily="2" charset="2"/>
              </a:rPr>
              <a:t>（</a:t>
            </a:r>
            <a:r>
              <a:rPr lang="zh-CN" altLang="en-US" sz="3600" b="1"/>
              <a:t>中国人），</a:t>
            </a:r>
            <a:r>
              <a:rPr lang="en-US" altLang="zh-CN" sz="3600" b="1"/>
              <a:t>English</a:t>
            </a:r>
            <a:r>
              <a:rPr lang="zh-CN" altLang="en-US" sz="3600" b="1"/>
              <a:t>（英国人），</a:t>
            </a:r>
            <a:r>
              <a:rPr lang="en-US" altLang="zh-CN" sz="3600" b="1"/>
              <a:t>Canadian</a:t>
            </a:r>
            <a:r>
              <a:rPr lang="zh-CN" altLang="en-US" sz="3600" b="1"/>
              <a:t>（加拿大人），</a:t>
            </a:r>
            <a:r>
              <a:rPr lang="en-US" altLang="zh-CN" sz="3600" b="1"/>
              <a:t>American</a:t>
            </a:r>
            <a:r>
              <a:rPr lang="zh-CN" altLang="en-US" sz="3600" b="1"/>
              <a:t>（美国人）。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96975"/>
            <a:ext cx="7772400" cy="4822825"/>
          </a:xfrm>
        </p:spPr>
        <p:txBody>
          <a:bodyPr/>
          <a:lstStyle/>
          <a:p>
            <a:r>
              <a:rPr lang="en-US" altLang="zh-CN" sz="3600" b="1"/>
              <a:t>(5) </a:t>
            </a:r>
            <a:r>
              <a:rPr lang="zh-CN" altLang="en-US" sz="3600" b="1"/>
              <a:t>位于姓名前的称呼、职称的首字母必须大写。如：</a:t>
            </a:r>
            <a:r>
              <a:rPr lang="en-US" altLang="zh-CN" sz="3600" b="1"/>
              <a:t>Miss Gao,        Prof. Zhang.</a:t>
            </a:r>
          </a:p>
          <a:p>
            <a:r>
              <a:rPr lang="en-US" altLang="zh-CN" sz="3600" b="1"/>
              <a:t>(6) </a:t>
            </a:r>
            <a:r>
              <a:rPr lang="zh-CN" altLang="en-US" sz="3600" b="1"/>
              <a:t>信中称呼的开头字母须大写，信尾表示敬意的客套用语的开头字母须大写．如：</a:t>
            </a:r>
            <a:r>
              <a:rPr lang="en-US" altLang="zh-CN" sz="3600" b="1"/>
              <a:t>Dear Mum,</a:t>
            </a:r>
          </a:p>
          <a:p>
            <a:r>
              <a:rPr lang="en-US" altLang="zh-CN" sz="3600" b="1"/>
              <a:t>                          Love, Mary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雪莲花开">
  <a:themeElements>
    <a:clrScheme name="雪莲花开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雪莲花开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lnDef>
  </a:objectDefaults>
  <a:extraClrSchemeLst>
    <a:extraClrScheme>
      <a:clrScheme name="雪莲花开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雪莲花开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雪莲花开 3">
        <a:dk1>
          <a:srgbClr val="000000"/>
        </a:dk1>
        <a:lt1>
          <a:srgbClr val="FFFFCC"/>
        </a:lt1>
        <a:dk2>
          <a:srgbClr val="808000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雪莲花开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雪莲花开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雪莲花开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雪莲花开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CDESIGNB</Template>
  <TotalTime>130</TotalTime>
  <Words>493</Words>
  <Application>Microsoft Office PowerPoint</Application>
  <PresentationFormat>全屏显示(4:3)</PresentationFormat>
  <Paragraphs>21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Arial</vt:lpstr>
      <vt:lpstr>宋体</vt:lpstr>
      <vt:lpstr>Times New Roman</vt:lpstr>
      <vt:lpstr>Wingdings</vt:lpstr>
      <vt:lpstr>雪莲花开</vt:lpstr>
      <vt:lpstr>幻灯片 1</vt:lpstr>
      <vt:lpstr>             英语是拼音文字共有26个字母 .英语是当今世界上 主要的国际通用语言之一.据不完全统计,世界上以英语为母语的人已超过4亿,差不多每10个人中就有一个讲英语.英国、美国、加拿大、澳大利亚、新西兰等国家的人都讲英语.</vt:lpstr>
      <vt:lpstr>幻灯片 3</vt:lpstr>
      <vt:lpstr>幻灯片 4</vt:lpstr>
      <vt:lpstr>幻灯片 5</vt:lpstr>
      <vt:lpstr>大写字母基本 用法规则</vt:lpstr>
      <vt:lpstr>幻灯片 7</vt:lpstr>
      <vt:lpstr>幻灯片 8</vt:lpstr>
      <vt:lpstr>幻灯片 9</vt:lpstr>
      <vt:lpstr>幻灯片 10</vt:lpstr>
      <vt:lpstr>幻灯片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long</dc:creator>
  <cp:lastModifiedBy>panpengfei</cp:lastModifiedBy>
  <cp:revision>12</cp:revision>
  <dcterms:created xsi:type="dcterms:W3CDTF">2005-03-01T07:26:54Z</dcterms:created>
  <dcterms:modified xsi:type="dcterms:W3CDTF">2011-12-16T07:52:11Z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0008000c02000000000001024120</vt:lpwstr>
  </property>
</Properties>
</file>