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xlsx" ContentType="application/vnd.openxmlformats-officedocument.spreadsheetml.sheet"/>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charts/chart1.xml" ContentType="application/vnd.openxmlformats-officedocument.drawingml.char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032" r:id="rId1"/>
  </p:sldMasterIdLst>
  <p:notesMasterIdLst>
    <p:notesMasterId r:id="rId14"/>
  </p:notesMasterIdLst>
  <p:handoutMasterIdLst>
    <p:handoutMasterId r:id="rId15"/>
  </p:handoutMasterIdLst>
  <p:sldIdLst>
    <p:sldId id="262" r:id="rId2"/>
    <p:sldId id="398" r:id="rId3"/>
    <p:sldId id="346" r:id="rId4"/>
    <p:sldId id="347" r:id="rId5"/>
    <p:sldId id="323" r:id="rId6"/>
    <p:sldId id="400" r:id="rId7"/>
    <p:sldId id="401" r:id="rId8"/>
    <p:sldId id="402" r:id="rId9"/>
    <p:sldId id="403" r:id="rId10"/>
    <p:sldId id="404" r:id="rId11"/>
    <p:sldId id="386" r:id="rId12"/>
    <p:sldId id="292" r:id="rId13"/>
  </p:sldIdLst>
  <p:sldSz cx="9144000" cy="6858000" type="screen4x3"/>
  <p:notesSz cx="6834188" cy="9979025"/>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showPr>
  <p:clrMru>
    <a:srgbClr val="0000FF"/>
  </p:clrMru>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中度样式 2 - 强调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horzBarState="maximized">
    <p:restoredLeft sz="17569" autoAdjust="0"/>
    <p:restoredTop sz="95255" autoAdjust="0"/>
  </p:normalViewPr>
  <p:slideViewPr>
    <p:cSldViewPr>
      <p:cViewPr varScale="1">
        <p:scale>
          <a:sx n="78" d="100"/>
          <a:sy n="78" d="100"/>
        </p:scale>
        <p:origin x="-306" y="-96"/>
      </p:cViewPr>
      <p:guideLst>
        <p:guide orient="horz" pos="2160"/>
        <p:guide pos="2880"/>
      </p:guideLst>
    </p:cSldViewPr>
  </p:slideViewPr>
  <p:outlineViewPr>
    <p:cViewPr>
      <p:scale>
        <a:sx n="33" d="100"/>
        <a:sy n="33" d="100"/>
      </p:scale>
      <p:origin x="0" y="10626"/>
    </p:cViewPr>
  </p:outlineViewPr>
  <p:notesTextViewPr>
    <p:cViewPr>
      <p:scale>
        <a:sx n="100" d="100"/>
        <a:sy n="100" d="100"/>
      </p:scale>
      <p:origin x="0" y="0"/>
    </p:cViewPr>
  </p:notesTextViewPr>
  <p:sorterViewPr>
    <p:cViewPr>
      <p:scale>
        <a:sx n="66" d="100"/>
        <a:sy n="66" d="100"/>
      </p:scale>
      <p:origin x="0" y="6222"/>
    </p:cViewPr>
  </p:sorterViewPr>
  <p:notesViewPr>
    <p:cSldViewPr>
      <p:cViewPr varScale="1">
        <p:scale>
          <a:sx n="50" d="100"/>
          <a:sy n="50" d="100"/>
        </p:scale>
        <p:origin x="-3024" y="-90"/>
      </p:cViewPr>
      <p:guideLst>
        <p:guide orient="horz" pos="3143"/>
        <p:guide pos="2153"/>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Office_Excel____1.xlsx"/></Relationships>
</file>

<file path=ppt/charts/chart1.xml><?xml version="1.0" encoding="utf-8"?>
<c:chartSpace xmlns:c="http://schemas.openxmlformats.org/drawingml/2006/chart" xmlns:a="http://schemas.openxmlformats.org/drawingml/2006/main" xmlns:r="http://schemas.openxmlformats.org/officeDocument/2006/relationships">
  <c:lang val="zh-CN"/>
  <c:style val="26"/>
  <c:chart>
    <c:view3D>
      <c:rAngAx val="1"/>
    </c:view3D>
    <c:plotArea>
      <c:layout/>
      <c:bar3DChart>
        <c:barDir val="col"/>
        <c:grouping val="clustered"/>
        <c:ser>
          <c:idx val="0"/>
          <c:order val="0"/>
          <c:tx>
            <c:strRef>
              <c:f>Sheet1!$B$1</c:f>
              <c:strCache>
                <c:ptCount val="1"/>
                <c:pt idx="0">
                  <c:v>10届中环初</c:v>
                </c:pt>
              </c:strCache>
            </c:strRef>
          </c:tx>
          <c:cat>
            <c:strRef>
              <c:f>Sheet1!$A$2:$A$9</c:f>
              <c:strCache>
                <c:ptCount val="8"/>
                <c:pt idx="0">
                  <c:v>计算</c:v>
                </c:pt>
                <c:pt idx="1">
                  <c:v>三大原理</c:v>
                </c:pt>
                <c:pt idx="2">
                  <c:v>数论</c:v>
                </c:pt>
                <c:pt idx="3">
                  <c:v>典型应用题</c:v>
                </c:pt>
                <c:pt idx="4">
                  <c:v>行程问题</c:v>
                </c:pt>
                <c:pt idx="5">
                  <c:v>平面几何</c:v>
                </c:pt>
                <c:pt idx="6">
                  <c:v>图形切割拼</c:v>
                </c:pt>
                <c:pt idx="7">
                  <c:v>智巧趣题</c:v>
                </c:pt>
              </c:strCache>
            </c:strRef>
          </c:cat>
          <c:val>
            <c:numRef>
              <c:f>Sheet1!$B$2:$B$9</c:f>
              <c:numCache>
                <c:formatCode>General</c:formatCode>
                <c:ptCount val="8"/>
                <c:pt idx="0">
                  <c:v>5</c:v>
                </c:pt>
                <c:pt idx="1">
                  <c:v>10</c:v>
                </c:pt>
                <c:pt idx="2">
                  <c:v>15</c:v>
                </c:pt>
                <c:pt idx="3">
                  <c:v>15</c:v>
                </c:pt>
                <c:pt idx="4">
                  <c:v>10</c:v>
                </c:pt>
                <c:pt idx="5">
                  <c:v>20</c:v>
                </c:pt>
                <c:pt idx="6">
                  <c:v>20</c:v>
                </c:pt>
                <c:pt idx="7">
                  <c:v>5</c:v>
                </c:pt>
              </c:numCache>
            </c:numRef>
          </c:val>
        </c:ser>
        <c:ser>
          <c:idx val="1"/>
          <c:order val="1"/>
          <c:tx>
            <c:strRef>
              <c:f>Sheet1!$C$1</c:f>
              <c:strCache>
                <c:ptCount val="1"/>
                <c:pt idx="0">
                  <c:v>11届中环初</c:v>
                </c:pt>
              </c:strCache>
            </c:strRef>
          </c:tx>
          <c:cat>
            <c:strRef>
              <c:f>Sheet1!$A$2:$A$9</c:f>
              <c:strCache>
                <c:ptCount val="8"/>
                <c:pt idx="0">
                  <c:v>计算</c:v>
                </c:pt>
                <c:pt idx="1">
                  <c:v>三大原理</c:v>
                </c:pt>
                <c:pt idx="2">
                  <c:v>数论</c:v>
                </c:pt>
                <c:pt idx="3">
                  <c:v>典型应用题</c:v>
                </c:pt>
                <c:pt idx="4">
                  <c:v>行程问题</c:v>
                </c:pt>
                <c:pt idx="5">
                  <c:v>平面几何</c:v>
                </c:pt>
                <c:pt idx="6">
                  <c:v>图形切割拼</c:v>
                </c:pt>
                <c:pt idx="7">
                  <c:v>智巧趣题</c:v>
                </c:pt>
              </c:strCache>
            </c:strRef>
          </c:cat>
          <c:val>
            <c:numRef>
              <c:f>Sheet1!$C$2:$C$9</c:f>
              <c:numCache>
                <c:formatCode>General</c:formatCode>
                <c:ptCount val="8"/>
                <c:pt idx="0">
                  <c:v>7</c:v>
                </c:pt>
                <c:pt idx="1">
                  <c:v>21</c:v>
                </c:pt>
                <c:pt idx="2">
                  <c:v>14</c:v>
                </c:pt>
                <c:pt idx="3">
                  <c:v>29</c:v>
                </c:pt>
                <c:pt idx="4">
                  <c:v>7</c:v>
                </c:pt>
                <c:pt idx="5">
                  <c:v>0</c:v>
                </c:pt>
                <c:pt idx="6">
                  <c:v>22</c:v>
                </c:pt>
                <c:pt idx="7">
                  <c:v>0</c:v>
                </c:pt>
              </c:numCache>
            </c:numRef>
          </c:val>
        </c:ser>
        <c:ser>
          <c:idx val="2"/>
          <c:order val="2"/>
          <c:tx>
            <c:strRef>
              <c:f>Sheet1!$D$1</c:f>
              <c:strCache>
                <c:ptCount val="1"/>
                <c:pt idx="0">
                  <c:v>11届中环决</c:v>
                </c:pt>
              </c:strCache>
            </c:strRef>
          </c:tx>
          <c:cat>
            <c:strRef>
              <c:f>Sheet1!$A$2:$A$9</c:f>
              <c:strCache>
                <c:ptCount val="8"/>
                <c:pt idx="0">
                  <c:v>计算</c:v>
                </c:pt>
                <c:pt idx="1">
                  <c:v>三大原理</c:v>
                </c:pt>
                <c:pt idx="2">
                  <c:v>数论</c:v>
                </c:pt>
                <c:pt idx="3">
                  <c:v>典型应用题</c:v>
                </c:pt>
                <c:pt idx="4">
                  <c:v>行程问题</c:v>
                </c:pt>
                <c:pt idx="5">
                  <c:v>平面几何</c:v>
                </c:pt>
                <c:pt idx="6">
                  <c:v>图形切割拼</c:v>
                </c:pt>
                <c:pt idx="7">
                  <c:v>智巧趣题</c:v>
                </c:pt>
              </c:strCache>
            </c:strRef>
          </c:cat>
          <c:val>
            <c:numRef>
              <c:f>Sheet1!$D$2:$D$9</c:f>
              <c:numCache>
                <c:formatCode>General</c:formatCode>
                <c:ptCount val="8"/>
                <c:pt idx="0">
                  <c:v>14</c:v>
                </c:pt>
                <c:pt idx="1">
                  <c:v>21</c:v>
                </c:pt>
                <c:pt idx="2">
                  <c:v>7</c:v>
                </c:pt>
                <c:pt idx="3">
                  <c:v>29</c:v>
                </c:pt>
                <c:pt idx="4">
                  <c:v>7</c:v>
                </c:pt>
                <c:pt idx="5">
                  <c:v>11</c:v>
                </c:pt>
                <c:pt idx="6">
                  <c:v>11</c:v>
                </c:pt>
                <c:pt idx="7">
                  <c:v>0</c:v>
                </c:pt>
              </c:numCache>
            </c:numRef>
          </c:val>
        </c:ser>
        <c:shape val="cylinder"/>
        <c:axId val="108821504"/>
        <c:axId val="82976768"/>
        <c:axId val="0"/>
      </c:bar3DChart>
      <c:catAx>
        <c:axId val="108821504"/>
        <c:scaling>
          <c:orientation val="minMax"/>
        </c:scaling>
        <c:axPos val="b"/>
        <c:tickLblPos val="nextTo"/>
        <c:crossAx val="82976768"/>
        <c:crosses val="autoZero"/>
        <c:auto val="1"/>
        <c:lblAlgn val="ctr"/>
        <c:lblOffset val="100"/>
      </c:catAx>
      <c:valAx>
        <c:axId val="82976768"/>
        <c:scaling>
          <c:orientation val="minMax"/>
        </c:scaling>
        <c:axPos val="l"/>
        <c:majorGridlines/>
        <c:numFmt formatCode="General" sourceLinked="1"/>
        <c:tickLblPos val="nextTo"/>
        <c:crossAx val="108821504"/>
        <c:crosses val="autoZero"/>
        <c:crossBetween val="between"/>
      </c:valAx>
    </c:plotArea>
    <c:legend>
      <c:legendPos val="r"/>
      <c:layout/>
    </c:legend>
    <c:plotVisOnly val="1"/>
  </c:chart>
  <c:txPr>
    <a:bodyPr/>
    <a:lstStyle/>
    <a:p>
      <a:pPr>
        <a:defRPr sz="1800"/>
      </a:pPr>
      <a:endParaRPr lang="zh-CN"/>
    </a:p>
  </c:txPr>
  <c:externalData r:id="rId1"/>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61481" cy="498951"/>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71125" y="0"/>
            <a:ext cx="2961481" cy="498951"/>
          </a:xfrm>
          <a:prstGeom prst="rect">
            <a:avLst/>
          </a:prstGeom>
        </p:spPr>
        <p:txBody>
          <a:bodyPr vert="horz" lIns="91440" tIns="45720" rIns="91440" bIns="45720" rtlCol="0"/>
          <a:lstStyle>
            <a:lvl1pPr algn="r">
              <a:defRPr sz="1200"/>
            </a:lvl1pPr>
          </a:lstStyle>
          <a:p>
            <a:fld id="{06803860-C7C6-449B-A068-DA3032EDF76D}" type="datetimeFigureOut">
              <a:rPr lang="zh-CN" altLang="en-US" smtClean="0"/>
              <a:pPr/>
              <a:t>2011/12/14</a:t>
            </a:fld>
            <a:endParaRPr lang="zh-CN" altLang="en-US"/>
          </a:p>
        </p:txBody>
      </p:sp>
      <p:sp>
        <p:nvSpPr>
          <p:cNvPr id="4" name="页脚占位符 3"/>
          <p:cNvSpPr>
            <a:spLocks noGrp="1"/>
          </p:cNvSpPr>
          <p:nvPr>
            <p:ph type="ftr" sz="quarter" idx="2"/>
          </p:nvPr>
        </p:nvSpPr>
        <p:spPr>
          <a:xfrm>
            <a:off x="0" y="9478342"/>
            <a:ext cx="2961481" cy="498951"/>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71125" y="9478342"/>
            <a:ext cx="2961481" cy="498951"/>
          </a:xfrm>
          <a:prstGeom prst="rect">
            <a:avLst/>
          </a:prstGeom>
        </p:spPr>
        <p:txBody>
          <a:bodyPr vert="horz" lIns="91440" tIns="45720" rIns="91440" bIns="45720" rtlCol="0" anchor="b"/>
          <a:lstStyle>
            <a:lvl1pPr algn="r">
              <a:defRPr sz="1200"/>
            </a:lvl1pPr>
          </a:lstStyle>
          <a:p>
            <a:fld id="{4C413F82-1F0A-4F8F-8483-7D0EA749F780}" type="slidenum">
              <a:rPr lang="zh-CN" altLang="en-US" smtClean="0"/>
              <a:pPr/>
              <a:t>‹#›</a:t>
            </a:fld>
            <a:endParaRPr lang="zh-CN"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61481" cy="498951"/>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71125" y="0"/>
            <a:ext cx="2961481" cy="498951"/>
          </a:xfrm>
          <a:prstGeom prst="rect">
            <a:avLst/>
          </a:prstGeom>
        </p:spPr>
        <p:txBody>
          <a:bodyPr vert="horz" lIns="91440" tIns="45720" rIns="91440" bIns="45720" rtlCol="0"/>
          <a:lstStyle>
            <a:lvl1pPr algn="r">
              <a:defRPr sz="1200"/>
            </a:lvl1pPr>
          </a:lstStyle>
          <a:p>
            <a:fld id="{17D5DA0B-EB70-4CD6-9382-BA653641FF60}" type="datetimeFigureOut">
              <a:rPr lang="zh-CN" altLang="en-US" smtClean="0"/>
              <a:pPr/>
              <a:t>2011/12/14</a:t>
            </a:fld>
            <a:endParaRPr lang="zh-CN" altLang="en-US"/>
          </a:p>
        </p:txBody>
      </p:sp>
      <p:sp>
        <p:nvSpPr>
          <p:cNvPr id="4" name="幻灯片图像占位符 3"/>
          <p:cNvSpPr>
            <a:spLocks noGrp="1" noRot="1" noChangeAspect="1"/>
          </p:cNvSpPr>
          <p:nvPr>
            <p:ph type="sldImg" idx="2"/>
          </p:nvPr>
        </p:nvSpPr>
        <p:spPr>
          <a:xfrm>
            <a:off x="922338" y="747713"/>
            <a:ext cx="4991100" cy="3743325"/>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3419" y="4740037"/>
            <a:ext cx="5467350" cy="4490561"/>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9478342"/>
            <a:ext cx="2961481" cy="498951"/>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71125" y="9478342"/>
            <a:ext cx="2961481" cy="498951"/>
          </a:xfrm>
          <a:prstGeom prst="rect">
            <a:avLst/>
          </a:prstGeom>
        </p:spPr>
        <p:txBody>
          <a:bodyPr vert="horz" lIns="91440" tIns="45720" rIns="91440" bIns="45720" rtlCol="0" anchor="b"/>
          <a:lstStyle>
            <a:lvl1pPr algn="r">
              <a:defRPr sz="1200"/>
            </a:lvl1pPr>
          </a:lstStyle>
          <a:p>
            <a:fld id="{4C080694-9724-4F72-8467-5E004A132464}" type="slidenum">
              <a:rPr lang="zh-CN" altLang="en-US" smtClean="0"/>
              <a:pPr/>
              <a:t>‹#›</a:t>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fld id="{76BAA305-6395-432F-AFE3-2AC7257BB6CE}" type="slidenum">
              <a:rPr lang="zh-CN" altLang="en-US" smtClean="0"/>
              <a:pPr/>
              <a:t>1</a:t>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4C080694-9724-4F72-8467-5E004A132464}" type="slidenum">
              <a:rPr lang="zh-CN" altLang="en-US" smtClean="0"/>
              <a:pPr/>
              <a:t>3</a:t>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4C080694-9724-4F72-8467-5E004A132464}" type="slidenum">
              <a:rPr lang="zh-CN" altLang="en-US" smtClean="0"/>
              <a:pPr/>
              <a:t>4</a:t>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4C080694-9724-4F72-8467-5E004A132464}" type="slidenum">
              <a:rPr lang="zh-CN" altLang="en-US" smtClean="0"/>
              <a:pPr/>
              <a:t>5</a:t>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76BAA305-6395-432F-AFE3-2AC7257BB6CE}" type="slidenum">
              <a:rPr lang="zh-CN" altLang="en-US" smtClean="0"/>
              <a:pPr/>
              <a:t>12</a:t>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pPr/>
              <a:t>2011/12/14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pPr/>
              <a:t>‹#›</a:t>
            </a:fld>
            <a:endParaRPr lang="zh-CN" altLang="en-US"/>
          </a:p>
        </p:txBody>
      </p:sp>
      <p:pic>
        <p:nvPicPr>
          <p:cNvPr id="9" name="Picture 4" descr="sourcebits-bg[1]"/>
          <p:cNvPicPr>
            <a:picLocks noChangeAspect="1" noChangeArrowheads="1"/>
          </p:cNvPicPr>
          <p:nvPr userDrawn="1"/>
        </p:nvPicPr>
        <p:blipFill>
          <a:blip r:embed="rId2" cstate="print"/>
          <a:srcRect/>
          <a:stretch>
            <a:fillRect/>
          </a:stretch>
        </p:blipFill>
        <p:spPr bwMode="auto">
          <a:xfrm>
            <a:off x="0" y="0"/>
            <a:ext cx="9144000" cy="6048375"/>
          </a:xfrm>
          <a:prstGeom prst="rect">
            <a:avLst/>
          </a:prstGeom>
          <a:noFill/>
          <a:ln w="9525">
            <a:noFill/>
            <a:miter lim="800000"/>
            <a:headEnd/>
            <a:tailEnd/>
          </a:ln>
        </p:spPr>
      </p:pic>
      <p:pic>
        <p:nvPicPr>
          <p:cNvPr id="10" name="Picture 10" descr="C:\Users\jilijian\Desktop\学而思\logo-培优-原文件.jpg"/>
          <p:cNvPicPr>
            <a:picLocks noChangeAspect="1" noChangeArrowheads="1"/>
          </p:cNvPicPr>
          <p:nvPr userDrawn="1"/>
        </p:nvPicPr>
        <p:blipFill>
          <a:blip r:embed="rId3" cstate="print"/>
          <a:srcRect/>
          <a:stretch>
            <a:fillRect/>
          </a:stretch>
        </p:blipFill>
        <p:spPr bwMode="auto">
          <a:xfrm>
            <a:off x="6378574" y="152400"/>
            <a:ext cx="2460626" cy="723186"/>
          </a:xfrm>
          <a:prstGeom prst="rect">
            <a:avLst/>
          </a:prstGeom>
          <a:ln>
            <a:noFill/>
          </a:ln>
          <a:effectLst>
            <a:outerShdw blurRad="190500" algn="tl" rotWithShape="0">
              <a:srgbClr val="000000">
                <a:alpha val="70000"/>
              </a:srgbClr>
            </a:outerShdw>
          </a:effectLst>
        </p:spPr>
      </p:pic>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pPr/>
              <a:t>2011/12/14</a:t>
            </a:fld>
            <a:endParaRPr lang="zh-CN" altLang="en-US"/>
          </a:p>
        </p:txBody>
      </p:sp>
      <p:sp>
        <p:nvSpPr>
          <p:cNvPr id="5" name="页脚占位符 4"/>
          <p:cNvSpPr>
            <a:spLocks noGrp="1"/>
          </p:cNvSpPr>
          <p:nvPr>
            <p:ph type="ftr" sz="quarter" idx="11"/>
          </p:nvPr>
        </p:nvSpPr>
        <p:spPr/>
        <p:txBody>
          <a:bodyPr/>
          <a:lstStyle/>
          <a:p>
            <a:endParaRPr lang="zh-CN" altLang="en-US" dirty="0"/>
          </a:p>
        </p:txBody>
      </p:sp>
      <p:sp>
        <p:nvSpPr>
          <p:cNvPr id="6" name="灯片编号占位符 5"/>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pPr/>
              <a:t>2011/12/14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pPr/>
              <a:t>2011/12/14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pPr/>
              <a:t>‹#›</a:t>
            </a:fld>
            <a:endParaRPr lang="zh-CN" altLang="en-US" dirty="0"/>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pPr/>
              <a:t>2011/12/14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pPr/>
              <a:t>2011/12/14</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pPr/>
              <a:t>2011/12/14</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pPr/>
              <a:t>2011/12/14</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pPr/>
              <a:t>2011/12/14</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pPr/>
              <a:t>2011/12/14</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pPr/>
              <a:t>2011/12/14</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pPr/>
              <a:t>2011/12/14</a:t>
            </a:fld>
            <a:endParaRPr lang="zh-CN" altLang="en-US"/>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dirty="0"/>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pPr/>
              <a:t>‹#›</a:t>
            </a:fld>
            <a:endParaRPr lang="zh-CN" altLang="en-US"/>
          </a:p>
        </p:txBody>
      </p:sp>
      <p:sp>
        <p:nvSpPr>
          <p:cNvPr id="11" name="Line 7"/>
          <p:cNvSpPr>
            <a:spLocks noChangeShapeType="1"/>
          </p:cNvSpPr>
          <p:nvPr userDrawn="1"/>
        </p:nvSpPr>
        <p:spPr bwMode="auto">
          <a:xfrm>
            <a:off x="9525" y="838200"/>
            <a:ext cx="9134475" cy="0"/>
          </a:xfrm>
          <a:prstGeom prst="line">
            <a:avLst/>
          </a:prstGeom>
          <a:noFill/>
          <a:ln w="50800">
            <a:solidFill>
              <a:schemeClr val="accent1"/>
            </a:solidFill>
            <a:round/>
            <a:headEnd type="none" w="sm" len="sm"/>
            <a:tailEnd type="none" w="sm" len="sm"/>
          </a:ln>
          <a:effectLst>
            <a:outerShdw blurRad="63500" dist="71842" dir="2700000" algn="ctr" rotWithShape="0">
              <a:schemeClr val="tx1">
                <a:alpha val="74998"/>
              </a:schemeClr>
            </a:outerShdw>
          </a:effectLst>
          <a:extLst>
            <a:ext uri="{909E8E84-426E-40dd-AFC4-6F175D3DCCD1}"/>
          </a:extLst>
        </p:spPr>
        <p:txBody>
          <a:bodyPr wrap="none" anchor="ctr"/>
          <a:lstStyle/>
          <a:p>
            <a:pPr>
              <a:buFont typeface="Wingdings" charset="0"/>
              <a:buChar char="Ø"/>
              <a:defRPr/>
            </a:pPr>
            <a:endParaRPr lang="zh-CN" altLang="en-US">
              <a:latin typeface="Arial" charset="0"/>
              <a:ea typeface="宋体" charset="0"/>
              <a:cs typeface="宋体" charset="0"/>
            </a:endParaRPr>
          </a:p>
        </p:txBody>
      </p:sp>
      <p:pic>
        <p:nvPicPr>
          <p:cNvPr id="12" name="Picture 10" descr="C:\Users\jilijian\Desktop\学而思\logo-培优-原文件.jpg"/>
          <p:cNvPicPr>
            <a:picLocks noChangeAspect="1" noChangeArrowheads="1"/>
          </p:cNvPicPr>
          <p:nvPr userDrawn="1"/>
        </p:nvPicPr>
        <p:blipFill>
          <a:blip r:embed="rId13" cstate="print"/>
          <a:srcRect/>
          <a:stretch>
            <a:fillRect/>
          </a:stretch>
        </p:blipFill>
        <p:spPr bwMode="auto">
          <a:xfrm>
            <a:off x="6454774" y="76200"/>
            <a:ext cx="2460626" cy="723186"/>
          </a:xfrm>
          <a:prstGeom prst="rect">
            <a:avLst/>
          </a:prstGeom>
          <a:noFill/>
        </p:spPr>
      </p:pic>
      <p:sp>
        <p:nvSpPr>
          <p:cNvPr id="13" name="AutoShape 13"/>
          <p:cNvSpPr>
            <a:spLocks noChangeArrowheads="1"/>
          </p:cNvSpPr>
          <p:nvPr userDrawn="1"/>
        </p:nvSpPr>
        <p:spPr bwMode="gray">
          <a:xfrm>
            <a:off x="6400800" y="76200"/>
            <a:ext cx="2590800" cy="685800"/>
          </a:xfrm>
          <a:prstGeom prst="roundRect">
            <a:avLst>
              <a:gd name="adj" fmla="val 16667"/>
            </a:avLst>
          </a:prstGeom>
          <a:noFill/>
          <a:ln w="28575">
            <a:solidFill>
              <a:srgbClr val="00CCFF"/>
            </a:solidFill>
            <a:round/>
            <a:headEnd/>
            <a:tailEnd/>
          </a:ln>
        </p:spPr>
        <p:txBody>
          <a:bodyPr wrap="none" anchor="ctr"/>
          <a:lstStyle/>
          <a:p>
            <a:pPr>
              <a:buFontTx/>
              <a:buNone/>
              <a:defRPr/>
            </a:pPr>
            <a:endParaRPr lang="zh-CN" altLang="en-US" sz="1800" b="0">
              <a:solidFill>
                <a:schemeClr val="tx1"/>
              </a:solidFill>
              <a:latin typeface="Calibri" pitchFamily="34" charset="0"/>
            </a:endParaRPr>
          </a:p>
        </p:txBody>
      </p:sp>
      <p:sp>
        <p:nvSpPr>
          <p:cNvPr id="14" name="Line 5"/>
          <p:cNvSpPr>
            <a:spLocks noChangeShapeType="1"/>
          </p:cNvSpPr>
          <p:nvPr userDrawn="1"/>
        </p:nvSpPr>
        <p:spPr bwMode="auto">
          <a:xfrm flipV="1">
            <a:off x="0" y="6248400"/>
            <a:ext cx="9144000" cy="1588"/>
          </a:xfrm>
          <a:prstGeom prst="line">
            <a:avLst/>
          </a:prstGeom>
          <a:noFill/>
          <a:ln w="12700">
            <a:solidFill>
              <a:schemeClr val="tx1"/>
            </a:solidFill>
            <a:round/>
            <a:headEnd type="none" w="sm" len="sm"/>
            <a:tailEnd type="none" w="sm" len="sm"/>
          </a:ln>
        </p:spPr>
        <p:txBody>
          <a:bodyPr wrap="none" anchor="ctr"/>
          <a:lstStyle/>
          <a:p>
            <a:pPr>
              <a:defRPr/>
            </a:pPr>
            <a:endParaRPr lang="zh-CN" altLang="en-US"/>
          </a:p>
        </p:txBody>
      </p:sp>
      <p:sp>
        <p:nvSpPr>
          <p:cNvPr id="15" name="AutoShape 10"/>
          <p:cNvSpPr>
            <a:spLocks noChangeArrowheads="1"/>
          </p:cNvSpPr>
          <p:nvPr userDrawn="1"/>
        </p:nvSpPr>
        <p:spPr bwMode="gray">
          <a:xfrm>
            <a:off x="230188" y="6324600"/>
            <a:ext cx="2741612" cy="381000"/>
          </a:xfrm>
          <a:prstGeom prst="roundRect">
            <a:avLst>
              <a:gd name="adj" fmla="val 11921"/>
            </a:avLst>
          </a:prstGeom>
          <a:gradFill rotWithShape="1">
            <a:gsLst>
              <a:gs pos="0">
                <a:srgbClr val="03D4A8"/>
              </a:gs>
              <a:gs pos="25000">
                <a:srgbClr val="21D6E0"/>
              </a:gs>
              <a:gs pos="75000">
                <a:srgbClr val="0087E6"/>
              </a:gs>
              <a:gs pos="100000">
                <a:srgbClr val="005CBF"/>
              </a:gs>
            </a:gsLst>
            <a:lin ang="5400000" scaled="0"/>
          </a:gradFill>
          <a:ln w="25400">
            <a:solidFill>
              <a:srgbClr val="FEFEFE"/>
            </a:solidFill>
            <a:round/>
            <a:headEnd/>
            <a:tailEnd/>
          </a:ln>
          <a:effectLst>
            <a:outerShdw blurRad="63500" dist="53882" dir="2700000" algn="ctr" rotWithShape="0">
              <a:srgbClr val="000000">
                <a:alpha val="50000"/>
              </a:srgbClr>
            </a:outerShdw>
          </a:effectLst>
        </p:spPr>
        <p:txBody>
          <a:bodyPr wrap="none" anchor="ctr"/>
          <a:lstStyle/>
          <a:p>
            <a:pPr algn="ctr" eaLnBrk="0" hangingPunct="0">
              <a:buFontTx/>
              <a:buNone/>
              <a:defRPr/>
            </a:pPr>
            <a:r>
              <a:rPr lang="en-US" altLang="zh-CN" sz="1800" dirty="0" smtClean="0">
                <a:solidFill>
                  <a:srgbClr val="FFFFFF"/>
                </a:solidFill>
              </a:rPr>
              <a:t>http://www.eduu.com/</a:t>
            </a:r>
            <a:endParaRPr lang="en-US" altLang="zh-CN" sz="1800" b="0" dirty="0">
              <a:solidFill>
                <a:srgbClr val="FFFFFF"/>
              </a:solidFill>
            </a:endParaRPr>
          </a:p>
        </p:txBody>
      </p:sp>
      <p:sp>
        <p:nvSpPr>
          <p:cNvPr id="16" name="AutoShape 76"/>
          <p:cNvSpPr>
            <a:spLocks noChangeArrowheads="1"/>
          </p:cNvSpPr>
          <p:nvPr userDrawn="1"/>
        </p:nvSpPr>
        <p:spPr bwMode="gray">
          <a:xfrm>
            <a:off x="3200400" y="6324600"/>
            <a:ext cx="5791200" cy="381000"/>
          </a:xfrm>
          <a:prstGeom prst="roundRect">
            <a:avLst>
              <a:gd name="adj" fmla="val 16667"/>
            </a:avLst>
          </a:prstGeom>
          <a:solidFill>
            <a:srgbClr val="FFFFFF"/>
          </a:solidFill>
          <a:ln w="28575">
            <a:solidFill>
              <a:srgbClr val="3366FF"/>
            </a:solidFill>
            <a:round/>
            <a:headEnd/>
            <a:tailEnd/>
          </a:ln>
        </p:spPr>
        <p:txBody>
          <a:bodyPr wrap="none" anchor="ctr"/>
          <a:lstStyle/>
          <a:p>
            <a:pPr algn="ctr">
              <a:buFontTx/>
              <a:buNone/>
              <a:defRPr/>
            </a:pPr>
            <a:r>
              <a:rPr lang="zh-CN" altLang="en-US" sz="1800" dirty="0" smtClean="0">
                <a:solidFill>
                  <a:srgbClr val="0066FF"/>
                </a:solidFill>
                <a:ea typeface="黑体" pitchFamily="49" charset="-122"/>
              </a:rPr>
              <a:t>学而思教育集团咨询</a:t>
            </a:r>
            <a:r>
              <a:rPr lang="zh-CN" altLang="en-US" sz="1800" dirty="0">
                <a:solidFill>
                  <a:srgbClr val="0066FF"/>
                </a:solidFill>
                <a:ea typeface="黑体" pitchFamily="49" charset="-122"/>
              </a:rPr>
              <a:t>热线：</a:t>
            </a:r>
            <a:r>
              <a:rPr lang="en-US" altLang="zh-CN" sz="1800" dirty="0"/>
              <a:t> </a:t>
            </a:r>
            <a:r>
              <a:rPr lang="en-US" altLang="zh-CN" sz="1800" dirty="0" smtClean="0"/>
              <a:t>021-32159666</a:t>
            </a:r>
            <a:endParaRPr lang="zh-CN" altLang="en-US" sz="1800" dirty="0">
              <a:solidFill>
                <a:srgbClr val="0066FF"/>
              </a:solidFill>
              <a:ea typeface="黑体" pitchFamily="49" charset="-122"/>
            </a:endParaRPr>
          </a:p>
        </p:txBody>
      </p:sp>
    </p:spTree>
  </p:cSld>
  <p:clrMap bg1="lt1" tx1="dk1" bg2="lt2" tx2="dk2" accent1="accent1" accent2="accent2" accent3="accent3" accent4="accent4" accent5="accent5" accent6="accent6" hlink="hlink" folHlink="folHlink"/>
  <p:sldLayoutIdLst>
    <p:sldLayoutId id="2147484033" r:id="rId1"/>
    <p:sldLayoutId id="2147484034" r:id="rId2"/>
    <p:sldLayoutId id="2147484035" r:id="rId3"/>
    <p:sldLayoutId id="2147484036" r:id="rId4"/>
    <p:sldLayoutId id="2147484037" r:id="rId5"/>
    <p:sldLayoutId id="2147484038" r:id="rId6"/>
    <p:sldLayoutId id="2147484039" r:id="rId7"/>
    <p:sldLayoutId id="2147484040" r:id="rId8"/>
    <p:sldLayoutId id="2147484041" r:id="rId9"/>
    <p:sldLayoutId id="2147484042" r:id="rId10"/>
    <p:sldLayoutId id="2147484043"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3.jpeg"/><Relationship Id="rId7" Type="http://schemas.openxmlformats.org/officeDocument/2006/relationships/image" Target="../media/image17.jpeg"/><Relationship Id="rId2" Type="http://schemas.openxmlformats.org/officeDocument/2006/relationships/image" Target="../media/image12.jpeg"/><Relationship Id="rId1" Type="http://schemas.openxmlformats.org/officeDocument/2006/relationships/slideLayout" Target="../slideLayouts/slideLayout7.xml"/><Relationship Id="rId6" Type="http://schemas.openxmlformats.org/officeDocument/2006/relationships/image" Target="../media/image16.jpeg"/><Relationship Id="rId5" Type="http://schemas.openxmlformats.org/officeDocument/2006/relationships/image" Target="../media/image15.jpeg"/><Relationship Id="rId4" Type="http://schemas.openxmlformats.org/officeDocument/2006/relationships/image" Target="../media/image14.jpeg"/></Relationships>
</file>

<file path=ppt/slides/_rels/slide11.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5.xml"/><Relationship Id="rId1" Type="http://schemas.openxmlformats.org/officeDocument/2006/relationships/slideLayout" Target="../slideLayouts/slideLayout7.xml"/><Relationship Id="rId5" Type="http://schemas.openxmlformats.org/officeDocument/2006/relationships/image" Target="../media/image20.jpeg"/><Relationship Id="rId4" Type="http://schemas.openxmlformats.org/officeDocument/2006/relationships/hyperlink" Target="http://www.aoshu.com/"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1.xml"/><Relationship Id="rId4" Type="http://schemas.openxmlformats.org/officeDocument/2006/relationships/image" Target="../media/image5.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txBox="1">
            <a:spLocks noChangeArrowheads="1"/>
          </p:cNvSpPr>
          <p:nvPr/>
        </p:nvSpPr>
        <p:spPr bwMode="auto">
          <a:xfrm>
            <a:off x="538982" y="4014790"/>
            <a:ext cx="8319298" cy="914408"/>
          </a:xfrm>
          <a:prstGeom prst="rect">
            <a:avLst/>
          </a:prstGeom>
          <a:solidFill>
            <a:srgbClr val="F2F2F2">
              <a:alpha val="50195"/>
            </a:srgbClr>
          </a:solidFill>
          <a:ln w="9525">
            <a:noFill/>
            <a:miter lim="800000"/>
            <a:headEnd/>
            <a:tailEnd/>
          </a:ln>
        </p:spPr>
        <p:txBody>
          <a:bodyPr/>
          <a:lstStyle/>
          <a:p>
            <a:pPr algn="ctr">
              <a:buFontTx/>
              <a:buNone/>
            </a:pPr>
            <a:r>
              <a:rPr lang="zh-CN" altLang="en-US" sz="4800" smtClean="0">
                <a:effectLst>
                  <a:outerShdw blurRad="38100" dist="38100" dir="2700000" algn="tl">
                    <a:srgbClr val="000000">
                      <a:alpha val="43137"/>
                    </a:srgbClr>
                  </a:outerShdw>
                </a:effectLst>
                <a:latin typeface="黑体" pitchFamily="49" charset="-122"/>
                <a:ea typeface="黑体" pitchFamily="49" charset="-122"/>
                <a:cs typeface="Arial" pitchFamily="34" charset="0"/>
              </a:rPr>
              <a:t>解读</a:t>
            </a:r>
            <a:r>
              <a:rPr lang="en-US" altLang="zh-CN" sz="4800" smtClean="0">
                <a:solidFill>
                  <a:schemeClr val="tx1"/>
                </a:solidFill>
                <a:effectLst>
                  <a:outerShdw blurRad="38100" dist="38100" dir="2700000" algn="tl">
                    <a:srgbClr val="000000">
                      <a:alpha val="43137"/>
                    </a:srgbClr>
                  </a:outerShdw>
                </a:effectLst>
                <a:latin typeface="黑体" pitchFamily="49" charset="-122"/>
                <a:ea typeface="黑体" pitchFamily="49" charset="-122"/>
                <a:cs typeface="Arial" pitchFamily="34" charset="0"/>
              </a:rPr>
              <a:t>《</a:t>
            </a:r>
            <a:r>
              <a:rPr lang="zh-CN" altLang="en-US" sz="4800" smtClean="0">
                <a:solidFill>
                  <a:schemeClr val="tx1"/>
                </a:solidFill>
                <a:effectLst>
                  <a:outerShdw blurRad="38100" dist="38100" dir="2700000" algn="tl">
                    <a:srgbClr val="000000">
                      <a:alpha val="43137"/>
                    </a:srgbClr>
                  </a:outerShdw>
                </a:effectLst>
                <a:latin typeface="黑体" pitchFamily="49" charset="-122"/>
                <a:ea typeface="黑体" pitchFamily="49" charset="-122"/>
                <a:cs typeface="Arial" pitchFamily="34" charset="0"/>
              </a:rPr>
              <a:t>青少年科技报</a:t>
            </a:r>
            <a:r>
              <a:rPr lang="en-US" altLang="zh-CN" sz="4800" smtClean="0">
                <a:solidFill>
                  <a:schemeClr val="tx1"/>
                </a:solidFill>
                <a:effectLst>
                  <a:outerShdw blurRad="38100" dist="38100" dir="2700000" algn="tl">
                    <a:srgbClr val="000000">
                      <a:alpha val="43137"/>
                    </a:srgbClr>
                  </a:outerShdw>
                </a:effectLst>
                <a:latin typeface="黑体" pitchFamily="49" charset="-122"/>
                <a:ea typeface="黑体" pitchFamily="49" charset="-122"/>
                <a:cs typeface="Arial" pitchFamily="34" charset="0"/>
              </a:rPr>
              <a:t>》</a:t>
            </a:r>
            <a:r>
              <a:rPr lang="zh-CN" altLang="en-US" sz="4800" smtClean="0">
                <a:solidFill>
                  <a:schemeClr val="tx1"/>
                </a:solidFill>
                <a:effectLst>
                  <a:outerShdw blurRad="38100" dist="38100" dir="2700000" algn="tl">
                    <a:srgbClr val="000000">
                      <a:alpha val="43137"/>
                    </a:srgbClr>
                  </a:outerShdw>
                </a:effectLst>
                <a:latin typeface="黑体" pitchFamily="49" charset="-122"/>
                <a:ea typeface="黑体" pitchFamily="49" charset="-122"/>
                <a:cs typeface="Arial" pitchFamily="34" charset="0"/>
              </a:rPr>
              <a:t>公开课</a:t>
            </a:r>
            <a:endParaRPr lang="zh-CN" altLang="en-US" sz="4800" dirty="0">
              <a:solidFill>
                <a:schemeClr val="tx1"/>
              </a:solidFill>
              <a:effectLst>
                <a:outerShdw blurRad="38100" dist="38100" dir="2700000" algn="tl">
                  <a:srgbClr val="000000">
                    <a:alpha val="43137"/>
                  </a:srgbClr>
                </a:outerShdw>
              </a:effectLst>
              <a:latin typeface="黑体" pitchFamily="49" charset="-122"/>
              <a:ea typeface="黑体" pitchFamily="49" charset="-122"/>
              <a:cs typeface="Arial" pitchFamily="34" charset="0"/>
            </a:endParaRPr>
          </a:p>
        </p:txBody>
      </p:sp>
      <p:sp>
        <p:nvSpPr>
          <p:cNvPr id="3" name="Rectangle 2"/>
          <p:cNvSpPr txBox="1">
            <a:spLocks noChangeArrowheads="1"/>
          </p:cNvSpPr>
          <p:nvPr/>
        </p:nvSpPr>
        <p:spPr bwMode="auto">
          <a:xfrm>
            <a:off x="5580112" y="2420888"/>
            <a:ext cx="2664296" cy="936104"/>
          </a:xfrm>
          <a:prstGeom prst="rect">
            <a:avLst/>
          </a:prstGeom>
          <a:solidFill>
            <a:srgbClr val="F2F2F2">
              <a:alpha val="50195"/>
            </a:srgbClr>
          </a:solidFill>
          <a:ln w="9525">
            <a:noFill/>
            <a:miter lim="800000"/>
            <a:headEnd/>
            <a:tailEnd/>
          </a:ln>
        </p:spPr>
        <p:txBody>
          <a:bodyPr/>
          <a:lstStyle/>
          <a:p>
            <a:pPr algn="ctr">
              <a:buFontTx/>
              <a:buNone/>
            </a:pPr>
            <a:r>
              <a:rPr lang="zh-CN" altLang="en-US" sz="60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华文隶书" pitchFamily="2" charset="-122"/>
                <a:ea typeface="华文隶书" pitchFamily="2" charset="-122"/>
                <a:cs typeface="Arial" pitchFamily="34" charset="0"/>
              </a:rPr>
              <a:t>四年级</a:t>
            </a:r>
            <a:endParaRPr lang="zh-CN" altLang="en-US" sz="60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华文隶书" pitchFamily="2" charset="-122"/>
              <a:ea typeface="华文隶书" pitchFamily="2" charset="-122"/>
              <a:cs typeface="Arial" pitchFamily="34" charset="0"/>
            </a:endParaRPr>
          </a:p>
        </p:txBody>
      </p:sp>
    </p:spTree>
  </p:cSld>
  <p:clrMapOvr>
    <a:masterClrMapping/>
  </p:clrMapOvr>
  <p:transition spd="med">
    <p:random/>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txBox="1">
            <a:spLocks/>
          </p:cNvSpPr>
          <p:nvPr/>
        </p:nvSpPr>
        <p:spPr>
          <a:xfrm>
            <a:off x="-800080" y="142860"/>
            <a:ext cx="8229600" cy="1143000"/>
          </a:xfrm>
          <a:prstGeom prst="rect">
            <a:avLst/>
          </a:prstGeom>
        </p:spPr>
        <p:txBody>
          <a:bodyPr>
            <a:normAutofit/>
            <a:scene3d>
              <a:camera prst="orthographicFront"/>
              <a:lightRig rig="threePt" dir="t"/>
            </a:scene3d>
            <a:sp3d extrusionH="57150">
              <a:bevelT w="82550" h="38100" prst="coolSlant"/>
            </a:sp3d>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altLang="zh-CN" sz="3200" b="1" i="0" u="none" strike="noStrike" kern="1200" cap="none" spc="0" normalizeH="0" baseline="0" noProof="0" dirty="0" smtClean="0">
                <a:ln>
                  <a:noFill/>
                </a:ln>
                <a:solidFill>
                  <a:schemeClr val="accent6">
                    <a:lumMod val="50000"/>
                  </a:schemeClr>
                </a:solidFill>
                <a:effectLst>
                  <a:reflection blurRad="6350" stA="60000" endA="900" endPos="60000" dist="29997" dir="5400000" sy="-100000" algn="bl" rotWithShape="0"/>
                </a:effectLst>
                <a:uLnTx/>
                <a:uFillTx/>
                <a:latin typeface="华文新魏" pitchFamily="2" charset="-122"/>
                <a:ea typeface="华文新魏" pitchFamily="2" charset="-122"/>
                <a:cs typeface="+mj-cs"/>
              </a:rPr>
              <a:t>《</a:t>
            </a:r>
            <a:r>
              <a:rPr kumimoji="0" lang="zh-CN" altLang="en-US" sz="3200" b="1" i="0" u="none" strike="noStrike" kern="1200" cap="none" spc="0" normalizeH="0" baseline="0" noProof="0" dirty="0" smtClean="0">
                <a:ln>
                  <a:noFill/>
                </a:ln>
                <a:solidFill>
                  <a:schemeClr val="accent6">
                    <a:lumMod val="50000"/>
                  </a:schemeClr>
                </a:solidFill>
                <a:effectLst>
                  <a:reflection blurRad="6350" stA="60000" endA="900" endPos="60000" dist="29997" dir="5400000" sy="-100000" algn="bl" rotWithShape="0"/>
                </a:effectLst>
                <a:uLnTx/>
                <a:uFillTx/>
                <a:latin typeface="华文新魏" pitchFamily="2" charset="-122"/>
                <a:ea typeface="华文新魏" pitchFamily="2" charset="-122"/>
                <a:cs typeface="+mj-cs"/>
              </a:rPr>
              <a:t>青少年科技报</a:t>
            </a:r>
            <a:r>
              <a:rPr kumimoji="0" lang="en-US" altLang="zh-CN" sz="3200" b="1" i="0" u="none" strike="noStrike" kern="1200" cap="none" spc="0" normalizeH="0" baseline="0" noProof="0" dirty="0" smtClean="0">
                <a:ln>
                  <a:noFill/>
                </a:ln>
                <a:solidFill>
                  <a:schemeClr val="accent6">
                    <a:lumMod val="50000"/>
                  </a:schemeClr>
                </a:solidFill>
                <a:effectLst>
                  <a:reflection blurRad="6350" stA="60000" endA="900" endPos="60000" dist="29997" dir="5400000" sy="-100000" algn="bl" rotWithShape="0"/>
                </a:effectLst>
                <a:uLnTx/>
                <a:uFillTx/>
                <a:latin typeface="华文新魏" pitchFamily="2" charset="-122"/>
                <a:ea typeface="华文新魏" pitchFamily="2" charset="-122"/>
                <a:cs typeface="+mj-cs"/>
              </a:rPr>
              <a:t>》</a:t>
            </a:r>
            <a:r>
              <a:rPr lang="zh-CN" altLang="en-US" sz="3200" b="1" noProof="0" dirty="0" smtClean="0">
                <a:solidFill>
                  <a:schemeClr val="accent6">
                    <a:lumMod val="50000"/>
                  </a:schemeClr>
                </a:solidFill>
                <a:effectLst>
                  <a:reflection blurRad="6350" stA="60000" endA="900" endPos="60000" dist="29997" dir="5400000" sy="-100000" algn="bl" rotWithShape="0"/>
                </a:effectLst>
                <a:latin typeface="华文新魏" pitchFamily="2" charset="-122"/>
                <a:ea typeface="华文新魏" pitchFamily="2" charset="-122"/>
                <a:cs typeface="+mj-cs"/>
              </a:rPr>
              <a:t>“思维训练营”</a:t>
            </a:r>
            <a:endParaRPr kumimoji="0" lang="zh-CN" altLang="en-US" sz="3200" b="1" i="0" u="none" strike="noStrike" kern="1200" cap="none" spc="0" normalizeH="0" baseline="0" noProof="0" dirty="0">
              <a:ln>
                <a:noFill/>
              </a:ln>
              <a:solidFill>
                <a:schemeClr val="accent6">
                  <a:lumMod val="50000"/>
                </a:schemeClr>
              </a:solidFill>
              <a:effectLst>
                <a:reflection blurRad="6350" stA="60000" endA="900" endPos="60000" dist="29997" dir="5400000" sy="-100000" algn="bl" rotWithShape="0"/>
              </a:effectLst>
              <a:uLnTx/>
              <a:uFillTx/>
              <a:latin typeface="华文新魏" pitchFamily="2" charset="-122"/>
              <a:ea typeface="华文新魏" pitchFamily="2" charset="-122"/>
              <a:cs typeface="+mj-cs"/>
            </a:endParaRPr>
          </a:p>
        </p:txBody>
      </p:sp>
      <p:pic>
        <p:nvPicPr>
          <p:cNvPr id="4" name="图片 3" descr="142721_4eb8cbc96aea3.jpg"/>
          <p:cNvPicPr>
            <a:picLocks noChangeAspect="1"/>
          </p:cNvPicPr>
          <p:nvPr/>
        </p:nvPicPr>
        <p:blipFill>
          <a:blip r:embed="rId2"/>
          <a:stretch>
            <a:fillRect/>
          </a:stretch>
        </p:blipFill>
        <p:spPr>
          <a:xfrm>
            <a:off x="2357422" y="1014037"/>
            <a:ext cx="3643338" cy="5058169"/>
          </a:xfrm>
          <a:prstGeom prst="rect">
            <a:avLst/>
          </a:prstGeom>
        </p:spPr>
      </p:pic>
      <p:pic>
        <p:nvPicPr>
          <p:cNvPr id="5" name="图片 4" descr="131143_4eb8ba0f8108e.jpg"/>
          <p:cNvPicPr>
            <a:picLocks noChangeAspect="1"/>
          </p:cNvPicPr>
          <p:nvPr/>
        </p:nvPicPr>
        <p:blipFill>
          <a:blip r:embed="rId3"/>
          <a:stretch>
            <a:fillRect/>
          </a:stretch>
        </p:blipFill>
        <p:spPr>
          <a:xfrm>
            <a:off x="1071538" y="1142984"/>
            <a:ext cx="6786610" cy="4942914"/>
          </a:xfrm>
          <a:prstGeom prst="rect">
            <a:avLst/>
          </a:prstGeom>
        </p:spPr>
      </p:pic>
      <p:pic>
        <p:nvPicPr>
          <p:cNvPr id="6" name="图片 5" descr="110029_4e93b14d41a31.jpg"/>
          <p:cNvPicPr>
            <a:picLocks noChangeAspect="1"/>
          </p:cNvPicPr>
          <p:nvPr/>
        </p:nvPicPr>
        <p:blipFill>
          <a:blip r:embed="rId4"/>
          <a:stretch>
            <a:fillRect/>
          </a:stretch>
        </p:blipFill>
        <p:spPr>
          <a:xfrm>
            <a:off x="2357422" y="1143008"/>
            <a:ext cx="4104489" cy="5000636"/>
          </a:xfrm>
          <a:prstGeom prst="rect">
            <a:avLst/>
          </a:prstGeom>
        </p:spPr>
      </p:pic>
      <p:pic>
        <p:nvPicPr>
          <p:cNvPr id="9" name="图片 8" descr="132917_4eb8be2def227.jpg"/>
          <p:cNvPicPr>
            <a:picLocks noChangeAspect="1"/>
          </p:cNvPicPr>
          <p:nvPr/>
        </p:nvPicPr>
        <p:blipFill>
          <a:blip r:embed="rId5"/>
          <a:stretch>
            <a:fillRect/>
          </a:stretch>
        </p:blipFill>
        <p:spPr>
          <a:xfrm>
            <a:off x="428596" y="1235854"/>
            <a:ext cx="8215370" cy="4764914"/>
          </a:xfrm>
          <a:prstGeom prst="rect">
            <a:avLst/>
          </a:prstGeom>
        </p:spPr>
      </p:pic>
      <p:pic>
        <p:nvPicPr>
          <p:cNvPr id="10" name="图片 9" descr="135919_4eb8c5370edcc.jpg"/>
          <p:cNvPicPr>
            <a:picLocks noChangeAspect="1"/>
          </p:cNvPicPr>
          <p:nvPr/>
        </p:nvPicPr>
        <p:blipFill>
          <a:blip r:embed="rId6"/>
          <a:stretch>
            <a:fillRect/>
          </a:stretch>
        </p:blipFill>
        <p:spPr>
          <a:xfrm>
            <a:off x="1500166" y="1071546"/>
            <a:ext cx="6215106" cy="5054953"/>
          </a:xfrm>
          <a:prstGeom prst="rect">
            <a:avLst/>
          </a:prstGeom>
        </p:spPr>
      </p:pic>
      <p:pic>
        <p:nvPicPr>
          <p:cNvPr id="12" name="图片 11" descr="142936_4ea7a8d0bc0fe.jpg"/>
          <p:cNvPicPr>
            <a:picLocks noChangeAspect="1"/>
          </p:cNvPicPr>
          <p:nvPr/>
        </p:nvPicPr>
        <p:blipFill>
          <a:blip r:embed="rId7"/>
          <a:stretch>
            <a:fillRect/>
          </a:stretch>
        </p:blipFill>
        <p:spPr>
          <a:xfrm>
            <a:off x="2000232" y="1071546"/>
            <a:ext cx="5100632" cy="4943816"/>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xit" presetSubtype="8" fill="hold" nodeType="clickEffect">
                                  <p:stCondLst>
                                    <p:cond delay="0"/>
                                  </p:stCondLst>
                                  <p:childTnLst>
                                    <p:animEffect transition="out" filter="wipe(left)">
                                      <p:cBhvr>
                                        <p:cTn id="11" dur="500"/>
                                        <p:tgtEl>
                                          <p:spTgt spid="4"/>
                                        </p:tgtEl>
                                      </p:cBhvr>
                                    </p:animEffect>
                                    <p:set>
                                      <p:cBhvr>
                                        <p:cTn id="12" dur="1" fill="hold">
                                          <p:stCondLst>
                                            <p:cond delay="499"/>
                                          </p:stCondLst>
                                        </p:cTn>
                                        <p:tgtEl>
                                          <p:spTgt spid="4"/>
                                        </p:tgtEl>
                                        <p:attrNameLst>
                                          <p:attrName>style.visibility</p:attrName>
                                        </p:attrNameLst>
                                      </p:cBhvr>
                                      <p:to>
                                        <p:strVal val="hidden"/>
                                      </p:to>
                                    </p:set>
                                  </p:childTnLst>
                                </p:cTn>
                              </p:par>
                            </p:childTnLst>
                          </p:cTn>
                        </p:par>
                        <p:par>
                          <p:cTn id="13" fill="hold">
                            <p:stCondLst>
                              <p:cond delay="500"/>
                            </p:stCondLst>
                            <p:childTnLst>
                              <p:par>
                                <p:cTn id="14" presetID="5" presetClass="entr" presetSubtype="10" fill="hold" nodeType="after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checkerboard(across)">
                                      <p:cBhvr>
                                        <p:cTn id="16" dur="1000"/>
                                        <p:tgtEl>
                                          <p:spTgt spid="5"/>
                                        </p:tgtEl>
                                      </p:cBhvr>
                                    </p:animEffect>
                                  </p:childTnLst>
                                </p:cTn>
                              </p:par>
                            </p:childTnLst>
                          </p:cTn>
                        </p:par>
                      </p:childTnLst>
                    </p:cTn>
                  </p:par>
                  <p:par>
                    <p:cTn id="17" fill="hold">
                      <p:stCondLst>
                        <p:cond delay="indefinite"/>
                      </p:stCondLst>
                      <p:childTnLst>
                        <p:par>
                          <p:cTn id="18" fill="hold">
                            <p:stCondLst>
                              <p:cond delay="0"/>
                            </p:stCondLst>
                            <p:childTnLst>
                              <p:par>
                                <p:cTn id="19" presetID="5" presetClass="exit" presetSubtype="10" fill="hold" nodeType="clickEffect">
                                  <p:stCondLst>
                                    <p:cond delay="0"/>
                                  </p:stCondLst>
                                  <p:childTnLst>
                                    <p:animEffect transition="out" filter="checkerboard(across)">
                                      <p:cBhvr>
                                        <p:cTn id="20" dur="500"/>
                                        <p:tgtEl>
                                          <p:spTgt spid="5"/>
                                        </p:tgtEl>
                                      </p:cBhvr>
                                    </p:animEffect>
                                    <p:set>
                                      <p:cBhvr>
                                        <p:cTn id="21" dur="1" fill="hold">
                                          <p:stCondLst>
                                            <p:cond delay="499"/>
                                          </p:stCondLst>
                                        </p:cTn>
                                        <p:tgtEl>
                                          <p:spTgt spid="5"/>
                                        </p:tgtEl>
                                        <p:attrNameLst>
                                          <p:attrName>style.visibility</p:attrName>
                                        </p:attrNameLst>
                                      </p:cBhvr>
                                      <p:to>
                                        <p:strVal val="hidden"/>
                                      </p:to>
                                    </p:set>
                                  </p:childTnLst>
                                </p:cTn>
                              </p:par>
                            </p:childTnLst>
                          </p:cTn>
                        </p:par>
                        <p:par>
                          <p:cTn id="22" fill="hold">
                            <p:stCondLst>
                              <p:cond delay="500"/>
                            </p:stCondLst>
                            <p:childTnLst>
                              <p:par>
                                <p:cTn id="23" presetID="2" presetClass="entr" presetSubtype="8" fill="hold" nodeType="afterEffect">
                                  <p:stCondLst>
                                    <p:cond delay="0"/>
                                  </p:stCondLst>
                                  <p:childTnLst>
                                    <p:set>
                                      <p:cBhvr>
                                        <p:cTn id="24" dur="1" fill="hold">
                                          <p:stCondLst>
                                            <p:cond delay="0"/>
                                          </p:stCondLst>
                                        </p:cTn>
                                        <p:tgtEl>
                                          <p:spTgt spid="6"/>
                                        </p:tgtEl>
                                        <p:attrNameLst>
                                          <p:attrName>style.visibility</p:attrName>
                                        </p:attrNameLst>
                                      </p:cBhvr>
                                      <p:to>
                                        <p:strVal val="visible"/>
                                      </p:to>
                                    </p:set>
                                    <p:anim calcmode="lin" valueType="num">
                                      <p:cBhvr additive="base">
                                        <p:cTn id="25" dur="500" fill="hold"/>
                                        <p:tgtEl>
                                          <p:spTgt spid="6"/>
                                        </p:tgtEl>
                                        <p:attrNameLst>
                                          <p:attrName>ppt_x</p:attrName>
                                        </p:attrNameLst>
                                      </p:cBhvr>
                                      <p:tavLst>
                                        <p:tav tm="0">
                                          <p:val>
                                            <p:strVal val="0-#ppt_w/2"/>
                                          </p:val>
                                        </p:tav>
                                        <p:tav tm="100000">
                                          <p:val>
                                            <p:strVal val="#ppt_x"/>
                                          </p:val>
                                        </p:tav>
                                      </p:tavLst>
                                    </p:anim>
                                    <p:anim calcmode="lin" valueType="num">
                                      <p:cBhvr additive="base">
                                        <p:cTn id="26" dur="500" fill="hold"/>
                                        <p:tgtEl>
                                          <p:spTgt spid="6"/>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xit" presetSubtype="2" fill="hold" nodeType="clickEffect">
                                  <p:stCondLst>
                                    <p:cond delay="0"/>
                                  </p:stCondLst>
                                  <p:childTnLst>
                                    <p:anim calcmode="lin" valueType="num">
                                      <p:cBhvr additive="base">
                                        <p:cTn id="30" dur="500"/>
                                        <p:tgtEl>
                                          <p:spTgt spid="6"/>
                                        </p:tgtEl>
                                        <p:attrNameLst>
                                          <p:attrName>ppt_x</p:attrName>
                                        </p:attrNameLst>
                                      </p:cBhvr>
                                      <p:tavLst>
                                        <p:tav tm="0">
                                          <p:val>
                                            <p:strVal val="ppt_x"/>
                                          </p:val>
                                        </p:tav>
                                        <p:tav tm="100000">
                                          <p:val>
                                            <p:strVal val="1+ppt_w/2"/>
                                          </p:val>
                                        </p:tav>
                                      </p:tavLst>
                                    </p:anim>
                                    <p:anim calcmode="lin" valueType="num">
                                      <p:cBhvr additive="base">
                                        <p:cTn id="31" dur="500"/>
                                        <p:tgtEl>
                                          <p:spTgt spid="6"/>
                                        </p:tgtEl>
                                        <p:attrNameLst>
                                          <p:attrName>ppt_y</p:attrName>
                                        </p:attrNameLst>
                                      </p:cBhvr>
                                      <p:tavLst>
                                        <p:tav tm="0">
                                          <p:val>
                                            <p:strVal val="ppt_y"/>
                                          </p:val>
                                        </p:tav>
                                        <p:tav tm="100000">
                                          <p:val>
                                            <p:strVal val="ppt_y"/>
                                          </p:val>
                                        </p:tav>
                                      </p:tavLst>
                                    </p:anim>
                                    <p:set>
                                      <p:cBhvr>
                                        <p:cTn id="32" dur="1" fill="hold">
                                          <p:stCondLst>
                                            <p:cond delay="499"/>
                                          </p:stCondLst>
                                        </p:cTn>
                                        <p:tgtEl>
                                          <p:spTgt spid="6"/>
                                        </p:tgtEl>
                                        <p:attrNameLst>
                                          <p:attrName>style.visibility</p:attrName>
                                        </p:attrNameLst>
                                      </p:cBhvr>
                                      <p:to>
                                        <p:strVal val="hidden"/>
                                      </p:to>
                                    </p:set>
                                  </p:childTnLst>
                                </p:cTn>
                              </p:par>
                            </p:childTnLst>
                          </p:cTn>
                        </p:par>
                        <p:par>
                          <p:cTn id="33" fill="hold">
                            <p:stCondLst>
                              <p:cond delay="500"/>
                            </p:stCondLst>
                            <p:childTnLst>
                              <p:par>
                                <p:cTn id="34" presetID="8" presetClass="entr" presetSubtype="16" fill="hold" nodeType="afterEffect">
                                  <p:stCondLst>
                                    <p:cond delay="0"/>
                                  </p:stCondLst>
                                  <p:childTnLst>
                                    <p:set>
                                      <p:cBhvr>
                                        <p:cTn id="35" dur="1" fill="hold">
                                          <p:stCondLst>
                                            <p:cond delay="0"/>
                                          </p:stCondLst>
                                        </p:cTn>
                                        <p:tgtEl>
                                          <p:spTgt spid="9"/>
                                        </p:tgtEl>
                                        <p:attrNameLst>
                                          <p:attrName>style.visibility</p:attrName>
                                        </p:attrNameLst>
                                      </p:cBhvr>
                                      <p:to>
                                        <p:strVal val="visible"/>
                                      </p:to>
                                    </p:set>
                                    <p:animEffect transition="in" filter="diamond(in)">
                                      <p:cBhvr>
                                        <p:cTn id="36" dur="2000"/>
                                        <p:tgtEl>
                                          <p:spTgt spid="9"/>
                                        </p:tgtEl>
                                      </p:cBhvr>
                                    </p:animEffect>
                                  </p:childTnLst>
                                </p:cTn>
                              </p:par>
                            </p:childTnLst>
                          </p:cTn>
                        </p:par>
                      </p:childTnLst>
                    </p:cTn>
                  </p:par>
                  <p:par>
                    <p:cTn id="37" fill="hold">
                      <p:stCondLst>
                        <p:cond delay="indefinite"/>
                      </p:stCondLst>
                      <p:childTnLst>
                        <p:par>
                          <p:cTn id="38" fill="hold">
                            <p:stCondLst>
                              <p:cond delay="0"/>
                            </p:stCondLst>
                            <p:childTnLst>
                              <p:par>
                                <p:cTn id="39" presetID="8" presetClass="exit" presetSubtype="16" fill="hold" nodeType="clickEffect">
                                  <p:stCondLst>
                                    <p:cond delay="0"/>
                                  </p:stCondLst>
                                  <p:childTnLst>
                                    <p:animEffect transition="out" filter="diamond(in)">
                                      <p:cBhvr>
                                        <p:cTn id="40" dur="2000"/>
                                        <p:tgtEl>
                                          <p:spTgt spid="9"/>
                                        </p:tgtEl>
                                      </p:cBhvr>
                                    </p:animEffect>
                                    <p:set>
                                      <p:cBhvr>
                                        <p:cTn id="41" dur="1" fill="hold">
                                          <p:stCondLst>
                                            <p:cond delay="1999"/>
                                          </p:stCondLst>
                                        </p:cTn>
                                        <p:tgtEl>
                                          <p:spTgt spid="9"/>
                                        </p:tgtEl>
                                        <p:attrNameLst>
                                          <p:attrName>style.visibility</p:attrName>
                                        </p:attrNameLst>
                                      </p:cBhvr>
                                      <p:to>
                                        <p:strVal val="hidden"/>
                                      </p:to>
                                    </p:set>
                                  </p:childTnLst>
                                </p:cTn>
                              </p:par>
                            </p:childTnLst>
                          </p:cTn>
                        </p:par>
                        <p:par>
                          <p:cTn id="42" fill="hold">
                            <p:stCondLst>
                              <p:cond delay="2000"/>
                            </p:stCondLst>
                            <p:childTnLst>
                              <p:par>
                                <p:cTn id="43" presetID="20" presetClass="entr" presetSubtype="0" fill="hold" nodeType="afterEffect">
                                  <p:stCondLst>
                                    <p:cond delay="0"/>
                                  </p:stCondLst>
                                  <p:childTnLst>
                                    <p:set>
                                      <p:cBhvr>
                                        <p:cTn id="44" dur="1" fill="hold">
                                          <p:stCondLst>
                                            <p:cond delay="0"/>
                                          </p:stCondLst>
                                        </p:cTn>
                                        <p:tgtEl>
                                          <p:spTgt spid="10"/>
                                        </p:tgtEl>
                                        <p:attrNameLst>
                                          <p:attrName>style.visibility</p:attrName>
                                        </p:attrNameLst>
                                      </p:cBhvr>
                                      <p:to>
                                        <p:strVal val="visible"/>
                                      </p:to>
                                    </p:set>
                                    <p:animEffect transition="in" filter="wedge">
                                      <p:cBhvr>
                                        <p:cTn id="45" dur="2000"/>
                                        <p:tgtEl>
                                          <p:spTgt spid="10"/>
                                        </p:tgtEl>
                                      </p:cBhvr>
                                    </p:animEffect>
                                  </p:childTnLst>
                                </p:cTn>
                              </p:par>
                            </p:childTnLst>
                          </p:cTn>
                        </p:par>
                      </p:childTnLst>
                    </p:cTn>
                  </p:par>
                  <p:par>
                    <p:cTn id="46" fill="hold">
                      <p:stCondLst>
                        <p:cond delay="indefinite"/>
                      </p:stCondLst>
                      <p:childTnLst>
                        <p:par>
                          <p:cTn id="47" fill="hold">
                            <p:stCondLst>
                              <p:cond delay="0"/>
                            </p:stCondLst>
                            <p:childTnLst>
                              <p:par>
                                <p:cTn id="48" presetID="20" presetClass="exit" presetSubtype="0" fill="hold" nodeType="clickEffect">
                                  <p:stCondLst>
                                    <p:cond delay="0"/>
                                  </p:stCondLst>
                                  <p:childTnLst>
                                    <p:animEffect transition="out" filter="wedge">
                                      <p:cBhvr>
                                        <p:cTn id="49" dur="2000"/>
                                        <p:tgtEl>
                                          <p:spTgt spid="10"/>
                                        </p:tgtEl>
                                      </p:cBhvr>
                                    </p:animEffect>
                                    <p:set>
                                      <p:cBhvr>
                                        <p:cTn id="50" dur="1" fill="hold">
                                          <p:stCondLst>
                                            <p:cond delay="1999"/>
                                          </p:stCondLst>
                                        </p:cTn>
                                        <p:tgtEl>
                                          <p:spTgt spid="10"/>
                                        </p:tgtEl>
                                        <p:attrNameLst>
                                          <p:attrName>style.visibility</p:attrName>
                                        </p:attrNameLst>
                                      </p:cBhvr>
                                      <p:to>
                                        <p:strVal val="hidden"/>
                                      </p:to>
                                    </p:set>
                                  </p:childTnLst>
                                </p:cTn>
                              </p:par>
                            </p:childTnLst>
                          </p:cTn>
                        </p:par>
                        <p:par>
                          <p:cTn id="51" fill="hold">
                            <p:stCondLst>
                              <p:cond delay="2000"/>
                            </p:stCondLst>
                            <p:childTnLst>
                              <p:par>
                                <p:cTn id="52" presetID="21" presetClass="entr" presetSubtype="4" fill="hold" nodeType="afterEffect">
                                  <p:stCondLst>
                                    <p:cond delay="0"/>
                                  </p:stCondLst>
                                  <p:childTnLst>
                                    <p:set>
                                      <p:cBhvr>
                                        <p:cTn id="53" dur="1" fill="hold">
                                          <p:stCondLst>
                                            <p:cond delay="0"/>
                                          </p:stCondLst>
                                        </p:cTn>
                                        <p:tgtEl>
                                          <p:spTgt spid="12"/>
                                        </p:tgtEl>
                                        <p:attrNameLst>
                                          <p:attrName>style.visibility</p:attrName>
                                        </p:attrNameLst>
                                      </p:cBhvr>
                                      <p:to>
                                        <p:strVal val="visible"/>
                                      </p:to>
                                    </p:set>
                                    <p:animEffect transition="in" filter="wheel(4)">
                                      <p:cBhvr>
                                        <p:cTn id="54" dur="20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1"/>
          <p:cNvSpPr txBox="1">
            <a:spLocks/>
          </p:cNvSpPr>
          <p:nvPr/>
        </p:nvSpPr>
        <p:spPr>
          <a:xfrm>
            <a:off x="-540568" y="-171400"/>
            <a:ext cx="8229600" cy="1143000"/>
          </a:xfrm>
          <a:prstGeom prst="rect">
            <a:avLst/>
          </a:prstGeom>
        </p:spPr>
        <p:txBody>
          <a:bodyPr vert="horz"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altLang="zh-CN" sz="3600" noProof="0" dirty="0" smtClean="0">
                <a:ln w="12700">
                  <a:solidFill>
                    <a:srgbClr val="0070C0"/>
                  </a:solidFill>
                </a:ln>
                <a:solidFill>
                  <a:schemeClr val="tx2"/>
                </a:solidFill>
                <a:effectLst>
                  <a:outerShdw blurRad="60007" dist="200025" dir="15000000" sy="30000" kx="-1800000" algn="bl" rotWithShape="0">
                    <a:prstClr val="black">
                      <a:alpha val="32000"/>
                    </a:prstClr>
                  </a:outerShdw>
                </a:effectLst>
                <a:latin typeface="方正姚体" pitchFamily="2" charset="-122"/>
                <a:ea typeface="方正姚体" pitchFamily="2" charset="-122"/>
                <a:cs typeface="+mj-cs"/>
              </a:rPr>
              <a:t>PPT</a:t>
            </a:r>
            <a:r>
              <a:rPr lang="zh-CN" altLang="en-US" sz="3600" noProof="0" dirty="0" smtClean="0">
                <a:ln w="12700">
                  <a:solidFill>
                    <a:srgbClr val="0070C0"/>
                  </a:solidFill>
                </a:ln>
                <a:solidFill>
                  <a:schemeClr val="tx2"/>
                </a:solidFill>
                <a:effectLst>
                  <a:outerShdw blurRad="60007" dist="200025" dir="15000000" sy="30000" kx="-1800000" algn="bl" rotWithShape="0">
                    <a:prstClr val="black">
                      <a:alpha val="32000"/>
                    </a:prstClr>
                  </a:outerShdw>
                </a:effectLst>
                <a:latin typeface="方正姚体" pitchFamily="2" charset="-122"/>
                <a:ea typeface="方正姚体" pitchFamily="2" charset="-122"/>
                <a:cs typeface="+mj-cs"/>
              </a:rPr>
              <a:t>下载</a:t>
            </a:r>
            <a:endParaRPr kumimoji="0" lang="zh-CN" altLang="en-US" sz="3600" b="0" i="0" u="none" strike="noStrike" kern="1200" cap="none" spc="0" normalizeH="0" baseline="0" noProof="0" dirty="0">
              <a:ln w="12700">
                <a:solidFill>
                  <a:srgbClr val="0070C0"/>
                </a:solidFill>
              </a:ln>
              <a:solidFill>
                <a:schemeClr val="tx2"/>
              </a:solidFill>
              <a:effectLst>
                <a:outerShdw blurRad="60007" dist="200025" dir="15000000" sy="30000" kx="-1800000" algn="bl" rotWithShape="0">
                  <a:prstClr val="black">
                    <a:alpha val="32000"/>
                  </a:prstClr>
                </a:outerShdw>
              </a:effectLst>
              <a:uLnTx/>
              <a:uFillTx/>
              <a:latin typeface="方正姚体" pitchFamily="2" charset="-122"/>
              <a:ea typeface="方正姚体" pitchFamily="2" charset="-122"/>
              <a:cs typeface="+mj-cs"/>
            </a:endParaRPr>
          </a:p>
        </p:txBody>
      </p:sp>
      <p:pic>
        <p:nvPicPr>
          <p:cNvPr id="5" name="Picture 2"/>
          <p:cNvPicPr>
            <a:picLocks noChangeAspect="1" noChangeArrowheads="1"/>
          </p:cNvPicPr>
          <p:nvPr/>
        </p:nvPicPr>
        <p:blipFill>
          <a:blip r:embed="rId2" cstate="print"/>
          <a:srcRect/>
          <a:stretch>
            <a:fillRect/>
          </a:stretch>
        </p:blipFill>
        <p:spPr bwMode="auto">
          <a:xfrm>
            <a:off x="0" y="908720"/>
            <a:ext cx="9324975" cy="5353050"/>
          </a:xfrm>
          <a:prstGeom prst="rect">
            <a:avLst/>
          </a:prstGeom>
          <a:noFill/>
          <a:ln w="9525">
            <a:noFill/>
            <a:miter lim="800000"/>
            <a:headEnd/>
            <a:tailEnd/>
          </a:ln>
        </p:spPr>
      </p:pic>
      <p:sp>
        <p:nvSpPr>
          <p:cNvPr id="6" name="TextBox 5"/>
          <p:cNvSpPr txBox="1"/>
          <p:nvPr/>
        </p:nvSpPr>
        <p:spPr>
          <a:xfrm>
            <a:off x="1187624" y="2348880"/>
            <a:ext cx="4320480" cy="584775"/>
          </a:xfrm>
          <a:prstGeom prst="rect">
            <a:avLst/>
          </a:prstGeom>
          <a:solidFill>
            <a:schemeClr val="bg2"/>
          </a:solidFill>
        </p:spPr>
        <p:txBody>
          <a:bodyPr wrap="square" rtlCol="0">
            <a:spAutoFit/>
          </a:bodyPr>
          <a:lstStyle/>
          <a:p>
            <a:r>
              <a:rPr lang="en-US" altLang="zh-CN" sz="3200" b="1" dirty="0" smtClean="0"/>
              <a:t>http://sh.eduu.com/</a:t>
            </a:r>
            <a:endParaRPr lang="zh-CN" altLang="en-US" sz="3200" b="1" dirty="0"/>
          </a:p>
        </p:txBody>
      </p:sp>
      <p:sp>
        <p:nvSpPr>
          <p:cNvPr id="7" name="矩形 6"/>
          <p:cNvSpPr/>
          <p:nvPr/>
        </p:nvSpPr>
        <p:spPr>
          <a:xfrm>
            <a:off x="3635896" y="3356992"/>
            <a:ext cx="720080" cy="288032"/>
          </a:xfrm>
          <a:prstGeom prst="rect">
            <a:avLst/>
          </a:prstGeom>
          <a:solidFill>
            <a:schemeClr val="accent1">
              <a:alpha val="0"/>
            </a:schemeClr>
          </a:solid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ransition>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left)">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66" name="Picture 6" descr="http://hiphotos.baidu.com/%D6%C1%C7%E5%B5%C4%CB%AE/pic/item/cb980351007529390df3e366.jpg"/>
          <p:cNvPicPr>
            <a:picLocks noChangeAspect="1" noChangeArrowheads="1"/>
          </p:cNvPicPr>
          <p:nvPr/>
        </p:nvPicPr>
        <p:blipFill>
          <a:blip r:embed="rId3" cstate="print"/>
          <a:srcRect/>
          <a:stretch>
            <a:fillRect/>
          </a:stretch>
        </p:blipFill>
        <p:spPr bwMode="auto">
          <a:xfrm>
            <a:off x="0" y="0"/>
            <a:ext cx="9144000" cy="6858001"/>
          </a:xfrm>
          <a:prstGeom prst="rect">
            <a:avLst/>
          </a:prstGeom>
          <a:noFill/>
        </p:spPr>
      </p:pic>
      <p:sp>
        <p:nvSpPr>
          <p:cNvPr id="6" name="矩形 5"/>
          <p:cNvSpPr/>
          <p:nvPr/>
        </p:nvSpPr>
        <p:spPr>
          <a:xfrm>
            <a:off x="285720" y="1857364"/>
            <a:ext cx="8610049" cy="923330"/>
          </a:xfrm>
          <a:prstGeom prst="rect">
            <a:avLst/>
          </a:prstGeom>
          <a:noFill/>
        </p:spPr>
        <p:txBody>
          <a:bodyPr wrap="non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zh-CN" altLang="en-US" sz="5400" b="1" cap="none" spc="50" dirty="0" smtClean="0">
                <a:ln w="11430"/>
                <a:solidFill>
                  <a:srgbClr val="FF0000"/>
                </a:solidFill>
                <a:effectLst>
                  <a:glow rad="228600">
                    <a:schemeClr val="accent2">
                      <a:satMod val="175000"/>
                      <a:alpha val="40000"/>
                    </a:schemeClr>
                  </a:glow>
                  <a:outerShdw blurRad="76200" dist="50800" dir="5400000" algn="tl" rotWithShape="0">
                    <a:srgbClr val="000000">
                      <a:alpha val="65000"/>
                    </a:srgbClr>
                  </a:outerShdw>
                </a:effectLst>
                <a:latin typeface="黑体" pitchFamily="49" charset="-122"/>
                <a:ea typeface="黑体" pitchFamily="49" charset="-122"/>
              </a:rPr>
              <a:t>为了孩子，我们共同努力！</a:t>
            </a:r>
            <a:endParaRPr lang="zh-CN" altLang="en-US" sz="5400" b="1" cap="none" spc="50" dirty="0">
              <a:ln w="11430"/>
              <a:solidFill>
                <a:srgbClr val="FF0000"/>
              </a:solidFill>
              <a:effectLst>
                <a:glow rad="228600">
                  <a:schemeClr val="accent2">
                    <a:satMod val="175000"/>
                    <a:alpha val="40000"/>
                  </a:schemeClr>
                </a:glow>
                <a:outerShdw blurRad="76200" dist="50800" dir="5400000" algn="tl" rotWithShape="0">
                  <a:srgbClr val="000000">
                    <a:alpha val="65000"/>
                  </a:srgbClr>
                </a:outerShdw>
              </a:effectLst>
              <a:latin typeface="黑体" pitchFamily="49" charset="-122"/>
              <a:ea typeface="黑体" pitchFamily="49" charset="-122"/>
            </a:endParaRPr>
          </a:p>
        </p:txBody>
      </p:sp>
      <p:sp>
        <p:nvSpPr>
          <p:cNvPr id="7" name="矩形 6"/>
          <p:cNvSpPr/>
          <p:nvPr/>
        </p:nvSpPr>
        <p:spPr>
          <a:xfrm>
            <a:off x="2000232" y="3643314"/>
            <a:ext cx="4886145" cy="1569660"/>
          </a:xfrm>
          <a:prstGeom prst="rect">
            <a:avLst/>
          </a:prstGeom>
          <a:noFill/>
        </p:spPr>
        <p:txBody>
          <a:bodyPr wrap="none" lIns="91440" tIns="45720" rIns="91440" bIns="45720">
            <a:spAutoFit/>
            <a:scene3d>
              <a:camera prst="orthographicFront"/>
              <a:lightRig rig="threePt" dir="t"/>
            </a:scene3d>
            <a:sp3d extrusionH="57150">
              <a:bevelT w="38100" h="38100" prst="angle"/>
            </a:sp3d>
          </a:bodyPr>
          <a:lstStyle/>
          <a:p>
            <a:r>
              <a:rPr lang="zh-CN" altLang="en-US" sz="3200" b="1" cap="none" spc="0" dirty="0" smtClean="0">
                <a:ln w="10541" cmpd="sng">
                  <a:solidFill>
                    <a:schemeClr val="accent1">
                      <a:shade val="88000"/>
                      <a:satMod val="110000"/>
                    </a:schemeClr>
                  </a:solidFill>
                  <a:prstDash val="solid"/>
                </a:ln>
                <a:solidFill>
                  <a:schemeClr val="tx2">
                    <a:lumMod val="60000"/>
                    <a:lumOff val="40000"/>
                  </a:schemeClr>
                </a:solidFill>
                <a:effectLst/>
              </a:rPr>
              <a:t>更多信息：</a:t>
            </a:r>
            <a:endParaRPr lang="en-US" altLang="zh-CN" sz="3200" b="1" cap="none" spc="0" dirty="0" smtClean="0">
              <a:ln w="10541" cmpd="sng">
                <a:solidFill>
                  <a:schemeClr val="accent1">
                    <a:shade val="88000"/>
                    <a:satMod val="110000"/>
                  </a:schemeClr>
                </a:solidFill>
                <a:prstDash val="solid"/>
              </a:ln>
              <a:solidFill>
                <a:schemeClr val="tx2">
                  <a:lumMod val="60000"/>
                  <a:lumOff val="40000"/>
                </a:schemeClr>
              </a:solidFill>
              <a:effectLst/>
            </a:endParaRPr>
          </a:p>
          <a:p>
            <a:r>
              <a:rPr lang="zh-CN" altLang="en-US" sz="3200" b="1" cap="none" spc="0" smtClean="0">
                <a:ln w="10541" cmpd="sng">
                  <a:solidFill>
                    <a:schemeClr val="accent1">
                      <a:shade val="88000"/>
                      <a:satMod val="110000"/>
                    </a:schemeClr>
                  </a:solidFill>
                  <a:prstDash val="solid"/>
                </a:ln>
                <a:solidFill>
                  <a:schemeClr val="tx2">
                    <a:lumMod val="60000"/>
                    <a:lumOff val="40000"/>
                  </a:schemeClr>
                </a:solidFill>
                <a:effectLst/>
              </a:rPr>
              <a:t>奥 数 网</a:t>
            </a:r>
            <a:r>
              <a:rPr lang="zh-CN" altLang="en-US" sz="3200" b="1" cap="none" spc="0" smtClean="0">
                <a:ln w="10541" cmpd="sng">
                  <a:solidFill>
                    <a:schemeClr val="accent1">
                      <a:shade val="88000"/>
                      <a:satMod val="110000"/>
                    </a:schemeClr>
                  </a:solidFill>
                  <a:prstDash val="solid"/>
                </a:ln>
                <a:solidFill>
                  <a:schemeClr val="tx2">
                    <a:lumMod val="60000"/>
                    <a:lumOff val="40000"/>
                  </a:schemeClr>
                </a:solidFill>
                <a:effectLst/>
              </a:rPr>
              <a:t>：</a:t>
            </a:r>
            <a:r>
              <a:rPr lang="en-US" altLang="zh-CN" sz="3200" b="1" u="sng" cap="none" spc="0" smtClean="0">
                <a:ln w="10541" cmpd="sng">
                  <a:solidFill>
                    <a:schemeClr val="accent1">
                      <a:shade val="88000"/>
                      <a:satMod val="110000"/>
                    </a:schemeClr>
                  </a:solidFill>
                  <a:prstDash val="solid"/>
                </a:ln>
                <a:solidFill>
                  <a:schemeClr val="tx2">
                    <a:lumMod val="60000"/>
                    <a:lumOff val="40000"/>
                  </a:schemeClr>
                </a:solidFill>
                <a:effectLst/>
                <a:hlinkClick r:id="rId4"/>
              </a:rPr>
              <a:t>www</a:t>
            </a:r>
            <a:r>
              <a:rPr lang="en-US" altLang="zh-CN" sz="3200" b="1" u="sng" smtClean="0">
                <a:ln w="10541" cmpd="sng">
                  <a:solidFill>
                    <a:schemeClr val="accent1">
                      <a:shade val="88000"/>
                      <a:satMod val="110000"/>
                    </a:schemeClr>
                  </a:solidFill>
                  <a:prstDash val="solid"/>
                </a:ln>
                <a:solidFill>
                  <a:schemeClr val="tx2">
                    <a:lumMod val="60000"/>
                    <a:lumOff val="40000"/>
                  </a:schemeClr>
                </a:solidFill>
                <a:hlinkClick r:id="rId4"/>
              </a:rPr>
              <a:t>.aoshu.com</a:t>
            </a:r>
            <a:endParaRPr lang="en-US" altLang="zh-CN" sz="3200" b="1" u="sng" smtClean="0">
              <a:ln w="10541" cmpd="sng">
                <a:solidFill>
                  <a:schemeClr val="accent1">
                    <a:shade val="88000"/>
                    <a:satMod val="110000"/>
                  </a:schemeClr>
                </a:solidFill>
                <a:prstDash val="solid"/>
              </a:ln>
              <a:solidFill>
                <a:schemeClr val="tx2">
                  <a:lumMod val="60000"/>
                  <a:lumOff val="40000"/>
                </a:schemeClr>
              </a:solidFill>
            </a:endParaRPr>
          </a:p>
          <a:p>
            <a:r>
              <a:rPr lang="en-US" altLang="zh-CN" sz="3200" b="1" cap="none" spc="0" smtClean="0">
                <a:ln w="10541" cmpd="sng">
                  <a:solidFill>
                    <a:schemeClr val="accent1">
                      <a:shade val="88000"/>
                      <a:satMod val="110000"/>
                    </a:schemeClr>
                  </a:solidFill>
                  <a:prstDash val="solid"/>
                </a:ln>
                <a:solidFill>
                  <a:schemeClr val="tx2">
                    <a:lumMod val="60000"/>
                    <a:lumOff val="40000"/>
                  </a:schemeClr>
                </a:solidFill>
                <a:effectLst/>
              </a:rPr>
              <a:t>e</a:t>
            </a:r>
            <a:r>
              <a:rPr lang="zh-CN" altLang="en-US" sz="3200" b="1" cap="none" spc="0" dirty="0" smtClean="0">
                <a:ln w="10541" cmpd="sng">
                  <a:solidFill>
                    <a:schemeClr val="accent1">
                      <a:shade val="88000"/>
                      <a:satMod val="110000"/>
                    </a:schemeClr>
                  </a:solidFill>
                  <a:prstDash val="solid"/>
                </a:ln>
                <a:solidFill>
                  <a:schemeClr val="tx2">
                    <a:lumMod val="60000"/>
                    <a:lumOff val="40000"/>
                  </a:schemeClr>
                </a:solidFill>
                <a:effectLst/>
              </a:rPr>
              <a:t>度社区</a:t>
            </a:r>
            <a:r>
              <a:rPr lang="en-US" altLang="zh-CN" sz="3200" b="1" cap="none" spc="0" dirty="0" smtClean="0">
                <a:ln w="10541" cmpd="sng">
                  <a:solidFill>
                    <a:schemeClr val="accent1">
                      <a:shade val="88000"/>
                      <a:satMod val="110000"/>
                    </a:schemeClr>
                  </a:solidFill>
                  <a:prstDash val="solid"/>
                </a:ln>
                <a:solidFill>
                  <a:schemeClr val="tx2">
                    <a:lumMod val="60000"/>
                    <a:lumOff val="40000"/>
                  </a:schemeClr>
                </a:solidFill>
                <a:effectLst/>
              </a:rPr>
              <a:t> </a:t>
            </a:r>
            <a:r>
              <a:rPr lang="zh-CN" altLang="en-US" sz="3200" b="1" cap="none" spc="0" dirty="0" smtClean="0">
                <a:ln w="10541" cmpd="sng">
                  <a:solidFill>
                    <a:schemeClr val="accent1">
                      <a:shade val="88000"/>
                      <a:satMod val="110000"/>
                    </a:schemeClr>
                  </a:solidFill>
                  <a:prstDash val="solid"/>
                </a:ln>
                <a:solidFill>
                  <a:schemeClr val="tx2">
                    <a:lumMod val="60000"/>
                    <a:lumOff val="40000"/>
                  </a:schemeClr>
                </a:solidFill>
                <a:effectLst/>
              </a:rPr>
              <a:t>：</a:t>
            </a:r>
            <a:r>
              <a:rPr lang="en-US" altLang="zh-CN" sz="3200" b="1" u="sng" cap="none" spc="0" dirty="0" smtClean="0">
                <a:ln w="10541" cmpd="sng">
                  <a:solidFill>
                    <a:schemeClr val="accent1">
                      <a:shade val="88000"/>
                      <a:satMod val="110000"/>
                    </a:schemeClr>
                  </a:solidFill>
                  <a:prstDash val="solid"/>
                </a:ln>
                <a:solidFill>
                  <a:schemeClr val="tx2">
                    <a:lumMod val="60000"/>
                    <a:lumOff val="40000"/>
                  </a:schemeClr>
                </a:solidFill>
                <a:effectLst/>
              </a:rPr>
              <a:t>bbs.eduu.com</a:t>
            </a:r>
            <a:endParaRPr lang="zh-CN" altLang="en-US" sz="3200" b="1" u="sng" cap="none" spc="0" dirty="0">
              <a:ln w="10541" cmpd="sng">
                <a:solidFill>
                  <a:schemeClr val="accent1">
                    <a:shade val="88000"/>
                    <a:satMod val="110000"/>
                  </a:schemeClr>
                </a:solidFill>
                <a:prstDash val="solid"/>
              </a:ln>
              <a:solidFill>
                <a:schemeClr val="tx2">
                  <a:lumMod val="60000"/>
                  <a:lumOff val="40000"/>
                </a:schemeClr>
              </a:solidFill>
              <a:effectLst/>
            </a:endParaRPr>
          </a:p>
        </p:txBody>
      </p:sp>
      <p:sp>
        <p:nvSpPr>
          <p:cNvPr id="8" name="TextBox 7"/>
          <p:cNvSpPr txBox="1"/>
          <p:nvPr/>
        </p:nvSpPr>
        <p:spPr>
          <a:xfrm>
            <a:off x="7143768" y="6211693"/>
            <a:ext cx="1800200" cy="646331"/>
          </a:xfrm>
          <a:prstGeom prst="rect">
            <a:avLst/>
          </a:prstGeom>
          <a:noFill/>
        </p:spPr>
        <p:txBody>
          <a:bodyPr wrap="square" rtlCol="0">
            <a:spAutoFit/>
          </a:bodyPr>
          <a:lstStyle/>
          <a:p>
            <a:pPr algn="ctr"/>
            <a:r>
              <a:rPr lang="zh-CN" altLang="en-US" b="1" smtClean="0"/>
              <a:t>小升初指导中心</a:t>
            </a:r>
            <a:r>
              <a:rPr lang="en-US" altLang="zh-CN" b="1" smtClean="0"/>
              <a:t>       2011</a:t>
            </a:r>
            <a:r>
              <a:rPr lang="zh-CN" altLang="en-US" b="1" smtClean="0"/>
              <a:t>年</a:t>
            </a:r>
            <a:r>
              <a:rPr lang="en-US" altLang="zh-CN" b="1" smtClean="0"/>
              <a:t>12</a:t>
            </a:r>
            <a:r>
              <a:rPr lang="zh-CN" altLang="en-US" b="1" smtClean="0"/>
              <a:t>月</a:t>
            </a:r>
            <a:endParaRPr lang="zh-CN" altLang="en-US" b="1" dirty="0"/>
          </a:p>
        </p:txBody>
      </p:sp>
      <p:pic>
        <p:nvPicPr>
          <p:cNvPr id="12" name="Picture 13" descr="ppt1模板—封面"/>
          <p:cNvPicPr>
            <a:picLocks noChangeAspect="1" noChangeArrowheads="1"/>
          </p:cNvPicPr>
          <p:nvPr/>
        </p:nvPicPr>
        <p:blipFill>
          <a:blip r:embed="rId5" cstate="print"/>
          <a:srcRect l="29930" t="78357" r="30695"/>
          <a:stretch>
            <a:fillRect/>
          </a:stretch>
        </p:blipFill>
        <p:spPr bwMode="auto">
          <a:xfrm>
            <a:off x="6804248" y="5517232"/>
            <a:ext cx="2086833" cy="720080"/>
          </a:xfrm>
          <a:prstGeom prst="rect">
            <a:avLst/>
          </a:prstGeom>
          <a:solidFill>
            <a:schemeClr val="bg1"/>
          </a:solidFill>
          <a:ln w="9525">
            <a:noFill/>
            <a:miter lim="800000"/>
            <a:headEnd/>
            <a:tailEnd/>
          </a:ln>
        </p:spPr>
      </p:pic>
    </p:spTree>
  </p:cSld>
  <p:clrMapOvr>
    <a:masterClrMapping/>
  </p:clrMapOvr>
  <p:transition advClick="0">
    <p:random/>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cstate="print">
            <a:lum/>
          </a:blip>
          <a:srcRect/>
          <a:stretch>
            <a:fillRect t="-7000" b="-7000"/>
          </a:stretch>
        </a:blipFill>
        <a:effectLst/>
      </p:bgPr>
    </p:bg>
    <p:spTree>
      <p:nvGrpSpPr>
        <p:cNvPr id="1" name=""/>
        <p:cNvGrpSpPr/>
        <p:nvPr/>
      </p:nvGrpSpPr>
      <p:grpSpPr>
        <a:xfrm>
          <a:off x="0" y="0"/>
          <a:ext cx="0" cy="0"/>
          <a:chOff x="0" y="0"/>
          <a:chExt cx="0" cy="0"/>
        </a:xfrm>
      </p:grpSpPr>
      <p:pic>
        <p:nvPicPr>
          <p:cNvPr id="7" name="图片 6"/>
          <p:cNvPicPr>
            <a:picLocks noChangeAspect="1"/>
          </p:cNvPicPr>
          <p:nvPr/>
        </p:nvPicPr>
        <p:blipFill>
          <a:blip r:embed="rId3" cstate="print">
            <a:clrChange>
              <a:clrFrom>
                <a:srgbClr val="FFFFFF"/>
              </a:clrFrom>
              <a:clrTo>
                <a:srgbClr val="FFFFFF">
                  <a:alpha val="0"/>
                </a:srgbClr>
              </a:clrTo>
            </a:clrChange>
            <a:extLst>
              <a:ext uri="{28A0092B-C50C-407E-A947-70E740481C1C}">
                <a14:useLocalDpi xmlns="" xmlns:a14="http://schemas.microsoft.com/office/drawing/2010/main" val="0"/>
              </a:ext>
            </a:extLst>
          </a:blip>
          <a:stretch>
            <a:fillRect/>
          </a:stretch>
        </p:blipFill>
        <p:spPr>
          <a:xfrm>
            <a:off x="1940784" y="-1557"/>
            <a:ext cx="2271176" cy="667482"/>
          </a:xfrm>
          <a:prstGeom prst="rect">
            <a:avLst/>
          </a:prstGeom>
        </p:spPr>
      </p:pic>
      <p:pic>
        <p:nvPicPr>
          <p:cNvPr id="8" name="图片 7"/>
          <p:cNvPicPr>
            <a:picLocks noChangeAspect="1"/>
          </p:cNvPicPr>
          <p:nvPr/>
        </p:nvPicPr>
        <p:blipFill>
          <a:blip r:embed="rId4" cstate="print">
            <a:extLst>
              <a:ext uri="{28A0092B-C50C-407E-A947-70E740481C1C}">
                <a14:useLocalDpi xmlns="" xmlns:a14="http://schemas.microsoft.com/office/drawing/2010/main" val="0"/>
              </a:ext>
            </a:extLst>
          </a:blip>
          <a:stretch>
            <a:fillRect/>
          </a:stretch>
        </p:blipFill>
        <p:spPr>
          <a:xfrm>
            <a:off x="-3432" y="-1557"/>
            <a:ext cx="1905000" cy="571500"/>
          </a:xfrm>
          <a:prstGeom prst="rect">
            <a:avLst/>
          </a:prstGeom>
        </p:spPr>
      </p:pic>
      <p:sp>
        <p:nvSpPr>
          <p:cNvPr id="4" name="矩形 3"/>
          <p:cNvSpPr/>
          <p:nvPr/>
        </p:nvSpPr>
        <p:spPr>
          <a:xfrm>
            <a:off x="0" y="1196752"/>
            <a:ext cx="9144000" cy="4093428"/>
          </a:xfrm>
          <a:prstGeom prst="rect">
            <a:avLst/>
          </a:prstGeom>
        </p:spPr>
        <p:txBody>
          <a:bodyPr wrap="square">
            <a:spAutoFit/>
            <a:scene3d>
              <a:camera prst="orthographicFront"/>
              <a:lightRig rig="flat" dir="tl">
                <a:rot lat="0" lon="0" rev="6600000"/>
              </a:lightRig>
            </a:scene3d>
            <a:sp3d extrusionH="25400" contourW="8890">
              <a:contourClr>
                <a:schemeClr val="accent2">
                  <a:shade val="75000"/>
                </a:schemeClr>
              </a:contourClr>
            </a:sp3d>
          </a:bodyPr>
          <a:lstStyle/>
          <a:p>
            <a:pPr algn="ctr" latinLnBrk="1"/>
            <a:r>
              <a:rPr lang="zh-CN" altLang="en-US" sz="4400" b="1" dirty="0">
                <a:ln w="11430">
                  <a:solidFill>
                    <a:schemeClr val="tx1"/>
                  </a:solidFill>
                </a:ln>
                <a:effectLst>
                  <a:glow rad="139700">
                    <a:schemeClr val="accent3">
                      <a:satMod val="175000"/>
                      <a:alpha val="40000"/>
                    </a:schemeClr>
                  </a:glow>
                </a:effectLst>
                <a:latin typeface="华文行楷" pitchFamily="2" charset="-122"/>
                <a:ea typeface="华文行楷" pitchFamily="2" charset="-122"/>
              </a:rPr>
              <a:t>中环</a:t>
            </a:r>
            <a:r>
              <a:rPr lang="zh-CN" altLang="en-US" sz="4400" b="1" dirty="0" smtClean="0">
                <a:ln w="11430">
                  <a:solidFill>
                    <a:schemeClr val="tx1"/>
                  </a:solidFill>
                </a:ln>
                <a:effectLst>
                  <a:glow rad="139700">
                    <a:schemeClr val="accent3">
                      <a:satMod val="175000"/>
                      <a:alpha val="40000"/>
                    </a:schemeClr>
                  </a:glow>
                </a:effectLst>
                <a:latin typeface="华文行楷" pitchFamily="2" charset="-122"/>
                <a:ea typeface="华文行楷" pitchFamily="2" charset="-122"/>
              </a:rPr>
              <a:t>杯</a:t>
            </a:r>
            <a:endParaRPr lang="en-US" altLang="zh-CN" sz="4400" b="1" dirty="0" smtClean="0">
              <a:ln w="11430">
                <a:solidFill>
                  <a:schemeClr val="tx1"/>
                </a:solidFill>
              </a:ln>
              <a:effectLst>
                <a:glow rad="139700">
                  <a:schemeClr val="accent3">
                    <a:satMod val="175000"/>
                    <a:alpha val="40000"/>
                  </a:schemeClr>
                </a:glow>
              </a:effectLst>
              <a:latin typeface="华文行楷" pitchFamily="2" charset="-122"/>
              <a:ea typeface="华文行楷" pitchFamily="2" charset="-122"/>
            </a:endParaRPr>
          </a:p>
          <a:p>
            <a:pPr marL="457200" indent="-457200" latinLnBrk="1">
              <a:lnSpc>
                <a:spcPct val="150000"/>
              </a:lnSpc>
              <a:buFont typeface="Wingdings" pitchFamily="2" charset="2"/>
              <a:buChar char="u"/>
            </a:pPr>
            <a:r>
              <a:rPr lang="zh-CN" altLang="en-US" sz="2400" b="1" dirty="0" smtClean="0">
                <a:ln w="11430">
                  <a:solidFill>
                    <a:schemeClr val="tx1"/>
                  </a:solidFill>
                </a:ln>
                <a:effectLst>
                  <a:glow rad="139700">
                    <a:schemeClr val="accent3">
                      <a:satMod val="175000"/>
                      <a:alpha val="40000"/>
                    </a:schemeClr>
                  </a:glow>
                </a:effectLst>
                <a:latin typeface="+mn-ea"/>
              </a:rPr>
              <a:t>初赛</a:t>
            </a:r>
            <a:r>
              <a:rPr lang="zh-CN" altLang="en-US" sz="2400" b="1" dirty="0">
                <a:ln w="11430">
                  <a:solidFill>
                    <a:schemeClr val="tx1"/>
                  </a:solidFill>
                </a:ln>
                <a:effectLst>
                  <a:glow rad="139700">
                    <a:schemeClr val="accent3">
                      <a:satMod val="175000"/>
                      <a:alpha val="40000"/>
                    </a:schemeClr>
                  </a:glow>
                </a:effectLst>
                <a:latin typeface="+mn-ea"/>
              </a:rPr>
              <a:t>考试日期：</a:t>
            </a:r>
            <a:r>
              <a:rPr lang="en-US" altLang="zh-CN" sz="2400" b="1" dirty="0">
                <a:ln w="11430">
                  <a:solidFill>
                    <a:schemeClr val="tx1"/>
                  </a:solidFill>
                </a:ln>
                <a:effectLst>
                  <a:glow rad="139700">
                    <a:schemeClr val="accent3">
                      <a:satMod val="175000"/>
                      <a:alpha val="40000"/>
                    </a:schemeClr>
                  </a:glow>
                </a:effectLst>
                <a:latin typeface="+mn-ea"/>
              </a:rPr>
              <a:t>2011</a:t>
            </a:r>
            <a:r>
              <a:rPr lang="zh-CN" altLang="en-US" sz="2400" b="1" dirty="0">
                <a:ln w="11430">
                  <a:solidFill>
                    <a:schemeClr val="tx1"/>
                  </a:solidFill>
                </a:ln>
                <a:effectLst>
                  <a:glow rad="139700">
                    <a:schemeClr val="accent3">
                      <a:satMod val="175000"/>
                      <a:alpha val="40000"/>
                    </a:schemeClr>
                  </a:glow>
                </a:effectLst>
                <a:latin typeface="+mn-ea"/>
              </a:rPr>
              <a:t>年</a:t>
            </a:r>
            <a:r>
              <a:rPr lang="en-US" altLang="zh-CN" sz="2400" b="1" dirty="0">
                <a:ln w="11430">
                  <a:solidFill>
                    <a:schemeClr val="tx1"/>
                  </a:solidFill>
                </a:ln>
                <a:effectLst>
                  <a:glow rad="139700">
                    <a:schemeClr val="accent3">
                      <a:satMod val="175000"/>
                      <a:alpha val="40000"/>
                    </a:schemeClr>
                  </a:glow>
                </a:effectLst>
                <a:latin typeface="+mn-ea"/>
              </a:rPr>
              <a:t>12</a:t>
            </a:r>
            <a:r>
              <a:rPr lang="zh-CN" altLang="en-US" sz="2400" b="1" dirty="0">
                <a:ln w="11430">
                  <a:solidFill>
                    <a:schemeClr val="tx1"/>
                  </a:solidFill>
                </a:ln>
                <a:effectLst>
                  <a:glow rad="139700">
                    <a:schemeClr val="accent3">
                      <a:satMod val="175000"/>
                      <a:alpha val="40000"/>
                    </a:schemeClr>
                  </a:glow>
                </a:effectLst>
                <a:latin typeface="+mn-ea"/>
              </a:rPr>
              <a:t>月</a:t>
            </a:r>
            <a:r>
              <a:rPr lang="en-US" altLang="zh-CN" sz="2400" b="1" dirty="0">
                <a:ln w="11430">
                  <a:solidFill>
                    <a:schemeClr val="tx1"/>
                  </a:solidFill>
                </a:ln>
                <a:effectLst>
                  <a:glow rad="139700">
                    <a:schemeClr val="accent3">
                      <a:satMod val="175000"/>
                      <a:alpha val="40000"/>
                    </a:schemeClr>
                  </a:glow>
                </a:effectLst>
                <a:latin typeface="+mn-ea"/>
              </a:rPr>
              <a:t>24</a:t>
            </a:r>
            <a:r>
              <a:rPr lang="zh-CN" altLang="en-US" sz="2400" b="1" dirty="0">
                <a:ln w="11430">
                  <a:solidFill>
                    <a:schemeClr val="tx1"/>
                  </a:solidFill>
                </a:ln>
                <a:effectLst>
                  <a:glow rad="139700">
                    <a:schemeClr val="accent3">
                      <a:satMod val="175000"/>
                      <a:alpha val="40000"/>
                    </a:schemeClr>
                  </a:glow>
                </a:effectLst>
                <a:latin typeface="+mn-ea"/>
              </a:rPr>
              <a:t>日</a:t>
            </a:r>
            <a:r>
              <a:rPr lang="en-US" altLang="zh-CN" sz="2400" b="1" dirty="0">
                <a:ln w="11430">
                  <a:solidFill>
                    <a:schemeClr val="tx1"/>
                  </a:solidFill>
                </a:ln>
                <a:effectLst>
                  <a:glow rad="139700">
                    <a:schemeClr val="accent3">
                      <a:satMod val="175000"/>
                      <a:alpha val="40000"/>
                    </a:schemeClr>
                  </a:glow>
                </a:effectLst>
                <a:latin typeface="+mn-ea"/>
              </a:rPr>
              <a:t>(</a:t>
            </a:r>
            <a:r>
              <a:rPr lang="zh-CN" altLang="en-US" sz="2400" b="1" dirty="0">
                <a:ln w="11430">
                  <a:solidFill>
                    <a:schemeClr val="tx1"/>
                  </a:solidFill>
                </a:ln>
                <a:effectLst>
                  <a:glow rad="139700">
                    <a:schemeClr val="accent3">
                      <a:satMod val="175000"/>
                      <a:alpha val="40000"/>
                    </a:schemeClr>
                  </a:glow>
                </a:effectLst>
                <a:latin typeface="+mn-ea"/>
              </a:rPr>
              <a:t>周六</a:t>
            </a:r>
            <a:r>
              <a:rPr lang="en-US" altLang="zh-CN" sz="2400" b="1" dirty="0">
                <a:ln w="11430">
                  <a:solidFill>
                    <a:schemeClr val="tx1"/>
                  </a:solidFill>
                </a:ln>
                <a:effectLst>
                  <a:glow rad="139700">
                    <a:schemeClr val="accent3">
                      <a:satMod val="175000"/>
                      <a:alpha val="40000"/>
                    </a:schemeClr>
                  </a:glow>
                </a:effectLst>
                <a:latin typeface="+mn-ea"/>
              </a:rPr>
              <a:t>)</a:t>
            </a:r>
            <a:r>
              <a:rPr lang="zh-CN" altLang="en-US" sz="2400" b="1" dirty="0">
                <a:ln w="11430">
                  <a:solidFill>
                    <a:schemeClr val="tx1"/>
                  </a:solidFill>
                </a:ln>
                <a:effectLst>
                  <a:glow rad="139700">
                    <a:schemeClr val="accent3">
                      <a:satMod val="175000"/>
                      <a:alpha val="40000"/>
                    </a:schemeClr>
                  </a:glow>
                </a:effectLst>
                <a:latin typeface="+mn-ea"/>
              </a:rPr>
              <a:t>下午</a:t>
            </a:r>
            <a:r>
              <a:rPr lang="en-US" altLang="zh-CN" sz="2400" b="1" dirty="0" smtClean="0">
                <a:ln w="11430">
                  <a:solidFill>
                    <a:schemeClr val="tx1"/>
                  </a:solidFill>
                </a:ln>
                <a:effectLst>
                  <a:glow rad="139700">
                    <a:schemeClr val="accent3">
                      <a:satMod val="175000"/>
                      <a:alpha val="40000"/>
                    </a:schemeClr>
                  </a:glow>
                </a:effectLst>
                <a:latin typeface="+mn-ea"/>
              </a:rPr>
              <a:t>13:30—15:00</a:t>
            </a:r>
          </a:p>
          <a:p>
            <a:pPr marL="457200" indent="-457200" latinLnBrk="1">
              <a:lnSpc>
                <a:spcPct val="150000"/>
              </a:lnSpc>
              <a:buFont typeface="Wingdings" pitchFamily="2" charset="2"/>
              <a:buChar char="u"/>
            </a:pPr>
            <a:r>
              <a:rPr lang="zh-CN" altLang="en-US" sz="2400" b="1" dirty="0" smtClean="0">
                <a:ln w="11430">
                  <a:solidFill>
                    <a:schemeClr val="tx1"/>
                  </a:solidFill>
                </a:ln>
                <a:effectLst>
                  <a:glow rad="139700">
                    <a:schemeClr val="accent3">
                      <a:satMod val="175000"/>
                      <a:alpha val="40000"/>
                    </a:schemeClr>
                  </a:glow>
                </a:effectLst>
                <a:latin typeface="+mn-ea"/>
              </a:rPr>
              <a:t>考试题型：</a:t>
            </a:r>
            <a:r>
              <a:rPr lang="zh-CN" altLang="en-US" sz="2400" b="1" dirty="0" smtClean="0">
                <a:ln w="11430">
                  <a:solidFill>
                    <a:schemeClr val="tx1"/>
                  </a:solidFill>
                </a:ln>
                <a:effectLst>
                  <a:glow rad="139700">
                    <a:schemeClr val="accent3">
                      <a:satMod val="175000"/>
                      <a:alpha val="40000"/>
                    </a:schemeClr>
                  </a:glow>
                </a:effectLst>
              </a:rPr>
              <a:t> </a:t>
            </a:r>
            <a:endParaRPr lang="zh-CN" altLang="en-US" sz="2400" b="1" dirty="0">
              <a:ln w="11430">
                <a:solidFill>
                  <a:schemeClr val="tx1"/>
                </a:solidFill>
              </a:ln>
              <a:effectLst>
                <a:glow rad="139700">
                  <a:schemeClr val="accent3">
                    <a:satMod val="175000"/>
                    <a:alpha val="40000"/>
                  </a:schemeClr>
                </a:glow>
              </a:effectLst>
            </a:endParaRPr>
          </a:p>
          <a:p>
            <a:pPr latinLnBrk="1">
              <a:lnSpc>
                <a:spcPct val="150000"/>
              </a:lnSpc>
            </a:pPr>
            <a:r>
              <a:rPr lang="zh-CN" altLang="en-US" sz="2400" b="1" dirty="0" smtClean="0">
                <a:ln w="11430">
                  <a:solidFill>
                    <a:schemeClr val="tx1"/>
                  </a:solidFill>
                </a:ln>
                <a:effectLst>
                  <a:glow rad="139700">
                    <a:schemeClr val="accent3">
                      <a:satMod val="175000"/>
                      <a:alpha val="40000"/>
                    </a:schemeClr>
                  </a:glow>
                </a:effectLst>
                <a:latin typeface="+mn-ea"/>
              </a:rPr>
              <a:t>   填空</a:t>
            </a:r>
            <a:r>
              <a:rPr lang="zh-CN" altLang="en-US" sz="2400" b="1" dirty="0">
                <a:ln w="11430">
                  <a:solidFill>
                    <a:schemeClr val="tx1"/>
                  </a:solidFill>
                </a:ln>
                <a:effectLst>
                  <a:glow rad="139700">
                    <a:schemeClr val="accent3">
                      <a:satMod val="175000"/>
                      <a:alpha val="40000"/>
                    </a:schemeClr>
                  </a:glow>
                </a:effectLst>
                <a:latin typeface="+mn-ea"/>
              </a:rPr>
              <a:t>题：</a:t>
            </a:r>
            <a:r>
              <a:rPr lang="en-US" altLang="zh-CN" sz="2400" b="1" dirty="0">
                <a:ln w="11430">
                  <a:solidFill>
                    <a:schemeClr val="tx1"/>
                  </a:solidFill>
                </a:ln>
                <a:effectLst>
                  <a:glow rad="139700">
                    <a:schemeClr val="accent3">
                      <a:satMod val="175000"/>
                      <a:alpha val="40000"/>
                    </a:schemeClr>
                  </a:glow>
                </a:effectLst>
                <a:latin typeface="+mn-ea"/>
              </a:rPr>
              <a:t>8</a:t>
            </a:r>
            <a:r>
              <a:rPr lang="zh-CN" altLang="en-US" sz="2400" b="1" dirty="0">
                <a:ln w="11430">
                  <a:solidFill>
                    <a:schemeClr val="tx1"/>
                  </a:solidFill>
                </a:ln>
                <a:effectLst>
                  <a:glow rad="139700">
                    <a:schemeClr val="accent3">
                      <a:satMod val="175000"/>
                      <a:alpha val="40000"/>
                    </a:schemeClr>
                  </a:glow>
                </a:effectLst>
                <a:latin typeface="+mn-ea"/>
              </a:rPr>
              <a:t>题，每题</a:t>
            </a:r>
            <a:r>
              <a:rPr lang="en-US" altLang="zh-CN" sz="2400" b="1" dirty="0" smtClean="0">
                <a:ln w="11430">
                  <a:solidFill>
                    <a:schemeClr val="tx1"/>
                  </a:solidFill>
                </a:ln>
                <a:effectLst>
                  <a:glow rad="139700">
                    <a:schemeClr val="accent3">
                      <a:satMod val="175000"/>
                      <a:alpha val="40000"/>
                    </a:schemeClr>
                  </a:glow>
                </a:effectLst>
                <a:latin typeface="+mn-ea"/>
              </a:rPr>
              <a:t>7</a:t>
            </a:r>
            <a:r>
              <a:rPr lang="zh-CN" altLang="en-US" sz="2400" b="1" dirty="0" smtClean="0">
                <a:ln w="11430">
                  <a:solidFill>
                    <a:schemeClr val="tx1"/>
                  </a:solidFill>
                </a:ln>
                <a:effectLst>
                  <a:glow rad="139700">
                    <a:schemeClr val="accent3">
                      <a:satMod val="175000"/>
                      <a:alpha val="40000"/>
                    </a:schemeClr>
                  </a:glow>
                </a:effectLst>
                <a:latin typeface="+mn-ea"/>
              </a:rPr>
              <a:t>分</a:t>
            </a:r>
            <a:r>
              <a:rPr lang="zh-CN" altLang="en-US" sz="2400" b="1" dirty="0">
                <a:ln w="11430">
                  <a:solidFill>
                    <a:schemeClr val="tx1"/>
                  </a:solidFill>
                </a:ln>
                <a:effectLst>
                  <a:glow rad="139700">
                    <a:schemeClr val="accent3">
                      <a:satMod val="175000"/>
                      <a:alpha val="40000"/>
                    </a:schemeClr>
                  </a:glow>
                </a:effectLst>
                <a:latin typeface="+mn-ea"/>
              </a:rPr>
              <a:t>，共</a:t>
            </a:r>
            <a:r>
              <a:rPr lang="en-US" altLang="zh-CN" sz="2400" b="1" dirty="0" smtClean="0">
                <a:ln w="11430">
                  <a:solidFill>
                    <a:schemeClr val="tx1"/>
                  </a:solidFill>
                </a:ln>
                <a:effectLst>
                  <a:glow rad="139700">
                    <a:schemeClr val="accent3">
                      <a:satMod val="175000"/>
                      <a:alpha val="40000"/>
                    </a:schemeClr>
                  </a:glow>
                </a:effectLst>
                <a:latin typeface="+mn-ea"/>
              </a:rPr>
              <a:t>56</a:t>
            </a:r>
            <a:r>
              <a:rPr lang="zh-CN" altLang="en-US" sz="2400" b="1" dirty="0" smtClean="0">
                <a:ln w="11430">
                  <a:solidFill>
                    <a:schemeClr val="tx1"/>
                  </a:solidFill>
                </a:ln>
                <a:effectLst>
                  <a:glow rad="139700">
                    <a:schemeClr val="accent3">
                      <a:satMod val="175000"/>
                      <a:alpha val="40000"/>
                    </a:schemeClr>
                  </a:glow>
                </a:effectLst>
                <a:latin typeface="+mn-ea"/>
              </a:rPr>
              <a:t>分</a:t>
            </a:r>
            <a:endParaRPr lang="en-US" altLang="zh-CN" sz="2400" b="1" dirty="0">
              <a:ln w="11430">
                <a:solidFill>
                  <a:schemeClr val="tx1"/>
                </a:solidFill>
              </a:ln>
              <a:effectLst>
                <a:glow rad="139700">
                  <a:schemeClr val="accent3">
                    <a:satMod val="175000"/>
                    <a:alpha val="40000"/>
                  </a:schemeClr>
                </a:glow>
              </a:effectLst>
              <a:latin typeface="+mn-ea"/>
            </a:endParaRPr>
          </a:p>
          <a:p>
            <a:pPr latinLnBrk="1">
              <a:lnSpc>
                <a:spcPct val="150000"/>
              </a:lnSpc>
            </a:pPr>
            <a:r>
              <a:rPr lang="zh-CN" altLang="en-US" sz="2400" b="1" dirty="0" smtClean="0">
                <a:ln w="11430">
                  <a:solidFill>
                    <a:schemeClr val="tx1"/>
                  </a:solidFill>
                </a:ln>
                <a:effectLst>
                  <a:glow rad="139700">
                    <a:schemeClr val="accent3">
                      <a:satMod val="175000"/>
                      <a:alpha val="40000"/>
                    </a:schemeClr>
                  </a:glow>
                </a:effectLst>
                <a:latin typeface="+mn-ea"/>
              </a:rPr>
              <a:t>   动手</a:t>
            </a:r>
            <a:r>
              <a:rPr lang="zh-CN" altLang="en-US" sz="2400" b="1" dirty="0">
                <a:ln w="11430">
                  <a:solidFill>
                    <a:schemeClr val="tx1"/>
                  </a:solidFill>
                </a:ln>
                <a:effectLst>
                  <a:glow rad="139700">
                    <a:schemeClr val="accent3">
                      <a:satMod val="175000"/>
                      <a:alpha val="40000"/>
                    </a:schemeClr>
                  </a:glow>
                </a:effectLst>
                <a:latin typeface="+mn-ea"/>
              </a:rPr>
              <a:t>动脑</a:t>
            </a:r>
            <a:r>
              <a:rPr lang="zh-CN" altLang="en-US" sz="2400" b="1" dirty="0" smtClean="0">
                <a:ln w="11430">
                  <a:solidFill>
                    <a:schemeClr val="tx1"/>
                  </a:solidFill>
                </a:ln>
                <a:effectLst>
                  <a:glow rad="139700">
                    <a:schemeClr val="accent3">
                      <a:satMod val="175000"/>
                      <a:alpha val="40000"/>
                    </a:schemeClr>
                  </a:glow>
                </a:effectLst>
                <a:latin typeface="+mn-ea"/>
              </a:rPr>
              <a:t>题（写出</a:t>
            </a:r>
            <a:r>
              <a:rPr lang="zh-CN" altLang="en-US" sz="2400" b="1" dirty="0">
                <a:ln w="11430">
                  <a:solidFill>
                    <a:schemeClr val="tx1"/>
                  </a:solidFill>
                </a:ln>
                <a:effectLst>
                  <a:glow rad="139700">
                    <a:schemeClr val="accent3">
                      <a:satMod val="175000"/>
                      <a:alpha val="40000"/>
                    </a:schemeClr>
                  </a:glow>
                </a:effectLst>
                <a:latin typeface="+mn-ea"/>
              </a:rPr>
              <a:t>简要的解题</a:t>
            </a:r>
            <a:r>
              <a:rPr lang="zh-CN" altLang="en-US" sz="2400" b="1" dirty="0" smtClean="0">
                <a:ln w="11430">
                  <a:solidFill>
                    <a:schemeClr val="tx1"/>
                  </a:solidFill>
                </a:ln>
                <a:effectLst>
                  <a:glow rad="139700">
                    <a:schemeClr val="accent3">
                      <a:satMod val="175000"/>
                      <a:alpha val="40000"/>
                    </a:schemeClr>
                  </a:glow>
                </a:effectLst>
                <a:latin typeface="+mn-ea"/>
              </a:rPr>
              <a:t>过程）</a:t>
            </a:r>
            <a:r>
              <a:rPr lang="en-US" altLang="zh-CN" sz="2400" b="1" dirty="0" smtClean="0">
                <a:ln w="11430">
                  <a:solidFill>
                    <a:schemeClr val="tx1"/>
                  </a:solidFill>
                </a:ln>
                <a:effectLst>
                  <a:glow rad="139700">
                    <a:schemeClr val="accent3">
                      <a:satMod val="175000"/>
                      <a:alpha val="40000"/>
                    </a:schemeClr>
                  </a:glow>
                </a:effectLst>
                <a:latin typeface="+mn-ea"/>
              </a:rPr>
              <a:t>4</a:t>
            </a:r>
            <a:r>
              <a:rPr lang="zh-CN" altLang="en-US" sz="2400" b="1" dirty="0" smtClean="0">
                <a:ln w="11430">
                  <a:solidFill>
                    <a:schemeClr val="tx1"/>
                  </a:solidFill>
                </a:ln>
                <a:effectLst>
                  <a:glow rad="139700">
                    <a:schemeClr val="accent3">
                      <a:satMod val="175000"/>
                      <a:alpha val="40000"/>
                    </a:schemeClr>
                  </a:glow>
                </a:effectLst>
                <a:latin typeface="+mn-ea"/>
              </a:rPr>
              <a:t>题，每</a:t>
            </a:r>
            <a:r>
              <a:rPr lang="zh-CN" altLang="en-US" sz="2400" b="1" dirty="0">
                <a:ln w="11430">
                  <a:solidFill>
                    <a:schemeClr val="tx1"/>
                  </a:solidFill>
                </a:ln>
                <a:effectLst>
                  <a:glow rad="139700">
                    <a:schemeClr val="accent3">
                      <a:satMod val="175000"/>
                      <a:alpha val="40000"/>
                    </a:schemeClr>
                  </a:glow>
                </a:effectLst>
                <a:latin typeface="+mn-ea"/>
              </a:rPr>
              <a:t>题</a:t>
            </a:r>
            <a:r>
              <a:rPr lang="en-US" altLang="zh-CN" sz="2400" b="1" dirty="0" smtClean="0">
                <a:ln w="11430">
                  <a:solidFill>
                    <a:schemeClr val="tx1"/>
                  </a:solidFill>
                </a:ln>
                <a:effectLst>
                  <a:glow rad="139700">
                    <a:schemeClr val="accent3">
                      <a:satMod val="175000"/>
                      <a:alpha val="40000"/>
                    </a:schemeClr>
                  </a:glow>
                </a:effectLst>
                <a:latin typeface="+mn-ea"/>
              </a:rPr>
              <a:t>11</a:t>
            </a:r>
            <a:r>
              <a:rPr lang="zh-CN" altLang="en-US" sz="2400" b="1" dirty="0" smtClean="0">
                <a:ln w="11430">
                  <a:solidFill>
                    <a:schemeClr val="tx1"/>
                  </a:solidFill>
                </a:ln>
                <a:effectLst>
                  <a:glow rad="139700">
                    <a:schemeClr val="accent3">
                      <a:satMod val="175000"/>
                      <a:alpha val="40000"/>
                    </a:schemeClr>
                  </a:glow>
                </a:effectLst>
                <a:latin typeface="+mn-ea"/>
              </a:rPr>
              <a:t>分</a:t>
            </a:r>
            <a:r>
              <a:rPr lang="zh-CN" altLang="en-US" sz="2400" b="1" dirty="0">
                <a:ln w="11430">
                  <a:solidFill>
                    <a:schemeClr val="tx1"/>
                  </a:solidFill>
                </a:ln>
                <a:effectLst>
                  <a:glow rad="139700">
                    <a:schemeClr val="accent3">
                      <a:satMod val="175000"/>
                      <a:alpha val="40000"/>
                    </a:schemeClr>
                  </a:glow>
                </a:effectLst>
                <a:latin typeface="+mn-ea"/>
              </a:rPr>
              <a:t>，共</a:t>
            </a:r>
            <a:r>
              <a:rPr lang="en-US" altLang="zh-CN" sz="2400" b="1" dirty="0" smtClean="0">
                <a:ln w="11430">
                  <a:solidFill>
                    <a:schemeClr val="tx1"/>
                  </a:solidFill>
                </a:ln>
                <a:effectLst>
                  <a:glow rad="139700">
                    <a:schemeClr val="accent3">
                      <a:satMod val="175000"/>
                      <a:alpha val="40000"/>
                    </a:schemeClr>
                  </a:glow>
                </a:effectLst>
                <a:latin typeface="+mn-ea"/>
              </a:rPr>
              <a:t>44</a:t>
            </a:r>
            <a:r>
              <a:rPr lang="zh-CN" altLang="en-US" sz="2400" b="1" dirty="0" smtClean="0">
                <a:ln w="11430">
                  <a:solidFill>
                    <a:schemeClr val="tx1"/>
                  </a:solidFill>
                </a:ln>
                <a:effectLst>
                  <a:glow rad="139700">
                    <a:schemeClr val="accent3">
                      <a:satMod val="175000"/>
                      <a:alpha val="40000"/>
                    </a:schemeClr>
                  </a:glow>
                </a:effectLst>
                <a:latin typeface="+mn-ea"/>
              </a:rPr>
              <a:t>分</a:t>
            </a:r>
            <a:endParaRPr lang="en-US" altLang="zh-CN" sz="2400" b="1" dirty="0">
              <a:ln w="11430">
                <a:solidFill>
                  <a:schemeClr val="tx1"/>
                </a:solidFill>
              </a:ln>
              <a:effectLst>
                <a:glow rad="139700">
                  <a:schemeClr val="accent3">
                    <a:satMod val="175000"/>
                    <a:alpha val="40000"/>
                  </a:schemeClr>
                </a:glow>
              </a:effectLst>
              <a:latin typeface="+mn-ea"/>
            </a:endParaRPr>
          </a:p>
          <a:p>
            <a:pPr marL="457200" indent="-457200" latinLnBrk="1">
              <a:lnSpc>
                <a:spcPct val="150000"/>
              </a:lnSpc>
              <a:buFont typeface="Wingdings" pitchFamily="2" charset="2"/>
              <a:buChar char="u"/>
            </a:pPr>
            <a:r>
              <a:rPr lang="zh-CN" altLang="en-US" sz="2400" b="1" dirty="0">
                <a:ln w="11430">
                  <a:solidFill>
                    <a:schemeClr val="tx1"/>
                  </a:solidFill>
                </a:ln>
                <a:effectLst>
                  <a:glow rad="139700">
                    <a:schemeClr val="accent3">
                      <a:satMod val="175000"/>
                      <a:alpha val="40000"/>
                    </a:schemeClr>
                  </a:glow>
                </a:effectLst>
                <a:latin typeface="+mn-ea"/>
              </a:rPr>
              <a:t>参赛人数的</a:t>
            </a:r>
            <a:r>
              <a:rPr lang="en-US" altLang="zh-CN" sz="2400" b="1" dirty="0">
                <a:ln w="11430">
                  <a:solidFill>
                    <a:schemeClr val="tx1"/>
                  </a:solidFill>
                </a:ln>
                <a:effectLst>
                  <a:glow rad="139700">
                    <a:schemeClr val="accent3">
                      <a:satMod val="175000"/>
                      <a:alpha val="40000"/>
                    </a:schemeClr>
                  </a:glow>
                </a:effectLst>
                <a:latin typeface="+mn-ea"/>
              </a:rPr>
              <a:t>20%</a:t>
            </a:r>
            <a:r>
              <a:rPr lang="zh-CN" altLang="en-US" sz="2400" b="1" dirty="0">
                <a:ln w="11430">
                  <a:solidFill>
                    <a:schemeClr val="tx1"/>
                  </a:solidFill>
                </a:ln>
                <a:effectLst>
                  <a:glow rad="139700">
                    <a:schemeClr val="accent3">
                      <a:satMod val="175000"/>
                      <a:alpha val="40000"/>
                    </a:schemeClr>
                  </a:glow>
                </a:effectLst>
                <a:latin typeface="+mn-ea"/>
              </a:rPr>
              <a:t>的比例评奖一等奖</a:t>
            </a:r>
            <a:r>
              <a:rPr lang="en-US" altLang="zh-CN" sz="2400" b="1" dirty="0">
                <a:ln w="11430">
                  <a:solidFill>
                    <a:schemeClr val="tx1"/>
                  </a:solidFill>
                </a:ln>
                <a:effectLst>
                  <a:glow rad="139700">
                    <a:schemeClr val="accent3">
                      <a:satMod val="175000"/>
                      <a:alpha val="40000"/>
                    </a:schemeClr>
                  </a:glow>
                </a:effectLst>
                <a:latin typeface="+mn-ea"/>
              </a:rPr>
              <a:t>2%</a:t>
            </a:r>
            <a:r>
              <a:rPr lang="zh-CN" altLang="en-US" sz="2400" b="1" dirty="0">
                <a:ln w="11430">
                  <a:solidFill>
                    <a:schemeClr val="tx1"/>
                  </a:solidFill>
                </a:ln>
                <a:effectLst>
                  <a:glow rad="139700">
                    <a:schemeClr val="accent3">
                      <a:satMod val="175000"/>
                      <a:alpha val="40000"/>
                    </a:schemeClr>
                  </a:glow>
                </a:effectLst>
                <a:latin typeface="+mn-ea"/>
              </a:rPr>
              <a:t>、二等奖</a:t>
            </a:r>
            <a:r>
              <a:rPr lang="en-US" altLang="zh-CN" sz="2400" b="1" dirty="0">
                <a:ln w="11430">
                  <a:solidFill>
                    <a:schemeClr val="tx1"/>
                  </a:solidFill>
                </a:ln>
                <a:effectLst>
                  <a:glow rad="139700">
                    <a:schemeClr val="accent3">
                      <a:satMod val="175000"/>
                      <a:alpha val="40000"/>
                    </a:schemeClr>
                  </a:glow>
                </a:effectLst>
                <a:latin typeface="+mn-ea"/>
              </a:rPr>
              <a:t>5%</a:t>
            </a:r>
            <a:r>
              <a:rPr lang="zh-CN" altLang="en-US" sz="2400" b="1" dirty="0">
                <a:ln w="11430">
                  <a:solidFill>
                    <a:schemeClr val="tx1"/>
                  </a:solidFill>
                </a:ln>
                <a:effectLst>
                  <a:glow rad="139700">
                    <a:schemeClr val="accent3">
                      <a:satMod val="175000"/>
                      <a:alpha val="40000"/>
                    </a:schemeClr>
                  </a:glow>
                </a:effectLst>
                <a:latin typeface="+mn-ea"/>
              </a:rPr>
              <a:t>、三等奖</a:t>
            </a:r>
            <a:r>
              <a:rPr lang="en-US" altLang="zh-CN" sz="2400" b="1" dirty="0">
                <a:ln w="11430">
                  <a:solidFill>
                    <a:schemeClr val="tx1"/>
                  </a:solidFill>
                </a:ln>
                <a:effectLst>
                  <a:glow rad="139700">
                    <a:schemeClr val="accent3">
                      <a:satMod val="175000"/>
                      <a:alpha val="40000"/>
                    </a:schemeClr>
                  </a:glow>
                </a:effectLst>
                <a:latin typeface="+mn-ea"/>
              </a:rPr>
              <a:t>13%</a:t>
            </a:r>
          </a:p>
          <a:p>
            <a:pPr marL="457200" indent="-457200" latinLnBrk="1">
              <a:lnSpc>
                <a:spcPct val="150000"/>
              </a:lnSpc>
              <a:buFont typeface="Wingdings" pitchFamily="2" charset="2"/>
              <a:buChar char="u"/>
            </a:pPr>
            <a:r>
              <a:rPr lang="zh-CN" altLang="en-US" sz="2400" b="1" dirty="0" smtClean="0">
                <a:ln w="11430">
                  <a:solidFill>
                    <a:schemeClr val="tx1"/>
                  </a:solidFill>
                </a:ln>
                <a:effectLst>
                  <a:glow rad="139700">
                    <a:schemeClr val="accent3">
                      <a:satMod val="175000"/>
                      <a:alpha val="40000"/>
                    </a:schemeClr>
                  </a:glow>
                </a:effectLst>
                <a:latin typeface="+mn-ea"/>
              </a:rPr>
              <a:t>上届初赛入围成绩</a:t>
            </a:r>
            <a:r>
              <a:rPr lang="en-US" altLang="zh-CN" sz="2400" b="1" dirty="0" smtClean="0">
                <a:ln w="11430">
                  <a:solidFill>
                    <a:schemeClr val="tx1"/>
                  </a:solidFill>
                </a:ln>
                <a:effectLst>
                  <a:glow rad="139700">
                    <a:schemeClr val="accent3">
                      <a:satMod val="175000"/>
                      <a:alpha val="40000"/>
                    </a:schemeClr>
                  </a:glow>
                </a:effectLst>
                <a:latin typeface="+mn-ea"/>
              </a:rPr>
              <a:t>43</a:t>
            </a:r>
            <a:r>
              <a:rPr lang="zh-CN" altLang="en-US" sz="2400" b="1" dirty="0" smtClean="0">
                <a:ln w="11430">
                  <a:solidFill>
                    <a:schemeClr val="tx1"/>
                  </a:solidFill>
                </a:ln>
                <a:effectLst>
                  <a:glow rad="139700">
                    <a:schemeClr val="accent3">
                      <a:satMod val="175000"/>
                      <a:alpha val="40000"/>
                    </a:schemeClr>
                  </a:glow>
                </a:effectLst>
                <a:latin typeface="+mn-ea"/>
              </a:rPr>
              <a:t>分，获奖人数</a:t>
            </a:r>
            <a:r>
              <a:rPr lang="en-US" altLang="zh-CN" sz="2400" b="1" dirty="0" smtClean="0">
                <a:ln w="11430">
                  <a:solidFill>
                    <a:schemeClr val="tx1"/>
                  </a:solidFill>
                </a:ln>
                <a:effectLst>
                  <a:glow rad="139700">
                    <a:schemeClr val="accent3">
                      <a:satMod val="175000"/>
                      <a:alpha val="40000"/>
                    </a:schemeClr>
                  </a:glow>
                </a:effectLst>
                <a:latin typeface="+mn-ea"/>
              </a:rPr>
              <a:t>481</a:t>
            </a:r>
            <a:r>
              <a:rPr lang="zh-CN" altLang="en-US" sz="2400" b="1" dirty="0" smtClean="0">
                <a:ln w="11430">
                  <a:solidFill>
                    <a:schemeClr val="tx1"/>
                  </a:solidFill>
                </a:ln>
                <a:effectLst>
                  <a:glow rad="139700">
                    <a:schemeClr val="accent3">
                      <a:satMod val="175000"/>
                      <a:alpha val="40000"/>
                    </a:schemeClr>
                  </a:glow>
                </a:effectLst>
                <a:latin typeface="+mn-ea"/>
              </a:rPr>
              <a:t>人（</a:t>
            </a:r>
            <a:r>
              <a:rPr lang="en-US" altLang="zh-CN" sz="2400" b="1" dirty="0" smtClean="0">
                <a:ln w="11430">
                  <a:solidFill>
                    <a:schemeClr val="tx1"/>
                  </a:solidFill>
                </a:ln>
                <a:effectLst>
                  <a:glow rad="139700">
                    <a:schemeClr val="accent3">
                      <a:satMod val="175000"/>
                      <a:alpha val="40000"/>
                    </a:schemeClr>
                  </a:glow>
                </a:effectLst>
                <a:latin typeface="+mn-ea"/>
              </a:rPr>
              <a:t>46</a:t>
            </a:r>
            <a:r>
              <a:rPr lang="zh-CN" altLang="en-US" sz="2400" b="1" dirty="0" smtClean="0">
                <a:ln w="11430">
                  <a:solidFill>
                    <a:schemeClr val="tx1"/>
                  </a:solidFill>
                </a:ln>
                <a:effectLst>
                  <a:glow rad="139700">
                    <a:schemeClr val="accent3">
                      <a:satMod val="175000"/>
                      <a:alpha val="40000"/>
                    </a:schemeClr>
                  </a:glow>
                </a:effectLst>
                <a:latin typeface="+mn-ea"/>
              </a:rPr>
              <a:t>人</a:t>
            </a:r>
            <a:r>
              <a:rPr lang="en-US" altLang="zh-CN" sz="2400" b="1" dirty="0" smtClean="0">
                <a:ln w="11430">
                  <a:solidFill>
                    <a:schemeClr val="tx1"/>
                  </a:solidFill>
                </a:ln>
                <a:effectLst>
                  <a:glow rad="139700">
                    <a:schemeClr val="accent3">
                      <a:satMod val="175000"/>
                      <a:alpha val="40000"/>
                    </a:schemeClr>
                  </a:glow>
                </a:effectLst>
                <a:latin typeface="+mn-ea"/>
              </a:rPr>
              <a:t>+131</a:t>
            </a:r>
            <a:r>
              <a:rPr lang="zh-CN" altLang="en-US" sz="2400" b="1" dirty="0" smtClean="0">
                <a:ln w="11430">
                  <a:solidFill>
                    <a:schemeClr val="tx1"/>
                  </a:solidFill>
                </a:ln>
                <a:effectLst>
                  <a:glow rad="139700">
                    <a:schemeClr val="accent3">
                      <a:satMod val="175000"/>
                      <a:alpha val="40000"/>
                    </a:schemeClr>
                  </a:glow>
                </a:effectLst>
                <a:latin typeface="+mn-ea"/>
              </a:rPr>
              <a:t>人</a:t>
            </a:r>
            <a:r>
              <a:rPr lang="en-US" altLang="zh-CN" sz="2400" b="1" dirty="0" smtClean="0">
                <a:ln w="11430">
                  <a:solidFill>
                    <a:schemeClr val="tx1"/>
                  </a:solidFill>
                </a:ln>
                <a:effectLst>
                  <a:glow rad="139700">
                    <a:schemeClr val="accent3">
                      <a:satMod val="175000"/>
                      <a:alpha val="40000"/>
                    </a:schemeClr>
                  </a:glow>
                </a:effectLst>
                <a:latin typeface="+mn-ea"/>
              </a:rPr>
              <a:t>+304</a:t>
            </a:r>
            <a:r>
              <a:rPr lang="zh-CN" altLang="en-US" sz="2400" b="1" dirty="0" smtClean="0">
                <a:ln w="11430">
                  <a:solidFill>
                    <a:schemeClr val="tx1"/>
                  </a:solidFill>
                </a:ln>
                <a:effectLst>
                  <a:glow rad="139700">
                    <a:schemeClr val="accent3">
                      <a:satMod val="175000"/>
                      <a:alpha val="40000"/>
                    </a:schemeClr>
                  </a:glow>
                </a:effectLst>
                <a:latin typeface="+mn-ea"/>
              </a:rPr>
              <a:t>人）</a:t>
            </a:r>
            <a:endParaRPr lang="zh-CN" altLang="en-US" sz="2400" b="1" dirty="0">
              <a:ln w="11430">
                <a:solidFill>
                  <a:schemeClr val="tx1"/>
                </a:solidFill>
              </a:ln>
              <a:effectLst>
                <a:glow rad="139700">
                  <a:schemeClr val="accent3">
                    <a:satMod val="175000"/>
                    <a:alpha val="40000"/>
                  </a:schemeClr>
                </a:glow>
              </a:effectLst>
              <a:latin typeface="+mn-ea"/>
            </a:endParaRPr>
          </a:p>
        </p:txBody>
      </p:sp>
    </p:spTree>
    <p:extLst>
      <p:ext uri="{BB962C8B-B14F-4D97-AF65-F5344CB8AC3E}">
        <p14:creationId xmlns="" xmlns:p14="http://schemas.microsoft.com/office/powerpoint/2010/main" val="337791067"/>
      </p:ext>
    </p:extLst>
  </p:cSld>
  <p:clrMapOvr>
    <a:masterClrMapping/>
  </p:clrMapOvr>
  <mc:AlternateContent xmlns:mc="http://schemas.openxmlformats.org/markup-compatibility/2006">
    <mc:Choice xmlns=""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4">
                                            <p:txEl>
                                              <p:pRg st="1" end="1"/>
                                            </p:txEl>
                                          </p:spTgt>
                                        </p:tgtEl>
                                        <p:attrNameLst>
                                          <p:attrName>style.visibility</p:attrName>
                                        </p:attrNameLst>
                                      </p:cBhvr>
                                      <p:to>
                                        <p:strVal val="visible"/>
                                      </p:to>
                                    </p:set>
                                    <p:animEffect transition="in" filter="wipe(down)">
                                      <p:cBhvr>
                                        <p:cTn id="7" dur="500"/>
                                        <p:tgtEl>
                                          <p:spTgt spid="4">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4">
                                            <p:txEl>
                                              <p:pRg st="2" end="2"/>
                                            </p:txEl>
                                          </p:spTgt>
                                        </p:tgtEl>
                                        <p:attrNameLst>
                                          <p:attrName>style.visibility</p:attrName>
                                        </p:attrNameLst>
                                      </p:cBhvr>
                                      <p:to>
                                        <p:strVal val="visible"/>
                                      </p:to>
                                    </p:set>
                                    <p:animEffect transition="in" filter="wipe(down)">
                                      <p:cBhvr>
                                        <p:cTn id="12" dur="500"/>
                                        <p:tgtEl>
                                          <p:spTgt spid="4">
                                            <p:txEl>
                                              <p:pRg st="2" end="2"/>
                                            </p:txEl>
                                          </p:spTgt>
                                        </p:tgtEl>
                                      </p:cBhvr>
                                    </p:animEffect>
                                  </p:childTnLst>
                                </p:cTn>
                              </p:par>
                              <p:par>
                                <p:cTn id="13" presetID="22" presetClass="entr" presetSubtype="4" fill="hold" nodeType="withEffect">
                                  <p:stCondLst>
                                    <p:cond delay="0"/>
                                  </p:stCondLst>
                                  <p:childTnLst>
                                    <p:set>
                                      <p:cBhvr>
                                        <p:cTn id="14" dur="1" fill="hold">
                                          <p:stCondLst>
                                            <p:cond delay="0"/>
                                          </p:stCondLst>
                                        </p:cTn>
                                        <p:tgtEl>
                                          <p:spTgt spid="4">
                                            <p:txEl>
                                              <p:pRg st="3" end="3"/>
                                            </p:txEl>
                                          </p:spTgt>
                                        </p:tgtEl>
                                        <p:attrNameLst>
                                          <p:attrName>style.visibility</p:attrName>
                                        </p:attrNameLst>
                                      </p:cBhvr>
                                      <p:to>
                                        <p:strVal val="visible"/>
                                      </p:to>
                                    </p:set>
                                    <p:animEffect transition="in" filter="wipe(down)">
                                      <p:cBhvr>
                                        <p:cTn id="15" dur="500"/>
                                        <p:tgtEl>
                                          <p:spTgt spid="4">
                                            <p:txEl>
                                              <p:pRg st="3" end="3"/>
                                            </p:txEl>
                                          </p:spTgt>
                                        </p:tgtEl>
                                      </p:cBhvr>
                                    </p:animEffect>
                                  </p:childTnLst>
                                </p:cTn>
                              </p:par>
                              <p:par>
                                <p:cTn id="16" presetID="22" presetClass="entr" presetSubtype="4" fill="hold" nodeType="withEffect">
                                  <p:stCondLst>
                                    <p:cond delay="0"/>
                                  </p:stCondLst>
                                  <p:childTnLst>
                                    <p:set>
                                      <p:cBhvr>
                                        <p:cTn id="17" dur="1" fill="hold">
                                          <p:stCondLst>
                                            <p:cond delay="0"/>
                                          </p:stCondLst>
                                        </p:cTn>
                                        <p:tgtEl>
                                          <p:spTgt spid="4">
                                            <p:txEl>
                                              <p:pRg st="4" end="4"/>
                                            </p:txEl>
                                          </p:spTgt>
                                        </p:tgtEl>
                                        <p:attrNameLst>
                                          <p:attrName>style.visibility</p:attrName>
                                        </p:attrNameLst>
                                      </p:cBhvr>
                                      <p:to>
                                        <p:strVal val="visible"/>
                                      </p:to>
                                    </p:set>
                                    <p:animEffect transition="in" filter="wipe(down)">
                                      <p:cBhvr>
                                        <p:cTn id="18" dur="500"/>
                                        <p:tgtEl>
                                          <p:spTgt spid="4">
                                            <p:txEl>
                                              <p:pRg st="4" end="4"/>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4" fill="hold" nodeType="clickEffect">
                                  <p:stCondLst>
                                    <p:cond delay="0"/>
                                  </p:stCondLst>
                                  <p:childTnLst>
                                    <p:set>
                                      <p:cBhvr>
                                        <p:cTn id="22" dur="1" fill="hold">
                                          <p:stCondLst>
                                            <p:cond delay="0"/>
                                          </p:stCondLst>
                                        </p:cTn>
                                        <p:tgtEl>
                                          <p:spTgt spid="4">
                                            <p:txEl>
                                              <p:pRg st="5" end="5"/>
                                            </p:txEl>
                                          </p:spTgt>
                                        </p:tgtEl>
                                        <p:attrNameLst>
                                          <p:attrName>style.visibility</p:attrName>
                                        </p:attrNameLst>
                                      </p:cBhvr>
                                      <p:to>
                                        <p:strVal val="visible"/>
                                      </p:to>
                                    </p:set>
                                    <p:animEffect transition="in" filter="wipe(down)">
                                      <p:cBhvr>
                                        <p:cTn id="23" dur="500"/>
                                        <p:tgtEl>
                                          <p:spTgt spid="4">
                                            <p:txEl>
                                              <p:pRg st="5" end="5"/>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22" presetClass="entr" presetSubtype="4" fill="hold" nodeType="clickEffect">
                                  <p:stCondLst>
                                    <p:cond delay="0"/>
                                  </p:stCondLst>
                                  <p:childTnLst>
                                    <p:set>
                                      <p:cBhvr>
                                        <p:cTn id="27" dur="1" fill="hold">
                                          <p:stCondLst>
                                            <p:cond delay="0"/>
                                          </p:stCondLst>
                                        </p:cTn>
                                        <p:tgtEl>
                                          <p:spTgt spid="4">
                                            <p:txEl>
                                              <p:pRg st="6" end="6"/>
                                            </p:txEl>
                                          </p:spTgt>
                                        </p:tgtEl>
                                        <p:attrNameLst>
                                          <p:attrName>style.visibility</p:attrName>
                                        </p:attrNameLst>
                                      </p:cBhvr>
                                      <p:to>
                                        <p:strVal val="visible"/>
                                      </p:to>
                                    </p:set>
                                    <p:animEffect transition="in" filter="wipe(down)">
                                      <p:cBhvr>
                                        <p:cTn id="28" dur="500"/>
                                        <p:tgtEl>
                                          <p:spTgt spid="4">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内容占位符 4"/>
          <p:cNvGraphicFramePr>
            <a:graphicFrameLocks noGrp="1"/>
          </p:cNvGraphicFramePr>
          <p:nvPr>
            <p:ph idx="4294967295"/>
          </p:nvPr>
        </p:nvGraphicFramePr>
        <p:xfrm>
          <a:off x="539552" y="908720"/>
          <a:ext cx="7818663" cy="5163484"/>
        </p:xfrm>
        <a:graphic>
          <a:graphicData uri="http://schemas.openxmlformats.org/drawingml/2006/table">
            <a:tbl>
              <a:tblPr firstRow="1" bandRow="1">
                <a:tableStyleId>{F5AB1C69-6EDB-4FF4-983F-18BD219EF322}</a:tableStyleId>
              </a:tblPr>
              <a:tblGrid>
                <a:gridCol w="1884548"/>
                <a:gridCol w="1452686"/>
                <a:gridCol w="1525593"/>
                <a:gridCol w="1620942"/>
                <a:gridCol w="1334894"/>
              </a:tblGrid>
              <a:tr h="562746">
                <a:tc>
                  <a:txBody>
                    <a:bodyPr/>
                    <a:lstStyle/>
                    <a:p>
                      <a:pPr algn="ctr" fontAlgn="ctr"/>
                      <a:endParaRPr lang="zh-CN" altLang="en-US" sz="1100" b="0" i="0" u="none" strike="noStrike" dirty="0">
                        <a:solidFill>
                          <a:srgbClr val="000000"/>
                        </a:solidFill>
                        <a:latin typeface="宋体"/>
                      </a:endParaRPr>
                    </a:p>
                  </a:txBody>
                  <a:tcPr marL="9525" marR="9525" marT="9525" marB="0" anchor="ctr"/>
                </a:tc>
                <a:tc>
                  <a:txBody>
                    <a:bodyPr/>
                    <a:lstStyle/>
                    <a:p>
                      <a:pPr algn="ctr" fontAlgn="ctr"/>
                      <a:r>
                        <a:rPr lang="en-US" altLang="zh-CN" sz="1600" u="none" strike="noStrike" dirty="0" smtClean="0"/>
                        <a:t>10</a:t>
                      </a:r>
                      <a:r>
                        <a:rPr lang="zh-CN" altLang="en-US" sz="1600" u="none" strike="noStrike" dirty="0" smtClean="0"/>
                        <a:t>届中环初</a:t>
                      </a:r>
                      <a:endParaRPr lang="zh-CN" altLang="en-US" sz="1600" b="0" i="0" u="none" strike="noStrike" dirty="0">
                        <a:solidFill>
                          <a:srgbClr val="FFFF00"/>
                        </a:solidFill>
                        <a:latin typeface="华文细黑" pitchFamily="2" charset="-122"/>
                        <a:ea typeface="华文细黑" pitchFamily="2" charset="-122"/>
                      </a:endParaRPr>
                    </a:p>
                  </a:txBody>
                  <a:tcPr marL="9525" marR="9525" marT="9525" marB="0" anchor="ctr"/>
                </a:tc>
                <a:tc>
                  <a:txBody>
                    <a:bodyPr/>
                    <a:lstStyle/>
                    <a:p>
                      <a:pPr algn="ctr" fontAlgn="ctr"/>
                      <a:r>
                        <a:rPr lang="en-US" altLang="zh-CN" sz="1600" u="none" strike="noStrike" dirty="0" smtClean="0"/>
                        <a:t>11</a:t>
                      </a:r>
                      <a:r>
                        <a:rPr lang="zh-CN" altLang="en-US" sz="1600" u="none" strike="noStrike" dirty="0" smtClean="0"/>
                        <a:t>届中环初</a:t>
                      </a:r>
                      <a:endParaRPr lang="zh-CN" altLang="en-US" sz="1600" b="0" i="0" u="none" strike="noStrike" dirty="0">
                        <a:solidFill>
                          <a:srgbClr val="FFFF00"/>
                        </a:solidFill>
                        <a:latin typeface="华文细黑" pitchFamily="2" charset="-122"/>
                        <a:ea typeface="华文细黑" pitchFamily="2" charset="-122"/>
                      </a:endParaRPr>
                    </a:p>
                  </a:txBody>
                  <a:tcPr marL="9525" marR="9525" marT="9525" marB="0" anchor="ctr"/>
                </a:tc>
                <a:tc>
                  <a:txBody>
                    <a:bodyPr/>
                    <a:lstStyle/>
                    <a:p>
                      <a:pPr algn="ctr" fontAlgn="ctr"/>
                      <a:r>
                        <a:rPr lang="en-US" altLang="zh-CN" sz="1600" b="1" u="none" strike="noStrike" kern="1200" dirty="0" smtClean="0">
                          <a:solidFill>
                            <a:schemeClr val="lt1"/>
                          </a:solidFill>
                          <a:latin typeface="+mn-lt"/>
                          <a:ea typeface="+mn-ea"/>
                          <a:cs typeface="+mn-cs"/>
                        </a:rPr>
                        <a:t>11</a:t>
                      </a:r>
                      <a:r>
                        <a:rPr lang="zh-CN" altLang="en-US" sz="1600" b="1" u="none" strike="noStrike" kern="1200" dirty="0" smtClean="0">
                          <a:solidFill>
                            <a:schemeClr val="lt1"/>
                          </a:solidFill>
                          <a:latin typeface="+mn-lt"/>
                          <a:ea typeface="+mn-ea"/>
                          <a:cs typeface="+mn-cs"/>
                        </a:rPr>
                        <a:t>届中环决</a:t>
                      </a:r>
                      <a:endParaRPr lang="zh-CN" altLang="en-US" sz="1600" b="1" u="none" strike="noStrike" kern="1200" dirty="0">
                        <a:solidFill>
                          <a:schemeClr val="lt1"/>
                        </a:solidFill>
                        <a:latin typeface="+mn-lt"/>
                        <a:ea typeface="+mn-ea"/>
                        <a:cs typeface="+mn-cs"/>
                      </a:endParaRPr>
                    </a:p>
                  </a:txBody>
                  <a:tcPr marL="9525" marR="9525" marT="9525" marB="0" anchor="ctr"/>
                </a:tc>
                <a:tc>
                  <a:txBody>
                    <a:bodyPr/>
                    <a:lstStyle/>
                    <a:p>
                      <a:pPr algn="ctr" fontAlgn="ctr"/>
                      <a:r>
                        <a:rPr lang="zh-CN" altLang="en-US" sz="1400" u="none" strike="noStrike" dirty="0" smtClean="0">
                          <a:solidFill>
                            <a:srgbClr val="FF0000"/>
                          </a:solidFill>
                        </a:rPr>
                        <a:t>总计百分比</a:t>
                      </a:r>
                      <a:endParaRPr lang="zh-CN" altLang="en-US" sz="1400" b="0" i="0" u="none" strike="noStrike" dirty="0">
                        <a:solidFill>
                          <a:srgbClr val="FF0000"/>
                        </a:solidFill>
                        <a:latin typeface="华文细黑" pitchFamily="2" charset="-122"/>
                        <a:ea typeface="华文细黑" pitchFamily="2" charset="-122"/>
                      </a:endParaRPr>
                    </a:p>
                  </a:txBody>
                  <a:tcPr marL="9525" marR="9525" marT="9525" marB="0" anchor="ctr"/>
                </a:tc>
              </a:tr>
              <a:tr h="562746">
                <a:tc>
                  <a:txBody>
                    <a:bodyPr/>
                    <a:lstStyle/>
                    <a:p>
                      <a:pPr marL="144000" algn="l" fontAlgn="ctr"/>
                      <a:r>
                        <a:rPr lang="zh-CN" altLang="en-US" sz="1800" b="1" u="none" strike="noStrike" dirty="0"/>
                        <a:t>计算</a:t>
                      </a:r>
                      <a:endParaRPr lang="zh-CN" altLang="en-US" sz="1800" b="1" i="0" u="none" strike="noStrike" dirty="0">
                        <a:solidFill>
                          <a:srgbClr val="000000"/>
                        </a:solidFill>
                        <a:latin typeface="宋体"/>
                      </a:endParaRPr>
                    </a:p>
                  </a:txBody>
                  <a:tcPr marL="9525" marR="9525" marT="9525" marB="0" anchor="ctr"/>
                </a:tc>
                <a:tc>
                  <a:txBody>
                    <a:bodyPr/>
                    <a:lstStyle/>
                    <a:p>
                      <a:pPr algn="ctr" fontAlgn="ctr"/>
                      <a:r>
                        <a:rPr lang="en-US" altLang="zh-CN" sz="2400" b="0" i="0" u="none" strike="noStrike" dirty="0" smtClean="0">
                          <a:solidFill>
                            <a:srgbClr val="000000"/>
                          </a:solidFill>
                          <a:latin typeface="微软雅黑" pitchFamily="34" charset="-122"/>
                          <a:ea typeface="微软雅黑" pitchFamily="34" charset="-122"/>
                        </a:rPr>
                        <a:t>5</a:t>
                      </a:r>
                      <a:r>
                        <a:rPr lang="zh-CN" altLang="en-US" sz="2400" b="0" i="0" u="none" strike="noStrike" dirty="0" smtClean="0">
                          <a:solidFill>
                            <a:srgbClr val="00B050"/>
                          </a:solidFill>
                          <a:latin typeface="微软雅黑" pitchFamily="34" charset="-122"/>
                          <a:ea typeface="微软雅黑" pitchFamily="34" charset="-122"/>
                        </a:rPr>
                        <a:t>（</a:t>
                      </a:r>
                      <a:r>
                        <a:rPr lang="en-US" altLang="zh-CN" sz="2400" b="0" i="0" u="none" strike="noStrike" dirty="0" smtClean="0">
                          <a:solidFill>
                            <a:srgbClr val="00B050"/>
                          </a:solidFill>
                          <a:latin typeface="微软雅黑" pitchFamily="34" charset="-122"/>
                          <a:ea typeface="微软雅黑" pitchFamily="34" charset="-122"/>
                        </a:rPr>
                        <a:t>1</a:t>
                      </a:r>
                      <a:r>
                        <a:rPr lang="zh-CN" altLang="en-US" sz="2400" b="0" i="0" u="none" strike="noStrike" dirty="0" smtClean="0">
                          <a:solidFill>
                            <a:srgbClr val="00B050"/>
                          </a:solidFill>
                          <a:latin typeface="微软雅黑" pitchFamily="34" charset="-122"/>
                          <a:ea typeface="微软雅黑" pitchFamily="34" charset="-122"/>
                        </a:rPr>
                        <a:t>）</a:t>
                      </a:r>
                      <a:endParaRPr lang="en-US" altLang="zh-CN" sz="2400" b="0" i="0" u="none" strike="noStrike" dirty="0">
                        <a:solidFill>
                          <a:srgbClr val="00B050"/>
                        </a:solidFill>
                        <a:latin typeface="微软雅黑" pitchFamily="34" charset="-122"/>
                        <a:ea typeface="微软雅黑" pitchFamily="34" charset="-122"/>
                      </a:endParaRPr>
                    </a:p>
                  </a:txBody>
                  <a:tcPr marL="9525" marR="9525" marT="9525" marB="0" anchor="ctr"/>
                </a:tc>
                <a:tc>
                  <a:txBody>
                    <a:bodyPr/>
                    <a:lstStyle/>
                    <a:p>
                      <a:pPr algn="ctr" fontAlgn="ctr"/>
                      <a:r>
                        <a:rPr lang="en-US" altLang="zh-CN" sz="2400" b="0" i="0" u="none" strike="noStrike" dirty="0" smtClean="0">
                          <a:solidFill>
                            <a:schemeClr val="dk1"/>
                          </a:solidFill>
                          <a:latin typeface="微软雅黑" pitchFamily="34" charset="-122"/>
                          <a:ea typeface="微软雅黑" pitchFamily="34" charset="-122"/>
                        </a:rPr>
                        <a:t>7</a:t>
                      </a:r>
                      <a:r>
                        <a:rPr lang="zh-CN" altLang="en-US" sz="2400" b="0" i="0" u="none" strike="noStrike" dirty="0" smtClean="0">
                          <a:solidFill>
                            <a:srgbClr val="00B050"/>
                          </a:solidFill>
                          <a:latin typeface="微软雅黑" pitchFamily="34" charset="-122"/>
                          <a:ea typeface="微软雅黑" pitchFamily="34" charset="-122"/>
                        </a:rPr>
                        <a:t>（</a:t>
                      </a:r>
                      <a:r>
                        <a:rPr lang="en-US" altLang="zh-CN" sz="2400" b="0" i="0" u="none" strike="noStrike" dirty="0" smtClean="0">
                          <a:solidFill>
                            <a:srgbClr val="00B050"/>
                          </a:solidFill>
                          <a:latin typeface="微软雅黑" pitchFamily="34" charset="-122"/>
                          <a:ea typeface="微软雅黑" pitchFamily="34" charset="-122"/>
                        </a:rPr>
                        <a:t>1</a:t>
                      </a:r>
                      <a:r>
                        <a:rPr lang="zh-CN" altLang="en-US" sz="2400" b="0" i="0" u="none" strike="noStrike" dirty="0" smtClean="0">
                          <a:solidFill>
                            <a:srgbClr val="00B050"/>
                          </a:solidFill>
                          <a:latin typeface="微软雅黑" pitchFamily="34" charset="-122"/>
                          <a:ea typeface="微软雅黑" pitchFamily="34" charset="-122"/>
                        </a:rPr>
                        <a:t>）</a:t>
                      </a:r>
                      <a:endParaRPr lang="en-US" altLang="zh-CN" sz="2400" b="0" i="0" u="none" strike="noStrike" dirty="0">
                        <a:solidFill>
                          <a:srgbClr val="00B050"/>
                        </a:solidFill>
                        <a:latin typeface="微软雅黑" pitchFamily="34" charset="-122"/>
                        <a:ea typeface="微软雅黑" pitchFamily="34" charset="-122"/>
                      </a:endParaRPr>
                    </a:p>
                  </a:txBody>
                  <a:tcPr marL="9525" marR="9525" marT="9525" marB="0" anchor="ctr"/>
                </a:tc>
                <a:tc>
                  <a:txBody>
                    <a:bodyPr/>
                    <a:lstStyle/>
                    <a:p>
                      <a:pPr algn="ctr" fontAlgn="ctr"/>
                      <a:r>
                        <a:rPr lang="en-US" altLang="zh-CN" sz="2400" b="0" i="0" u="none" strike="noStrike" dirty="0" smtClean="0">
                          <a:solidFill>
                            <a:schemeClr val="dk1"/>
                          </a:solidFill>
                          <a:latin typeface="微软雅黑" pitchFamily="34" charset="-122"/>
                          <a:ea typeface="微软雅黑" pitchFamily="34" charset="-122"/>
                        </a:rPr>
                        <a:t>14</a:t>
                      </a:r>
                      <a:r>
                        <a:rPr lang="zh-CN" altLang="en-US" sz="2400" b="0" i="0" u="none" strike="noStrike" dirty="0" smtClean="0">
                          <a:solidFill>
                            <a:srgbClr val="00B050"/>
                          </a:solidFill>
                          <a:latin typeface="微软雅黑" pitchFamily="34" charset="-122"/>
                          <a:ea typeface="微软雅黑" pitchFamily="34" charset="-122"/>
                        </a:rPr>
                        <a:t>（</a:t>
                      </a:r>
                      <a:r>
                        <a:rPr lang="en-US" altLang="zh-CN" sz="2400" b="0" i="0" u="none" strike="noStrike" dirty="0" smtClean="0">
                          <a:solidFill>
                            <a:srgbClr val="00B050"/>
                          </a:solidFill>
                          <a:latin typeface="微软雅黑" pitchFamily="34" charset="-122"/>
                          <a:ea typeface="微软雅黑" pitchFamily="34" charset="-122"/>
                        </a:rPr>
                        <a:t>2</a:t>
                      </a:r>
                      <a:r>
                        <a:rPr lang="zh-CN" altLang="en-US" sz="2400" b="0" i="0" u="none" strike="noStrike" dirty="0" smtClean="0">
                          <a:solidFill>
                            <a:srgbClr val="00B050"/>
                          </a:solidFill>
                          <a:latin typeface="微软雅黑" pitchFamily="34" charset="-122"/>
                          <a:ea typeface="微软雅黑" pitchFamily="34" charset="-122"/>
                        </a:rPr>
                        <a:t>）</a:t>
                      </a:r>
                      <a:endParaRPr lang="en-US" altLang="zh-CN" sz="2400" b="0" i="0" u="none" strike="noStrike" dirty="0">
                        <a:solidFill>
                          <a:srgbClr val="00B050"/>
                        </a:solidFill>
                        <a:latin typeface="微软雅黑" pitchFamily="34" charset="-122"/>
                        <a:ea typeface="微软雅黑" pitchFamily="34" charset="-122"/>
                      </a:endParaRPr>
                    </a:p>
                  </a:txBody>
                  <a:tcPr marL="9525" marR="9525" marT="9525" marB="0" anchor="ctr"/>
                </a:tc>
                <a:tc>
                  <a:txBody>
                    <a:bodyPr/>
                    <a:lstStyle/>
                    <a:p>
                      <a:pPr algn="ctr" rtl="0" fontAlgn="ctr"/>
                      <a:r>
                        <a:rPr lang="en-US" altLang="zh-CN" sz="2000" b="0" i="0" u="none" strike="noStrike" smtClean="0">
                          <a:solidFill>
                            <a:schemeClr val="tx1"/>
                          </a:solidFill>
                          <a:latin typeface="微软雅黑" pitchFamily="34" charset="-122"/>
                          <a:ea typeface="微软雅黑" pitchFamily="34" charset="-122"/>
                        </a:rPr>
                        <a:t>8.67%</a:t>
                      </a:r>
                      <a:endParaRPr lang="en-US" altLang="zh-CN" sz="2000" b="0" i="0" u="none" strike="noStrike" dirty="0">
                        <a:solidFill>
                          <a:schemeClr val="tx1"/>
                        </a:solidFill>
                        <a:latin typeface="微软雅黑" pitchFamily="34" charset="-122"/>
                        <a:ea typeface="微软雅黑" pitchFamily="34" charset="-122"/>
                      </a:endParaRPr>
                    </a:p>
                  </a:txBody>
                  <a:tcPr marL="9525" marR="9525" marT="9525" marB="0" anchor="ctr"/>
                </a:tc>
              </a:tr>
              <a:tr h="562746">
                <a:tc>
                  <a:txBody>
                    <a:bodyPr/>
                    <a:lstStyle/>
                    <a:p>
                      <a:pPr marL="144000" algn="l" fontAlgn="ctr"/>
                      <a:r>
                        <a:rPr lang="zh-CN" altLang="en-US" sz="1800" b="1" i="0" u="none" strike="noStrike" dirty="0" smtClean="0">
                          <a:solidFill>
                            <a:srgbClr val="000000"/>
                          </a:solidFill>
                          <a:latin typeface="宋体"/>
                        </a:rPr>
                        <a:t>三大原理</a:t>
                      </a:r>
                      <a:endParaRPr lang="zh-CN" altLang="en-US" sz="1800" b="1" i="0" u="none" strike="noStrike" dirty="0">
                        <a:solidFill>
                          <a:srgbClr val="000000"/>
                        </a:solidFill>
                        <a:latin typeface="宋体"/>
                      </a:endParaRPr>
                    </a:p>
                  </a:txBody>
                  <a:tcPr marL="9525" marR="9525" marT="9525" marB="0" anchor="ctr"/>
                </a:tc>
                <a:tc>
                  <a:txBody>
                    <a:bodyPr/>
                    <a:lstStyle/>
                    <a:p>
                      <a:pPr algn="ctr" fontAlgn="ctr"/>
                      <a:r>
                        <a:rPr lang="en-US" altLang="zh-CN" sz="2400" b="0" i="0" u="none" strike="noStrike" dirty="0" smtClean="0">
                          <a:solidFill>
                            <a:srgbClr val="000000"/>
                          </a:solidFill>
                          <a:latin typeface="微软雅黑" pitchFamily="34" charset="-122"/>
                          <a:ea typeface="微软雅黑" pitchFamily="34" charset="-122"/>
                        </a:rPr>
                        <a:t>10</a:t>
                      </a:r>
                      <a:r>
                        <a:rPr lang="zh-CN" altLang="en-US" sz="2400" b="0" i="0" u="none" strike="noStrike" dirty="0" smtClean="0">
                          <a:solidFill>
                            <a:srgbClr val="00B050"/>
                          </a:solidFill>
                          <a:latin typeface="微软雅黑" pitchFamily="34" charset="-122"/>
                          <a:ea typeface="微软雅黑" pitchFamily="34" charset="-122"/>
                        </a:rPr>
                        <a:t>（</a:t>
                      </a:r>
                      <a:r>
                        <a:rPr lang="en-US" altLang="zh-CN" sz="2400" b="0" i="0" u="none" strike="noStrike" dirty="0" smtClean="0">
                          <a:solidFill>
                            <a:srgbClr val="00B050"/>
                          </a:solidFill>
                          <a:latin typeface="微软雅黑" pitchFamily="34" charset="-122"/>
                          <a:ea typeface="微软雅黑" pitchFamily="34" charset="-122"/>
                        </a:rPr>
                        <a:t>2</a:t>
                      </a:r>
                      <a:r>
                        <a:rPr lang="zh-CN" altLang="en-US" sz="2400" b="0" i="0" u="none" strike="noStrike" dirty="0" smtClean="0">
                          <a:solidFill>
                            <a:srgbClr val="00B050"/>
                          </a:solidFill>
                          <a:latin typeface="微软雅黑" pitchFamily="34" charset="-122"/>
                          <a:ea typeface="微软雅黑" pitchFamily="34" charset="-122"/>
                        </a:rPr>
                        <a:t>）</a:t>
                      </a:r>
                      <a:endParaRPr lang="en-US" altLang="zh-CN" sz="2400" b="0" i="0" u="none" strike="noStrike" dirty="0">
                        <a:solidFill>
                          <a:srgbClr val="00B050"/>
                        </a:solidFill>
                        <a:latin typeface="微软雅黑" pitchFamily="34" charset="-122"/>
                        <a:ea typeface="微软雅黑" pitchFamily="34" charset="-122"/>
                      </a:endParaRPr>
                    </a:p>
                  </a:txBody>
                  <a:tcPr marL="9525" marR="9525" marT="9525" marB="0" anchor="ctr"/>
                </a:tc>
                <a:tc>
                  <a:txBody>
                    <a:bodyPr/>
                    <a:lstStyle/>
                    <a:p>
                      <a:pPr algn="ctr" fontAlgn="ctr"/>
                      <a:r>
                        <a:rPr lang="en-US" altLang="zh-CN" sz="2400" b="0" i="0" u="none" strike="noStrike" dirty="0" smtClean="0">
                          <a:solidFill>
                            <a:schemeClr val="dk1"/>
                          </a:solidFill>
                          <a:latin typeface="微软雅黑" pitchFamily="34" charset="-122"/>
                          <a:ea typeface="微软雅黑" pitchFamily="34" charset="-122"/>
                        </a:rPr>
                        <a:t>21</a:t>
                      </a:r>
                      <a:r>
                        <a:rPr lang="zh-CN" altLang="en-US" sz="2400" b="0" i="0" u="none" strike="noStrike" dirty="0" smtClean="0">
                          <a:solidFill>
                            <a:srgbClr val="00B050"/>
                          </a:solidFill>
                          <a:latin typeface="微软雅黑" pitchFamily="34" charset="-122"/>
                          <a:ea typeface="微软雅黑" pitchFamily="34" charset="-122"/>
                        </a:rPr>
                        <a:t>（</a:t>
                      </a:r>
                      <a:r>
                        <a:rPr lang="en-US" altLang="zh-CN" sz="2400" b="0" i="0" u="none" strike="noStrike" dirty="0" smtClean="0">
                          <a:solidFill>
                            <a:srgbClr val="00B050"/>
                          </a:solidFill>
                          <a:latin typeface="微软雅黑" pitchFamily="34" charset="-122"/>
                          <a:ea typeface="微软雅黑" pitchFamily="34" charset="-122"/>
                        </a:rPr>
                        <a:t>3</a:t>
                      </a:r>
                      <a:r>
                        <a:rPr lang="zh-CN" altLang="en-US" sz="2400" b="0" i="0" u="none" strike="noStrike" dirty="0" smtClean="0">
                          <a:solidFill>
                            <a:srgbClr val="00B050"/>
                          </a:solidFill>
                          <a:latin typeface="微软雅黑" pitchFamily="34" charset="-122"/>
                          <a:ea typeface="微软雅黑" pitchFamily="34" charset="-122"/>
                        </a:rPr>
                        <a:t>）</a:t>
                      </a:r>
                      <a:endParaRPr lang="en-US" altLang="zh-CN" sz="2400" b="0" i="0" u="none" strike="noStrike" dirty="0">
                        <a:solidFill>
                          <a:srgbClr val="00B050"/>
                        </a:solidFill>
                        <a:latin typeface="微软雅黑" pitchFamily="34" charset="-122"/>
                        <a:ea typeface="微软雅黑" pitchFamily="34" charset="-122"/>
                      </a:endParaRPr>
                    </a:p>
                  </a:txBody>
                  <a:tcPr marL="9525" marR="9525" marT="9525" marB="0" anchor="ctr"/>
                </a:tc>
                <a:tc>
                  <a:txBody>
                    <a:bodyPr/>
                    <a:lstStyle/>
                    <a:p>
                      <a:pPr algn="ctr" fontAlgn="ctr"/>
                      <a:r>
                        <a:rPr lang="en-US" altLang="zh-CN" sz="2400" b="0" i="0" u="none" strike="noStrike" dirty="0" smtClean="0">
                          <a:solidFill>
                            <a:srgbClr val="000000"/>
                          </a:solidFill>
                          <a:latin typeface="微软雅黑" pitchFamily="34" charset="-122"/>
                          <a:ea typeface="微软雅黑" pitchFamily="34" charset="-122"/>
                        </a:rPr>
                        <a:t>21</a:t>
                      </a:r>
                      <a:r>
                        <a:rPr lang="zh-CN" altLang="en-US" sz="2400" b="0" i="0" u="none" strike="noStrike" dirty="0" smtClean="0">
                          <a:solidFill>
                            <a:srgbClr val="00B050"/>
                          </a:solidFill>
                          <a:latin typeface="微软雅黑" pitchFamily="34" charset="-122"/>
                          <a:ea typeface="微软雅黑" pitchFamily="34" charset="-122"/>
                        </a:rPr>
                        <a:t>（</a:t>
                      </a:r>
                      <a:r>
                        <a:rPr lang="en-US" altLang="zh-CN" sz="2400" b="0" i="0" u="none" strike="noStrike" dirty="0" smtClean="0">
                          <a:solidFill>
                            <a:srgbClr val="00B050"/>
                          </a:solidFill>
                          <a:latin typeface="微软雅黑" pitchFamily="34" charset="-122"/>
                          <a:ea typeface="微软雅黑" pitchFamily="34" charset="-122"/>
                        </a:rPr>
                        <a:t>3</a:t>
                      </a:r>
                      <a:r>
                        <a:rPr lang="zh-CN" altLang="en-US" sz="2400" b="0" i="0" u="none" strike="noStrike" dirty="0" smtClean="0">
                          <a:solidFill>
                            <a:srgbClr val="00B050"/>
                          </a:solidFill>
                          <a:latin typeface="微软雅黑" pitchFamily="34" charset="-122"/>
                          <a:ea typeface="微软雅黑" pitchFamily="34" charset="-122"/>
                        </a:rPr>
                        <a:t>）</a:t>
                      </a:r>
                      <a:endParaRPr lang="en-US" altLang="zh-CN" sz="2400" b="0" i="0" u="none" strike="noStrike" dirty="0">
                        <a:solidFill>
                          <a:srgbClr val="00B050"/>
                        </a:solidFill>
                        <a:latin typeface="微软雅黑" pitchFamily="34" charset="-122"/>
                        <a:ea typeface="微软雅黑" pitchFamily="34" charset="-122"/>
                      </a:endParaRPr>
                    </a:p>
                  </a:txBody>
                  <a:tcPr marL="9525" marR="9525" marT="9525" marB="0" anchor="ctr"/>
                </a:tc>
                <a:tc>
                  <a:txBody>
                    <a:bodyPr/>
                    <a:lstStyle/>
                    <a:p>
                      <a:pPr algn="ctr" rtl="0" fontAlgn="ctr"/>
                      <a:r>
                        <a:rPr lang="en-US" altLang="zh-CN" sz="2000" b="0" i="0" u="none" strike="noStrike" smtClean="0">
                          <a:solidFill>
                            <a:srgbClr val="0000FF"/>
                          </a:solidFill>
                          <a:latin typeface="微软雅黑" pitchFamily="34" charset="-122"/>
                          <a:ea typeface="微软雅黑" pitchFamily="34" charset="-122"/>
                        </a:rPr>
                        <a:t>17.33%</a:t>
                      </a:r>
                      <a:endParaRPr lang="en-US" altLang="zh-CN" sz="2000" b="0" i="0" u="none" strike="noStrike" dirty="0">
                        <a:solidFill>
                          <a:srgbClr val="0000FF"/>
                        </a:solidFill>
                        <a:latin typeface="微软雅黑" pitchFamily="34" charset="-122"/>
                        <a:ea typeface="微软雅黑" pitchFamily="34" charset="-122"/>
                      </a:endParaRPr>
                    </a:p>
                  </a:txBody>
                  <a:tcPr marL="9525" marR="9525" marT="9525" marB="0" anchor="ctr"/>
                </a:tc>
              </a:tr>
              <a:tr h="562746">
                <a:tc>
                  <a:txBody>
                    <a:bodyPr/>
                    <a:lstStyle/>
                    <a:p>
                      <a:pPr marL="144000" algn="l" fontAlgn="ctr"/>
                      <a:r>
                        <a:rPr lang="zh-CN" altLang="en-US" sz="1800" b="1" i="0" u="none" strike="noStrike" dirty="0" smtClean="0">
                          <a:solidFill>
                            <a:srgbClr val="000000"/>
                          </a:solidFill>
                          <a:latin typeface="宋体"/>
                        </a:rPr>
                        <a:t>数论</a:t>
                      </a:r>
                      <a:endParaRPr lang="zh-CN" altLang="en-US" sz="1800" b="1" i="0" u="none" strike="noStrike" dirty="0">
                        <a:solidFill>
                          <a:srgbClr val="000000"/>
                        </a:solidFill>
                        <a:latin typeface="宋体"/>
                      </a:endParaRPr>
                    </a:p>
                  </a:txBody>
                  <a:tcPr marL="9525" marR="9525" marT="9525" marB="0" anchor="ctr"/>
                </a:tc>
                <a:tc>
                  <a:txBody>
                    <a:bodyPr/>
                    <a:lstStyle/>
                    <a:p>
                      <a:pPr algn="ctr" fontAlgn="ctr"/>
                      <a:r>
                        <a:rPr lang="en-US" altLang="zh-CN" sz="2400" b="0" i="0" u="none" strike="noStrike" dirty="0" smtClean="0">
                          <a:solidFill>
                            <a:srgbClr val="000000"/>
                          </a:solidFill>
                          <a:latin typeface="微软雅黑" pitchFamily="34" charset="-122"/>
                          <a:ea typeface="微软雅黑" pitchFamily="34" charset="-122"/>
                        </a:rPr>
                        <a:t>15</a:t>
                      </a:r>
                      <a:r>
                        <a:rPr lang="zh-CN" altLang="en-US" sz="2400" b="0" i="0" u="none" strike="noStrike" dirty="0" smtClean="0">
                          <a:solidFill>
                            <a:srgbClr val="00B050"/>
                          </a:solidFill>
                          <a:latin typeface="微软雅黑" pitchFamily="34" charset="-122"/>
                          <a:ea typeface="微软雅黑" pitchFamily="34" charset="-122"/>
                        </a:rPr>
                        <a:t>（</a:t>
                      </a:r>
                      <a:r>
                        <a:rPr lang="en-US" altLang="zh-CN" sz="2400" b="0" i="0" u="none" strike="noStrike" dirty="0" smtClean="0">
                          <a:solidFill>
                            <a:srgbClr val="00B050"/>
                          </a:solidFill>
                          <a:latin typeface="微软雅黑" pitchFamily="34" charset="-122"/>
                          <a:ea typeface="微软雅黑" pitchFamily="34" charset="-122"/>
                        </a:rPr>
                        <a:t>2</a:t>
                      </a:r>
                      <a:r>
                        <a:rPr lang="zh-CN" altLang="en-US" sz="2400" b="0" i="0" u="none" strike="noStrike" dirty="0" smtClean="0">
                          <a:solidFill>
                            <a:srgbClr val="00B050"/>
                          </a:solidFill>
                          <a:latin typeface="微软雅黑" pitchFamily="34" charset="-122"/>
                          <a:ea typeface="微软雅黑" pitchFamily="34" charset="-122"/>
                        </a:rPr>
                        <a:t>）</a:t>
                      </a:r>
                      <a:endParaRPr lang="en-US" altLang="zh-CN" sz="2400" b="0" i="0" u="none" strike="noStrike" dirty="0">
                        <a:solidFill>
                          <a:srgbClr val="00B050"/>
                        </a:solidFill>
                        <a:latin typeface="微软雅黑" pitchFamily="34" charset="-122"/>
                        <a:ea typeface="微软雅黑" pitchFamily="34" charset="-122"/>
                      </a:endParaRPr>
                    </a:p>
                  </a:txBody>
                  <a:tcPr marL="9525" marR="9525" marT="9525" marB="0" anchor="ctr"/>
                </a:tc>
                <a:tc>
                  <a:txBody>
                    <a:bodyPr/>
                    <a:lstStyle/>
                    <a:p>
                      <a:pPr algn="ctr" fontAlgn="ctr"/>
                      <a:r>
                        <a:rPr lang="en-US" altLang="zh-CN" sz="2400" b="0" i="0" u="none" strike="noStrike" dirty="0" smtClean="0">
                          <a:solidFill>
                            <a:srgbClr val="000000"/>
                          </a:solidFill>
                          <a:latin typeface="微软雅黑" pitchFamily="34" charset="-122"/>
                          <a:ea typeface="微软雅黑" pitchFamily="34" charset="-122"/>
                        </a:rPr>
                        <a:t>14</a:t>
                      </a:r>
                      <a:r>
                        <a:rPr lang="zh-CN" altLang="en-US" sz="2400" b="0" i="0" u="none" strike="noStrike" dirty="0" smtClean="0">
                          <a:solidFill>
                            <a:srgbClr val="00B050"/>
                          </a:solidFill>
                          <a:latin typeface="微软雅黑" pitchFamily="34" charset="-122"/>
                          <a:ea typeface="微软雅黑" pitchFamily="34" charset="-122"/>
                        </a:rPr>
                        <a:t>（</a:t>
                      </a:r>
                      <a:r>
                        <a:rPr lang="en-US" altLang="zh-CN" sz="2400" b="0" i="0" u="none" strike="noStrike" dirty="0" smtClean="0">
                          <a:solidFill>
                            <a:srgbClr val="00B050"/>
                          </a:solidFill>
                          <a:latin typeface="微软雅黑" pitchFamily="34" charset="-122"/>
                          <a:ea typeface="微软雅黑" pitchFamily="34" charset="-122"/>
                        </a:rPr>
                        <a:t>2</a:t>
                      </a:r>
                      <a:r>
                        <a:rPr lang="zh-CN" altLang="en-US" sz="2400" b="0" i="0" u="none" strike="noStrike" dirty="0" smtClean="0">
                          <a:solidFill>
                            <a:srgbClr val="00B050"/>
                          </a:solidFill>
                          <a:latin typeface="微软雅黑" pitchFamily="34" charset="-122"/>
                          <a:ea typeface="微软雅黑" pitchFamily="34" charset="-122"/>
                        </a:rPr>
                        <a:t>）</a:t>
                      </a:r>
                      <a:endParaRPr lang="en-US" altLang="zh-CN" sz="2400" b="0" i="0" u="none" strike="noStrike" dirty="0">
                        <a:solidFill>
                          <a:srgbClr val="00B050"/>
                        </a:solidFill>
                        <a:latin typeface="微软雅黑" pitchFamily="34" charset="-122"/>
                        <a:ea typeface="微软雅黑" pitchFamily="34" charset="-122"/>
                      </a:endParaRPr>
                    </a:p>
                  </a:txBody>
                  <a:tcPr marL="9525" marR="9525" marT="9525" marB="0" anchor="ctr"/>
                </a:tc>
                <a:tc>
                  <a:txBody>
                    <a:bodyPr/>
                    <a:lstStyle/>
                    <a:p>
                      <a:pPr algn="ctr" fontAlgn="ctr"/>
                      <a:r>
                        <a:rPr lang="en-US" altLang="zh-CN" sz="2400" b="0" i="0" u="none" strike="noStrike" dirty="0" smtClean="0">
                          <a:solidFill>
                            <a:srgbClr val="000000"/>
                          </a:solidFill>
                          <a:latin typeface="微软雅黑" pitchFamily="34" charset="-122"/>
                          <a:ea typeface="微软雅黑" pitchFamily="34" charset="-122"/>
                        </a:rPr>
                        <a:t>7</a:t>
                      </a:r>
                      <a:r>
                        <a:rPr lang="zh-CN" altLang="en-US" sz="2400" b="0" i="0" u="none" strike="noStrike" dirty="0" smtClean="0">
                          <a:solidFill>
                            <a:srgbClr val="00B050"/>
                          </a:solidFill>
                          <a:latin typeface="微软雅黑" pitchFamily="34" charset="-122"/>
                          <a:ea typeface="微软雅黑" pitchFamily="34" charset="-122"/>
                        </a:rPr>
                        <a:t>（</a:t>
                      </a:r>
                      <a:r>
                        <a:rPr lang="en-US" altLang="zh-CN" sz="2400" b="0" i="0" u="none" strike="noStrike" dirty="0" smtClean="0">
                          <a:solidFill>
                            <a:srgbClr val="00B050"/>
                          </a:solidFill>
                          <a:latin typeface="微软雅黑" pitchFamily="34" charset="-122"/>
                          <a:ea typeface="微软雅黑" pitchFamily="34" charset="-122"/>
                        </a:rPr>
                        <a:t>1</a:t>
                      </a:r>
                      <a:r>
                        <a:rPr lang="zh-CN" altLang="en-US" sz="2400" b="0" i="0" u="none" strike="noStrike" dirty="0" smtClean="0">
                          <a:solidFill>
                            <a:srgbClr val="00B050"/>
                          </a:solidFill>
                          <a:latin typeface="微软雅黑" pitchFamily="34" charset="-122"/>
                          <a:ea typeface="微软雅黑" pitchFamily="34" charset="-122"/>
                        </a:rPr>
                        <a:t>）</a:t>
                      </a:r>
                      <a:endParaRPr lang="en-US" altLang="zh-CN" sz="2400" b="0" i="0" u="none" strike="noStrike" dirty="0">
                        <a:solidFill>
                          <a:srgbClr val="00B050"/>
                        </a:solidFill>
                        <a:latin typeface="微软雅黑" pitchFamily="34" charset="-122"/>
                        <a:ea typeface="微软雅黑" pitchFamily="34" charset="-122"/>
                      </a:endParaRPr>
                    </a:p>
                  </a:txBody>
                  <a:tcPr marL="9525" marR="9525" marT="9525" marB="0" anchor="ctr"/>
                </a:tc>
                <a:tc>
                  <a:txBody>
                    <a:bodyPr/>
                    <a:lstStyle/>
                    <a:p>
                      <a:pPr algn="ctr" rtl="0" fontAlgn="ctr"/>
                      <a:r>
                        <a:rPr lang="en-US" altLang="zh-CN" sz="2000" b="0" i="0" u="none" strike="noStrike" smtClean="0">
                          <a:solidFill>
                            <a:schemeClr val="tx1"/>
                          </a:solidFill>
                          <a:latin typeface="微软雅黑" pitchFamily="34" charset="-122"/>
                          <a:ea typeface="微软雅黑" pitchFamily="34" charset="-122"/>
                        </a:rPr>
                        <a:t>12%</a:t>
                      </a:r>
                      <a:endParaRPr lang="en-US" altLang="zh-CN" sz="2000" b="0" i="0" u="none" strike="noStrike" dirty="0">
                        <a:solidFill>
                          <a:schemeClr val="tx1"/>
                        </a:solidFill>
                        <a:latin typeface="微软雅黑" pitchFamily="34" charset="-122"/>
                        <a:ea typeface="微软雅黑" pitchFamily="34" charset="-122"/>
                      </a:endParaRPr>
                    </a:p>
                  </a:txBody>
                  <a:tcPr marL="9525" marR="9525" marT="9525" marB="0" anchor="ctr"/>
                </a:tc>
              </a:tr>
              <a:tr h="582500">
                <a:tc>
                  <a:txBody>
                    <a:bodyPr/>
                    <a:lstStyle/>
                    <a:p>
                      <a:pPr marL="144000" algn="l" fontAlgn="ctr"/>
                      <a:r>
                        <a:rPr lang="zh-CN" altLang="en-US" sz="1800" b="1" u="none" strike="noStrike" dirty="0"/>
                        <a:t>典型应用题</a:t>
                      </a:r>
                      <a:endParaRPr lang="zh-CN" altLang="en-US" sz="1800" b="1" i="0" u="none" strike="noStrike" dirty="0">
                        <a:solidFill>
                          <a:srgbClr val="000000"/>
                        </a:solidFill>
                        <a:latin typeface="宋体"/>
                      </a:endParaRPr>
                    </a:p>
                  </a:txBody>
                  <a:tcPr marL="9525" marR="9525" marT="9525" marB="0" anchor="ctr"/>
                </a:tc>
                <a:tc>
                  <a:txBody>
                    <a:bodyPr/>
                    <a:lstStyle/>
                    <a:p>
                      <a:pPr algn="ctr" fontAlgn="ctr"/>
                      <a:r>
                        <a:rPr lang="en-US" altLang="zh-CN" sz="2400" b="0" i="0" u="none" strike="noStrike" dirty="0" smtClean="0">
                          <a:solidFill>
                            <a:srgbClr val="000000"/>
                          </a:solidFill>
                          <a:latin typeface="微软雅黑" pitchFamily="34" charset="-122"/>
                          <a:ea typeface="微软雅黑" pitchFamily="34" charset="-122"/>
                        </a:rPr>
                        <a:t>15</a:t>
                      </a:r>
                      <a:r>
                        <a:rPr lang="zh-CN" altLang="en-US" sz="2400" b="0" i="0" u="none" strike="noStrike" dirty="0" smtClean="0">
                          <a:solidFill>
                            <a:srgbClr val="00B050"/>
                          </a:solidFill>
                          <a:latin typeface="微软雅黑" pitchFamily="34" charset="-122"/>
                          <a:ea typeface="微软雅黑" pitchFamily="34" charset="-122"/>
                        </a:rPr>
                        <a:t>（</a:t>
                      </a:r>
                      <a:r>
                        <a:rPr lang="en-US" altLang="zh-CN" sz="2400" b="0" i="0" u="none" strike="noStrike" dirty="0" smtClean="0">
                          <a:solidFill>
                            <a:srgbClr val="00B050"/>
                          </a:solidFill>
                          <a:latin typeface="微软雅黑" pitchFamily="34" charset="-122"/>
                          <a:ea typeface="微软雅黑" pitchFamily="34" charset="-122"/>
                        </a:rPr>
                        <a:t>2</a:t>
                      </a:r>
                      <a:r>
                        <a:rPr lang="zh-CN" altLang="en-US" sz="2400" b="0" i="0" u="none" strike="noStrike" dirty="0" smtClean="0">
                          <a:solidFill>
                            <a:srgbClr val="00B050"/>
                          </a:solidFill>
                          <a:latin typeface="微软雅黑" pitchFamily="34" charset="-122"/>
                          <a:ea typeface="微软雅黑" pitchFamily="34" charset="-122"/>
                        </a:rPr>
                        <a:t>）</a:t>
                      </a:r>
                      <a:endParaRPr lang="en-US" altLang="zh-CN" sz="2400" b="0" i="0" u="none" strike="noStrike" dirty="0">
                        <a:solidFill>
                          <a:srgbClr val="00B050"/>
                        </a:solidFill>
                        <a:latin typeface="微软雅黑" pitchFamily="34" charset="-122"/>
                        <a:ea typeface="微软雅黑" pitchFamily="34" charset="-122"/>
                      </a:endParaRPr>
                    </a:p>
                  </a:txBody>
                  <a:tcPr marL="9525" marR="9525" marT="9525" marB="0" anchor="ctr"/>
                </a:tc>
                <a:tc>
                  <a:txBody>
                    <a:bodyPr/>
                    <a:lstStyle/>
                    <a:p>
                      <a:pPr algn="ctr" fontAlgn="ctr"/>
                      <a:r>
                        <a:rPr lang="en-US" altLang="zh-CN" sz="2400" b="0" i="0" u="none" strike="noStrike" dirty="0" smtClean="0">
                          <a:solidFill>
                            <a:srgbClr val="000000"/>
                          </a:solidFill>
                          <a:latin typeface="微软雅黑" pitchFamily="34" charset="-122"/>
                          <a:ea typeface="微软雅黑" pitchFamily="34" charset="-122"/>
                        </a:rPr>
                        <a:t>29</a:t>
                      </a:r>
                      <a:r>
                        <a:rPr lang="zh-CN" altLang="en-US" sz="2400" b="0" i="0" u="none" strike="noStrike" dirty="0" smtClean="0">
                          <a:solidFill>
                            <a:srgbClr val="00B050"/>
                          </a:solidFill>
                          <a:latin typeface="微软雅黑" pitchFamily="34" charset="-122"/>
                          <a:ea typeface="微软雅黑" pitchFamily="34" charset="-122"/>
                        </a:rPr>
                        <a:t>（</a:t>
                      </a:r>
                      <a:r>
                        <a:rPr lang="en-US" altLang="zh-CN" sz="2400" b="0" i="0" u="none" strike="noStrike" dirty="0" smtClean="0">
                          <a:solidFill>
                            <a:srgbClr val="00B050"/>
                          </a:solidFill>
                          <a:latin typeface="微软雅黑" pitchFamily="34" charset="-122"/>
                          <a:ea typeface="微软雅黑" pitchFamily="34" charset="-122"/>
                        </a:rPr>
                        <a:t>3</a:t>
                      </a:r>
                      <a:r>
                        <a:rPr lang="zh-CN" altLang="en-US" sz="2400" b="0" i="0" u="none" strike="noStrike" dirty="0" smtClean="0">
                          <a:solidFill>
                            <a:srgbClr val="00B050"/>
                          </a:solidFill>
                          <a:latin typeface="微软雅黑" pitchFamily="34" charset="-122"/>
                          <a:ea typeface="微软雅黑" pitchFamily="34" charset="-122"/>
                        </a:rPr>
                        <a:t>）</a:t>
                      </a:r>
                      <a:endParaRPr lang="en-US" altLang="zh-CN" sz="2400" b="0" i="0" u="none" strike="noStrike" dirty="0">
                        <a:solidFill>
                          <a:srgbClr val="00B050"/>
                        </a:solidFill>
                        <a:latin typeface="微软雅黑" pitchFamily="34" charset="-122"/>
                        <a:ea typeface="微软雅黑" pitchFamily="34" charset="-122"/>
                      </a:endParaRPr>
                    </a:p>
                  </a:txBody>
                  <a:tcPr marL="9525" marR="9525" marT="9525" marB="0" anchor="ctr"/>
                </a:tc>
                <a:tc>
                  <a:txBody>
                    <a:bodyPr/>
                    <a:lstStyle/>
                    <a:p>
                      <a:pPr algn="ctr" fontAlgn="ctr"/>
                      <a:r>
                        <a:rPr lang="en-US" altLang="zh-CN" sz="2400" b="0" i="0" u="none" strike="noStrike" dirty="0" smtClean="0">
                          <a:solidFill>
                            <a:srgbClr val="000000"/>
                          </a:solidFill>
                          <a:latin typeface="微软雅黑" pitchFamily="34" charset="-122"/>
                          <a:ea typeface="微软雅黑" pitchFamily="34" charset="-122"/>
                        </a:rPr>
                        <a:t>29</a:t>
                      </a:r>
                      <a:r>
                        <a:rPr lang="zh-CN" altLang="en-US" sz="2400" b="0" i="0" u="none" strike="noStrike" dirty="0" smtClean="0">
                          <a:solidFill>
                            <a:srgbClr val="00B050"/>
                          </a:solidFill>
                          <a:latin typeface="微软雅黑" pitchFamily="34" charset="-122"/>
                          <a:ea typeface="微软雅黑" pitchFamily="34" charset="-122"/>
                        </a:rPr>
                        <a:t>（</a:t>
                      </a:r>
                      <a:r>
                        <a:rPr lang="en-US" altLang="zh-CN" sz="2400" b="0" i="0" u="none" strike="noStrike" dirty="0" smtClean="0">
                          <a:solidFill>
                            <a:srgbClr val="00B050"/>
                          </a:solidFill>
                          <a:latin typeface="微软雅黑" pitchFamily="34" charset="-122"/>
                          <a:ea typeface="微软雅黑" pitchFamily="34" charset="-122"/>
                        </a:rPr>
                        <a:t>3</a:t>
                      </a:r>
                      <a:r>
                        <a:rPr lang="zh-CN" altLang="en-US" sz="2400" b="0" i="0" u="none" strike="noStrike" dirty="0" smtClean="0">
                          <a:solidFill>
                            <a:srgbClr val="00B050"/>
                          </a:solidFill>
                          <a:latin typeface="微软雅黑" pitchFamily="34" charset="-122"/>
                          <a:ea typeface="微软雅黑" pitchFamily="34" charset="-122"/>
                        </a:rPr>
                        <a:t>）</a:t>
                      </a:r>
                      <a:endParaRPr lang="en-US" altLang="zh-CN" sz="2400" b="0" i="0" u="none" strike="noStrike" dirty="0">
                        <a:solidFill>
                          <a:srgbClr val="00B050"/>
                        </a:solidFill>
                        <a:latin typeface="微软雅黑" pitchFamily="34" charset="-122"/>
                        <a:ea typeface="微软雅黑" pitchFamily="34" charset="-122"/>
                      </a:endParaRPr>
                    </a:p>
                  </a:txBody>
                  <a:tcPr marL="9525" marR="9525" marT="9525" marB="0" anchor="ctr"/>
                </a:tc>
                <a:tc>
                  <a:txBody>
                    <a:bodyPr/>
                    <a:lstStyle/>
                    <a:p>
                      <a:pPr algn="ctr" rtl="0" fontAlgn="ctr"/>
                      <a:r>
                        <a:rPr lang="en-US" altLang="zh-CN" sz="2000" b="0" i="0" u="none" strike="noStrike" smtClean="0">
                          <a:solidFill>
                            <a:srgbClr val="FF0000"/>
                          </a:solidFill>
                          <a:latin typeface="微软雅黑" pitchFamily="34" charset="-122"/>
                          <a:ea typeface="微软雅黑" pitchFamily="34" charset="-122"/>
                        </a:rPr>
                        <a:t>24.33%</a:t>
                      </a:r>
                      <a:endParaRPr lang="en-US" altLang="zh-CN" sz="2000" b="0" i="0" u="none" strike="noStrike" dirty="0">
                        <a:solidFill>
                          <a:srgbClr val="FF0000"/>
                        </a:solidFill>
                        <a:latin typeface="微软雅黑" pitchFamily="34" charset="-122"/>
                        <a:ea typeface="微软雅黑" pitchFamily="34" charset="-122"/>
                      </a:endParaRPr>
                    </a:p>
                  </a:txBody>
                  <a:tcPr marL="9525" marR="9525" marT="9525" marB="0" anchor="ctr"/>
                </a:tc>
              </a:tr>
              <a:tr h="582500">
                <a:tc>
                  <a:txBody>
                    <a:bodyPr/>
                    <a:lstStyle/>
                    <a:p>
                      <a:pPr marL="144000" algn="l" fontAlgn="ctr"/>
                      <a:r>
                        <a:rPr lang="zh-CN" altLang="en-US" sz="1800" b="1" u="none" strike="noStrike" dirty="0"/>
                        <a:t>行程问题</a:t>
                      </a:r>
                      <a:endParaRPr lang="zh-CN" altLang="en-US" sz="1800" b="1" i="0" u="none" strike="noStrike" dirty="0">
                        <a:solidFill>
                          <a:srgbClr val="000000"/>
                        </a:solidFill>
                        <a:latin typeface="宋体"/>
                      </a:endParaRPr>
                    </a:p>
                  </a:txBody>
                  <a:tcPr marL="9525" marR="9525" marT="9525" marB="0" anchor="ctr"/>
                </a:tc>
                <a:tc>
                  <a:txBody>
                    <a:bodyPr/>
                    <a:lstStyle/>
                    <a:p>
                      <a:pPr algn="ctr" fontAlgn="ctr"/>
                      <a:r>
                        <a:rPr lang="en-US" altLang="zh-CN" sz="2400" u="none" strike="noStrike" dirty="0" smtClean="0">
                          <a:latin typeface="微软雅黑" pitchFamily="34" charset="-122"/>
                          <a:ea typeface="微软雅黑" pitchFamily="34" charset="-122"/>
                        </a:rPr>
                        <a:t>10</a:t>
                      </a:r>
                      <a:r>
                        <a:rPr lang="zh-CN" altLang="en-US" sz="2400" u="none" strike="noStrike" dirty="0" smtClean="0">
                          <a:solidFill>
                            <a:srgbClr val="00B050"/>
                          </a:solidFill>
                          <a:latin typeface="微软雅黑" pitchFamily="34" charset="-122"/>
                          <a:ea typeface="微软雅黑" pitchFamily="34" charset="-122"/>
                        </a:rPr>
                        <a:t>（</a:t>
                      </a:r>
                      <a:r>
                        <a:rPr lang="en-US" altLang="zh-CN" sz="2400" u="none" strike="noStrike" dirty="0" smtClean="0">
                          <a:solidFill>
                            <a:srgbClr val="00B050"/>
                          </a:solidFill>
                          <a:latin typeface="微软雅黑" pitchFamily="34" charset="-122"/>
                          <a:ea typeface="微软雅黑" pitchFamily="34" charset="-122"/>
                        </a:rPr>
                        <a:t>2</a:t>
                      </a:r>
                      <a:r>
                        <a:rPr lang="zh-CN" altLang="en-US" sz="2400" u="none" strike="noStrike" dirty="0" smtClean="0">
                          <a:solidFill>
                            <a:srgbClr val="00B050"/>
                          </a:solidFill>
                          <a:latin typeface="微软雅黑" pitchFamily="34" charset="-122"/>
                          <a:ea typeface="微软雅黑" pitchFamily="34" charset="-122"/>
                        </a:rPr>
                        <a:t>）</a:t>
                      </a:r>
                      <a:endParaRPr lang="en-US" altLang="zh-CN" sz="2400" b="0" i="0" u="none" strike="noStrike" dirty="0">
                        <a:solidFill>
                          <a:srgbClr val="00B050"/>
                        </a:solidFill>
                        <a:latin typeface="微软雅黑" pitchFamily="34" charset="-122"/>
                        <a:ea typeface="微软雅黑" pitchFamily="34" charset="-122"/>
                      </a:endParaRPr>
                    </a:p>
                  </a:txBody>
                  <a:tcPr marL="9525" marR="9525" marT="9525" marB="0" anchor="ctr"/>
                </a:tc>
                <a:tc>
                  <a:txBody>
                    <a:bodyPr/>
                    <a:lstStyle/>
                    <a:p>
                      <a:pPr algn="ctr" fontAlgn="ctr"/>
                      <a:r>
                        <a:rPr lang="en-US" altLang="zh-CN" sz="2400" b="0" i="0" u="none" strike="noStrike" dirty="0" smtClean="0">
                          <a:solidFill>
                            <a:srgbClr val="000000"/>
                          </a:solidFill>
                          <a:latin typeface="微软雅黑" pitchFamily="34" charset="-122"/>
                          <a:ea typeface="微软雅黑" pitchFamily="34" charset="-122"/>
                        </a:rPr>
                        <a:t>7</a:t>
                      </a:r>
                      <a:r>
                        <a:rPr lang="zh-CN" altLang="en-US" sz="2400" b="0" i="0" u="none" strike="noStrike" dirty="0" smtClean="0">
                          <a:solidFill>
                            <a:srgbClr val="00B050"/>
                          </a:solidFill>
                          <a:latin typeface="微软雅黑" pitchFamily="34" charset="-122"/>
                          <a:ea typeface="微软雅黑" pitchFamily="34" charset="-122"/>
                        </a:rPr>
                        <a:t>（</a:t>
                      </a:r>
                      <a:r>
                        <a:rPr lang="en-US" altLang="zh-CN" sz="2400" b="0" i="0" u="none" strike="noStrike" dirty="0" smtClean="0">
                          <a:solidFill>
                            <a:srgbClr val="00B050"/>
                          </a:solidFill>
                          <a:latin typeface="微软雅黑" pitchFamily="34" charset="-122"/>
                          <a:ea typeface="微软雅黑" pitchFamily="34" charset="-122"/>
                        </a:rPr>
                        <a:t>1</a:t>
                      </a:r>
                      <a:r>
                        <a:rPr lang="zh-CN" altLang="en-US" sz="2400" b="0" i="0" u="none" strike="noStrike" dirty="0" smtClean="0">
                          <a:solidFill>
                            <a:srgbClr val="00B050"/>
                          </a:solidFill>
                          <a:latin typeface="微软雅黑" pitchFamily="34" charset="-122"/>
                          <a:ea typeface="微软雅黑" pitchFamily="34" charset="-122"/>
                        </a:rPr>
                        <a:t>）</a:t>
                      </a:r>
                      <a:endParaRPr lang="zh-CN" altLang="en-US" sz="2400" b="0" i="0" u="none" strike="noStrike" dirty="0">
                        <a:solidFill>
                          <a:srgbClr val="00B050"/>
                        </a:solidFill>
                        <a:latin typeface="微软雅黑" pitchFamily="34" charset="-122"/>
                        <a:ea typeface="微软雅黑" pitchFamily="34" charset="-122"/>
                      </a:endParaRPr>
                    </a:p>
                  </a:txBody>
                  <a:tcPr marL="9525" marR="9525" marT="9525" marB="0" anchor="ctr"/>
                </a:tc>
                <a:tc>
                  <a:txBody>
                    <a:bodyPr/>
                    <a:lstStyle/>
                    <a:p>
                      <a:pPr algn="ctr" fontAlgn="ctr"/>
                      <a:r>
                        <a:rPr lang="en-US" altLang="zh-CN" sz="2400" b="0" i="0" u="none" strike="noStrike" dirty="0" smtClean="0">
                          <a:solidFill>
                            <a:srgbClr val="000000"/>
                          </a:solidFill>
                          <a:latin typeface="微软雅黑" pitchFamily="34" charset="-122"/>
                          <a:ea typeface="微软雅黑" pitchFamily="34" charset="-122"/>
                        </a:rPr>
                        <a:t>7</a:t>
                      </a:r>
                      <a:r>
                        <a:rPr lang="zh-CN" altLang="en-US" sz="2400" b="0" i="0" u="none" strike="noStrike" dirty="0" smtClean="0">
                          <a:solidFill>
                            <a:srgbClr val="00B050"/>
                          </a:solidFill>
                          <a:latin typeface="微软雅黑" pitchFamily="34" charset="-122"/>
                          <a:ea typeface="微软雅黑" pitchFamily="34" charset="-122"/>
                        </a:rPr>
                        <a:t>（</a:t>
                      </a:r>
                      <a:r>
                        <a:rPr lang="en-US" altLang="zh-CN" sz="2400" b="0" i="0" u="none" strike="noStrike" dirty="0" smtClean="0">
                          <a:solidFill>
                            <a:srgbClr val="00B050"/>
                          </a:solidFill>
                          <a:latin typeface="微软雅黑" pitchFamily="34" charset="-122"/>
                          <a:ea typeface="微软雅黑" pitchFamily="34" charset="-122"/>
                        </a:rPr>
                        <a:t>1</a:t>
                      </a:r>
                      <a:r>
                        <a:rPr lang="zh-CN" altLang="en-US" sz="2400" b="0" i="0" u="none" strike="noStrike" dirty="0" smtClean="0">
                          <a:solidFill>
                            <a:srgbClr val="00B050"/>
                          </a:solidFill>
                          <a:latin typeface="微软雅黑" pitchFamily="34" charset="-122"/>
                          <a:ea typeface="微软雅黑" pitchFamily="34" charset="-122"/>
                        </a:rPr>
                        <a:t>）</a:t>
                      </a:r>
                      <a:endParaRPr lang="zh-CN" altLang="en-US" sz="2400" b="0" i="0" u="none" strike="noStrike" dirty="0">
                        <a:solidFill>
                          <a:srgbClr val="00B050"/>
                        </a:solidFill>
                        <a:latin typeface="微软雅黑" pitchFamily="34" charset="-122"/>
                        <a:ea typeface="微软雅黑" pitchFamily="34" charset="-122"/>
                      </a:endParaRPr>
                    </a:p>
                  </a:txBody>
                  <a:tcPr marL="9525" marR="9525" marT="9525" marB="0" anchor="ctr"/>
                </a:tc>
                <a:tc>
                  <a:txBody>
                    <a:bodyPr/>
                    <a:lstStyle/>
                    <a:p>
                      <a:pPr algn="ctr" rtl="0" fontAlgn="ctr"/>
                      <a:r>
                        <a:rPr lang="en-US" altLang="zh-CN" sz="2000" b="0" i="0" u="none" strike="noStrike" smtClean="0">
                          <a:solidFill>
                            <a:schemeClr val="tx1"/>
                          </a:solidFill>
                          <a:latin typeface="微软雅黑" pitchFamily="34" charset="-122"/>
                          <a:ea typeface="微软雅黑" pitchFamily="34" charset="-122"/>
                        </a:rPr>
                        <a:t>8%</a:t>
                      </a:r>
                      <a:endParaRPr lang="en-US" altLang="zh-CN" sz="2000" b="0" i="0" u="none" strike="noStrike" dirty="0">
                        <a:solidFill>
                          <a:schemeClr val="tx1"/>
                        </a:solidFill>
                        <a:latin typeface="微软雅黑" pitchFamily="34" charset="-122"/>
                        <a:ea typeface="微软雅黑" pitchFamily="34" charset="-122"/>
                      </a:endParaRPr>
                    </a:p>
                  </a:txBody>
                  <a:tcPr marL="9525" marR="9525" marT="9525" marB="0" anchor="ctr"/>
                </a:tc>
              </a:tr>
              <a:tr h="582500">
                <a:tc>
                  <a:txBody>
                    <a:bodyPr/>
                    <a:lstStyle/>
                    <a:p>
                      <a:pPr marL="144000" algn="l" fontAlgn="ctr"/>
                      <a:r>
                        <a:rPr lang="zh-CN" altLang="en-US" sz="1800" b="1" u="none" strike="noStrike" dirty="0"/>
                        <a:t>平面几何</a:t>
                      </a:r>
                      <a:endParaRPr lang="zh-CN" altLang="en-US" sz="1800" b="1" i="0" u="none" strike="noStrike" dirty="0">
                        <a:solidFill>
                          <a:srgbClr val="000000"/>
                        </a:solidFill>
                        <a:latin typeface="宋体"/>
                      </a:endParaRPr>
                    </a:p>
                  </a:txBody>
                  <a:tcPr marL="9525" marR="9525" marT="9525" marB="0" anchor="ctr"/>
                </a:tc>
                <a:tc>
                  <a:txBody>
                    <a:bodyPr/>
                    <a:lstStyle/>
                    <a:p>
                      <a:pPr algn="ctr" fontAlgn="ctr"/>
                      <a:r>
                        <a:rPr lang="en-US" altLang="zh-CN" sz="2400" b="0" i="0" u="none" strike="noStrike" dirty="0" smtClean="0">
                          <a:solidFill>
                            <a:srgbClr val="000000"/>
                          </a:solidFill>
                          <a:latin typeface="微软雅黑" pitchFamily="34" charset="-122"/>
                          <a:ea typeface="微软雅黑" pitchFamily="34" charset="-122"/>
                        </a:rPr>
                        <a:t>20</a:t>
                      </a:r>
                      <a:r>
                        <a:rPr lang="zh-CN" altLang="en-US" sz="2400" b="0" i="0" u="none" strike="noStrike" dirty="0" smtClean="0">
                          <a:solidFill>
                            <a:srgbClr val="00B050"/>
                          </a:solidFill>
                          <a:latin typeface="微软雅黑" pitchFamily="34" charset="-122"/>
                          <a:ea typeface="微软雅黑" pitchFamily="34" charset="-122"/>
                        </a:rPr>
                        <a:t>（</a:t>
                      </a:r>
                      <a:r>
                        <a:rPr lang="en-US" altLang="zh-CN" sz="2400" b="0" i="0" u="none" strike="noStrike" dirty="0" smtClean="0">
                          <a:solidFill>
                            <a:srgbClr val="00B050"/>
                          </a:solidFill>
                          <a:latin typeface="微软雅黑" pitchFamily="34" charset="-122"/>
                          <a:ea typeface="微软雅黑" pitchFamily="34" charset="-122"/>
                        </a:rPr>
                        <a:t>3</a:t>
                      </a:r>
                      <a:r>
                        <a:rPr lang="zh-CN" altLang="en-US" sz="2400" b="0" i="0" u="none" strike="noStrike" dirty="0" smtClean="0">
                          <a:solidFill>
                            <a:srgbClr val="00B050"/>
                          </a:solidFill>
                          <a:latin typeface="微软雅黑" pitchFamily="34" charset="-122"/>
                          <a:ea typeface="微软雅黑" pitchFamily="34" charset="-122"/>
                        </a:rPr>
                        <a:t>）</a:t>
                      </a:r>
                      <a:endParaRPr lang="en-US" altLang="zh-CN" sz="2400" b="0" i="0" u="none" strike="noStrike" dirty="0">
                        <a:solidFill>
                          <a:srgbClr val="00B050"/>
                        </a:solidFill>
                        <a:latin typeface="微软雅黑" pitchFamily="34" charset="-122"/>
                        <a:ea typeface="微软雅黑" pitchFamily="34" charset="-122"/>
                      </a:endParaRPr>
                    </a:p>
                  </a:txBody>
                  <a:tcPr marL="9525" marR="9525" marT="9525" marB="0" anchor="ctr"/>
                </a:tc>
                <a:tc>
                  <a:txBody>
                    <a:bodyPr/>
                    <a:lstStyle/>
                    <a:p>
                      <a:pPr algn="ctr" fontAlgn="ctr"/>
                      <a:endParaRPr lang="en-US" altLang="zh-CN" sz="2400" b="0" i="0" u="none" strike="noStrike" dirty="0">
                        <a:solidFill>
                          <a:srgbClr val="000000"/>
                        </a:solidFill>
                        <a:latin typeface="微软雅黑" pitchFamily="34" charset="-122"/>
                        <a:ea typeface="微软雅黑" pitchFamily="34" charset="-122"/>
                      </a:endParaRPr>
                    </a:p>
                  </a:txBody>
                  <a:tcPr marL="9525" marR="9525" marT="9525" marB="0" anchor="ctr"/>
                </a:tc>
                <a:tc>
                  <a:txBody>
                    <a:bodyPr/>
                    <a:lstStyle/>
                    <a:p>
                      <a:pPr algn="ctr" fontAlgn="ctr"/>
                      <a:r>
                        <a:rPr lang="en-US" altLang="zh-CN" sz="2400" b="0" i="0" u="none" strike="noStrike" dirty="0" smtClean="0">
                          <a:solidFill>
                            <a:srgbClr val="000000"/>
                          </a:solidFill>
                          <a:latin typeface="微软雅黑" pitchFamily="34" charset="-122"/>
                          <a:ea typeface="微软雅黑" pitchFamily="34" charset="-122"/>
                        </a:rPr>
                        <a:t>11</a:t>
                      </a:r>
                      <a:r>
                        <a:rPr lang="zh-CN" altLang="en-US" sz="2400" b="0" i="0" u="none" strike="noStrike" dirty="0" smtClean="0">
                          <a:solidFill>
                            <a:srgbClr val="00B050"/>
                          </a:solidFill>
                          <a:latin typeface="微软雅黑" pitchFamily="34" charset="-122"/>
                          <a:ea typeface="微软雅黑" pitchFamily="34" charset="-122"/>
                        </a:rPr>
                        <a:t>（</a:t>
                      </a:r>
                      <a:r>
                        <a:rPr lang="en-US" altLang="zh-CN" sz="2400" b="0" i="0" u="none" strike="noStrike" dirty="0" smtClean="0">
                          <a:solidFill>
                            <a:srgbClr val="00B050"/>
                          </a:solidFill>
                          <a:latin typeface="微软雅黑" pitchFamily="34" charset="-122"/>
                          <a:ea typeface="微软雅黑" pitchFamily="34" charset="-122"/>
                        </a:rPr>
                        <a:t>1</a:t>
                      </a:r>
                      <a:r>
                        <a:rPr lang="zh-CN" altLang="en-US" sz="2400" b="0" i="0" u="none" strike="noStrike" dirty="0" smtClean="0">
                          <a:solidFill>
                            <a:srgbClr val="00B050"/>
                          </a:solidFill>
                          <a:latin typeface="微软雅黑" pitchFamily="34" charset="-122"/>
                          <a:ea typeface="微软雅黑" pitchFamily="34" charset="-122"/>
                        </a:rPr>
                        <a:t>）</a:t>
                      </a:r>
                      <a:endParaRPr lang="en-US" altLang="zh-CN" sz="2400" b="0" i="0" u="none" strike="noStrike" dirty="0">
                        <a:solidFill>
                          <a:srgbClr val="00B050"/>
                        </a:solidFill>
                        <a:latin typeface="微软雅黑" pitchFamily="34" charset="-122"/>
                        <a:ea typeface="微软雅黑" pitchFamily="34" charset="-122"/>
                      </a:endParaRPr>
                    </a:p>
                  </a:txBody>
                  <a:tcPr marL="9525" marR="9525" marT="9525" marB="0" anchor="ctr"/>
                </a:tc>
                <a:tc>
                  <a:txBody>
                    <a:bodyPr/>
                    <a:lstStyle/>
                    <a:p>
                      <a:pPr algn="ctr" rtl="0" fontAlgn="ctr"/>
                      <a:r>
                        <a:rPr lang="en-US" altLang="zh-CN" sz="2000" b="0" i="0" u="none" strike="noStrike" smtClean="0">
                          <a:solidFill>
                            <a:schemeClr val="tx1"/>
                          </a:solidFill>
                          <a:latin typeface="微软雅黑" pitchFamily="34" charset="-122"/>
                          <a:ea typeface="微软雅黑" pitchFamily="34" charset="-122"/>
                        </a:rPr>
                        <a:t>10.33%</a:t>
                      </a:r>
                      <a:endParaRPr lang="en-US" altLang="zh-CN" sz="2000" b="0" i="0" u="none" strike="noStrike" dirty="0">
                        <a:solidFill>
                          <a:schemeClr val="tx1"/>
                        </a:solidFill>
                        <a:latin typeface="微软雅黑" pitchFamily="34" charset="-122"/>
                        <a:ea typeface="微软雅黑" pitchFamily="34" charset="-122"/>
                      </a:endParaRPr>
                    </a:p>
                  </a:txBody>
                  <a:tcPr marL="9525" marR="9525" marT="9525" marB="0" anchor="ctr"/>
                </a:tc>
              </a:tr>
              <a:tr h="582500">
                <a:tc>
                  <a:txBody>
                    <a:bodyPr/>
                    <a:lstStyle/>
                    <a:p>
                      <a:pPr marL="144000" algn="l" fontAlgn="ctr"/>
                      <a:r>
                        <a:rPr lang="zh-CN" altLang="en-US" sz="1800" b="1" u="none" strike="noStrike" dirty="0"/>
                        <a:t>图形切割拼</a:t>
                      </a:r>
                      <a:endParaRPr lang="zh-CN" altLang="en-US" sz="1800" b="1" i="0" u="none" strike="noStrike" dirty="0">
                        <a:solidFill>
                          <a:srgbClr val="000000"/>
                        </a:solidFill>
                        <a:latin typeface="宋体"/>
                      </a:endParaRPr>
                    </a:p>
                  </a:txBody>
                  <a:tcPr marL="9525" marR="9525" marT="9525" marB="0" anchor="ctr"/>
                </a:tc>
                <a:tc>
                  <a:txBody>
                    <a:bodyPr/>
                    <a:lstStyle/>
                    <a:p>
                      <a:pPr algn="ctr" fontAlgn="ctr"/>
                      <a:r>
                        <a:rPr lang="en-US" altLang="zh-CN" sz="2400" u="none" strike="noStrike" dirty="0" smtClean="0">
                          <a:latin typeface="微软雅黑" pitchFamily="34" charset="-122"/>
                          <a:ea typeface="微软雅黑" pitchFamily="34" charset="-122"/>
                        </a:rPr>
                        <a:t>20</a:t>
                      </a:r>
                      <a:r>
                        <a:rPr lang="zh-CN" altLang="en-US" sz="2400" u="none" strike="noStrike" dirty="0" smtClean="0">
                          <a:solidFill>
                            <a:srgbClr val="00B050"/>
                          </a:solidFill>
                          <a:latin typeface="微软雅黑" pitchFamily="34" charset="-122"/>
                          <a:ea typeface="微软雅黑" pitchFamily="34" charset="-122"/>
                        </a:rPr>
                        <a:t>（</a:t>
                      </a:r>
                      <a:r>
                        <a:rPr lang="en-US" altLang="zh-CN" sz="2400" u="none" strike="noStrike" dirty="0" smtClean="0">
                          <a:solidFill>
                            <a:srgbClr val="00B050"/>
                          </a:solidFill>
                          <a:latin typeface="微软雅黑" pitchFamily="34" charset="-122"/>
                          <a:ea typeface="微软雅黑" pitchFamily="34" charset="-122"/>
                        </a:rPr>
                        <a:t>2</a:t>
                      </a:r>
                      <a:r>
                        <a:rPr lang="zh-CN" altLang="en-US" sz="2400" u="none" strike="noStrike" dirty="0" smtClean="0">
                          <a:solidFill>
                            <a:srgbClr val="00B050"/>
                          </a:solidFill>
                          <a:latin typeface="微软雅黑" pitchFamily="34" charset="-122"/>
                          <a:ea typeface="微软雅黑" pitchFamily="34" charset="-122"/>
                        </a:rPr>
                        <a:t>）</a:t>
                      </a:r>
                      <a:endParaRPr lang="en-US" altLang="zh-CN" sz="2400" b="0" i="0" u="none" strike="noStrike" dirty="0">
                        <a:solidFill>
                          <a:srgbClr val="00B050"/>
                        </a:solidFill>
                        <a:latin typeface="微软雅黑" pitchFamily="34" charset="-122"/>
                        <a:ea typeface="微软雅黑" pitchFamily="34" charset="-122"/>
                      </a:endParaRPr>
                    </a:p>
                  </a:txBody>
                  <a:tcPr marL="9525" marR="9525" marT="9525" marB="0" anchor="ctr"/>
                </a:tc>
                <a:tc>
                  <a:txBody>
                    <a:bodyPr/>
                    <a:lstStyle/>
                    <a:p>
                      <a:pPr algn="ctr" fontAlgn="ctr"/>
                      <a:r>
                        <a:rPr lang="en-US" altLang="zh-CN" sz="2400" b="0" i="0" u="none" strike="noStrike" dirty="0" smtClean="0">
                          <a:solidFill>
                            <a:srgbClr val="000000"/>
                          </a:solidFill>
                          <a:latin typeface="微软雅黑" pitchFamily="34" charset="-122"/>
                          <a:ea typeface="微软雅黑" pitchFamily="34" charset="-122"/>
                        </a:rPr>
                        <a:t>22</a:t>
                      </a:r>
                      <a:r>
                        <a:rPr lang="zh-CN" altLang="en-US" sz="2400" b="0" i="0" u="none" strike="noStrike" dirty="0" smtClean="0">
                          <a:solidFill>
                            <a:srgbClr val="00B050"/>
                          </a:solidFill>
                          <a:latin typeface="微软雅黑" pitchFamily="34" charset="-122"/>
                          <a:ea typeface="微软雅黑" pitchFamily="34" charset="-122"/>
                        </a:rPr>
                        <a:t>（</a:t>
                      </a:r>
                      <a:r>
                        <a:rPr lang="en-US" altLang="zh-CN" sz="2400" b="0" i="0" u="none" strike="noStrike" dirty="0" smtClean="0">
                          <a:solidFill>
                            <a:srgbClr val="00B050"/>
                          </a:solidFill>
                          <a:latin typeface="微软雅黑" pitchFamily="34" charset="-122"/>
                          <a:ea typeface="微软雅黑" pitchFamily="34" charset="-122"/>
                        </a:rPr>
                        <a:t>2</a:t>
                      </a:r>
                      <a:r>
                        <a:rPr lang="zh-CN" altLang="en-US" sz="2400" b="0" i="0" u="none" strike="noStrike" dirty="0" smtClean="0">
                          <a:solidFill>
                            <a:srgbClr val="00B050"/>
                          </a:solidFill>
                          <a:latin typeface="微软雅黑" pitchFamily="34" charset="-122"/>
                          <a:ea typeface="微软雅黑" pitchFamily="34" charset="-122"/>
                        </a:rPr>
                        <a:t>）</a:t>
                      </a:r>
                      <a:endParaRPr lang="en-US" altLang="zh-CN" sz="2400" b="0" i="0" u="none" strike="noStrike" dirty="0">
                        <a:solidFill>
                          <a:srgbClr val="00B050"/>
                        </a:solidFill>
                        <a:latin typeface="微软雅黑" pitchFamily="34" charset="-122"/>
                        <a:ea typeface="微软雅黑" pitchFamily="34" charset="-122"/>
                      </a:endParaRPr>
                    </a:p>
                  </a:txBody>
                  <a:tcPr marL="9525" marR="9525" marT="9525" marB="0" anchor="ctr"/>
                </a:tc>
                <a:tc>
                  <a:txBody>
                    <a:bodyPr/>
                    <a:lstStyle/>
                    <a:p>
                      <a:pPr algn="ctr" fontAlgn="ctr"/>
                      <a:r>
                        <a:rPr lang="en-US" altLang="zh-CN" sz="2400" b="0" i="0" u="none" strike="noStrike" dirty="0" smtClean="0">
                          <a:solidFill>
                            <a:srgbClr val="000000"/>
                          </a:solidFill>
                          <a:latin typeface="微软雅黑" pitchFamily="34" charset="-122"/>
                          <a:ea typeface="微软雅黑" pitchFamily="34" charset="-122"/>
                        </a:rPr>
                        <a:t>11</a:t>
                      </a:r>
                      <a:r>
                        <a:rPr lang="zh-CN" altLang="en-US" sz="2400" b="0" i="0" u="none" strike="noStrike" dirty="0" smtClean="0">
                          <a:solidFill>
                            <a:srgbClr val="00B050"/>
                          </a:solidFill>
                          <a:latin typeface="微软雅黑" pitchFamily="34" charset="-122"/>
                          <a:ea typeface="微软雅黑" pitchFamily="34" charset="-122"/>
                        </a:rPr>
                        <a:t>（</a:t>
                      </a:r>
                      <a:r>
                        <a:rPr lang="en-US" altLang="zh-CN" sz="2400" b="0" i="0" u="none" strike="noStrike" dirty="0" smtClean="0">
                          <a:solidFill>
                            <a:srgbClr val="00B050"/>
                          </a:solidFill>
                          <a:latin typeface="微软雅黑" pitchFamily="34" charset="-122"/>
                          <a:ea typeface="微软雅黑" pitchFamily="34" charset="-122"/>
                        </a:rPr>
                        <a:t>1</a:t>
                      </a:r>
                      <a:r>
                        <a:rPr lang="zh-CN" altLang="en-US" sz="2400" b="0" i="0" u="none" strike="noStrike" dirty="0" smtClean="0">
                          <a:solidFill>
                            <a:srgbClr val="00B050"/>
                          </a:solidFill>
                          <a:latin typeface="微软雅黑" pitchFamily="34" charset="-122"/>
                          <a:ea typeface="微软雅黑" pitchFamily="34" charset="-122"/>
                        </a:rPr>
                        <a:t>）</a:t>
                      </a:r>
                      <a:endParaRPr lang="en-US" altLang="zh-CN" sz="2400" b="0" i="0" u="none" strike="noStrike" dirty="0">
                        <a:solidFill>
                          <a:srgbClr val="00B050"/>
                        </a:solidFill>
                        <a:latin typeface="微软雅黑" pitchFamily="34" charset="-122"/>
                        <a:ea typeface="微软雅黑" pitchFamily="34" charset="-122"/>
                      </a:endParaRPr>
                    </a:p>
                  </a:txBody>
                  <a:tcPr marL="9525" marR="9525" marT="9525" marB="0" anchor="ctr"/>
                </a:tc>
                <a:tc>
                  <a:txBody>
                    <a:bodyPr/>
                    <a:lstStyle/>
                    <a:p>
                      <a:pPr algn="ctr" rtl="0" fontAlgn="ctr"/>
                      <a:r>
                        <a:rPr lang="en-US" altLang="zh-CN" sz="2000" b="0" i="0" u="none" strike="noStrike" smtClean="0">
                          <a:solidFill>
                            <a:srgbClr val="00B0F0"/>
                          </a:solidFill>
                          <a:latin typeface="微软雅黑" pitchFamily="34" charset="-122"/>
                          <a:ea typeface="微软雅黑" pitchFamily="34" charset="-122"/>
                        </a:rPr>
                        <a:t>17.67%</a:t>
                      </a:r>
                      <a:endParaRPr lang="en-US" altLang="zh-CN" sz="2000" b="0" i="0" u="none" strike="noStrike" dirty="0">
                        <a:solidFill>
                          <a:srgbClr val="00B0F0"/>
                        </a:solidFill>
                        <a:latin typeface="微软雅黑" pitchFamily="34" charset="-122"/>
                        <a:ea typeface="微软雅黑" pitchFamily="34" charset="-122"/>
                      </a:endParaRPr>
                    </a:p>
                  </a:txBody>
                  <a:tcPr marL="9525" marR="9525" marT="9525" marB="0" anchor="ctr"/>
                </a:tc>
              </a:tr>
              <a:tr h="582500">
                <a:tc>
                  <a:txBody>
                    <a:bodyPr/>
                    <a:lstStyle/>
                    <a:p>
                      <a:pPr marL="144000" algn="l" fontAlgn="ctr"/>
                      <a:r>
                        <a:rPr lang="zh-CN" altLang="en-US" sz="1800" b="1" i="0" u="none" strike="noStrike" dirty="0" smtClean="0">
                          <a:solidFill>
                            <a:srgbClr val="000000"/>
                          </a:solidFill>
                          <a:latin typeface="宋体"/>
                        </a:rPr>
                        <a:t>智巧趣题</a:t>
                      </a:r>
                      <a:endParaRPr lang="zh-CN" altLang="en-US" sz="1800" b="1" i="0" u="none" strike="noStrike" dirty="0">
                        <a:solidFill>
                          <a:srgbClr val="000000"/>
                        </a:solidFill>
                        <a:latin typeface="宋体"/>
                      </a:endParaRPr>
                    </a:p>
                  </a:txBody>
                  <a:tcPr marL="9525" marR="9525" marT="9525" marB="0" anchor="ctr"/>
                </a:tc>
                <a:tc>
                  <a:txBody>
                    <a:bodyPr/>
                    <a:lstStyle/>
                    <a:p>
                      <a:pPr algn="ctr" fontAlgn="ctr"/>
                      <a:r>
                        <a:rPr lang="en-US" altLang="zh-CN" sz="2400" b="0" i="0" u="none" strike="noStrike" dirty="0" smtClean="0">
                          <a:solidFill>
                            <a:srgbClr val="000000"/>
                          </a:solidFill>
                          <a:latin typeface="微软雅黑" pitchFamily="34" charset="-122"/>
                          <a:ea typeface="微软雅黑" pitchFamily="34" charset="-122"/>
                        </a:rPr>
                        <a:t>5</a:t>
                      </a:r>
                      <a:r>
                        <a:rPr lang="zh-CN" altLang="en-US" sz="2400" b="0" i="0" u="none" strike="noStrike" dirty="0" smtClean="0">
                          <a:solidFill>
                            <a:srgbClr val="00B050"/>
                          </a:solidFill>
                          <a:latin typeface="微软雅黑" pitchFamily="34" charset="-122"/>
                          <a:ea typeface="微软雅黑" pitchFamily="34" charset="-122"/>
                        </a:rPr>
                        <a:t>（</a:t>
                      </a:r>
                      <a:r>
                        <a:rPr lang="en-US" altLang="zh-CN" sz="2400" b="0" i="0" u="none" strike="noStrike" dirty="0" smtClean="0">
                          <a:solidFill>
                            <a:srgbClr val="00B050"/>
                          </a:solidFill>
                          <a:latin typeface="微软雅黑" pitchFamily="34" charset="-122"/>
                          <a:ea typeface="微软雅黑" pitchFamily="34" charset="-122"/>
                        </a:rPr>
                        <a:t>1</a:t>
                      </a:r>
                      <a:r>
                        <a:rPr lang="zh-CN" altLang="en-US" sz="2400" b="0" i="0" u="none" strike="noStrike" dirty="0" smtClean="0">
                          <a:solidFill>
                            <a:srgbClr val="00B050"/>
                          </a:solidFill>
                          <a:latin typeface="微软雅黑" pitchFamily="34" charset="-122"/>
                          <a:ea typeface="微软雅黑" pitchFamily="34" charset="-122"/>
                        </a:rPr>
                        <a:t>）</a:t>
                      </a:r>
                      <a:endParaRPr lang="en-US" altLang="zh-CN" sz="2400" b="0" i="0" u="none" strike="noStrike" dirty="0">
                        <a:solidFill>
                          <a:srgbClr val="00B050"/>
                        </a:solidFill>
                        <a:latin typeface="微软雅黑" pitchFamily="34" charset="-122"/>
                        <a:ea typeface="微软雅黑" pitchFamily="34" charset="-122"/>
                      </a:endParaRPr>
                    </a:p>
                  </a:txBody>
                  <a:tcPr marL="9525" marR="9525" marT="9525" marB="0" anchor="ctr"/>
                </a:tc>
                <a:tc>
                  <a:txBody>
                    <a:bodyPr/>
                    <a:lstStyle/>
                    <a:p>
                      <a:pPr algn="ctr" fontAlgn="ctr"/>
                      <a:endParaRPr lang="en-US" altLang="zh-CN" sz="2400" b="0" i="0" u="none" strike="noStrike" dirty="0">
                        <a:solidFill>
                          <a:srgbClr val="000000"/>
                        </a:solidFill>
                        <a:latin typeface="微软雅黑" pitchFamily="34" charset="-122"/>
                        <a:ea typeface="微软雅黑" pitchFamily="34" charset="-122"/>
                      </a:endParaRPr>
                    </a:p>
                  </a:txBody>
                  <a:tcPr marL="9525" marR="9525" marT="9525" marB="0" anchor="ctr"/>
                </a:tc>
                <a:tc>
                  <a:txBody>
                    <a:bodyPr/>
                    <a:lstStyle/>
                    <a:p>
                      <a:pPr algn="ctr" fontAlgn="ctr"/>
                      <a:endParaRPr lang="en-US" altLang="zh-CN" sz="2400" b="0" i="0" u="none" strike="noStrike" dirty="0">
                        <a:solidFill>
                          <a:srgbClr val="000000"/>
                        </a:solidFill>
                        <a:latin typeface="微软雅黑" pitchFamily="34" charset="-122"/>
                        <a:ea typeface="微软雅黑" pitchFamily="34" charset="-122"/>
                      </a:endParaRPr>
                    </a:p>
                  </a:txBody>
                  <a:tcPr marL="9525" marR="9525" marT="9525" marB="0" anchor="ctr"/>
                </a:tc>
                <a:tc>
                  <a:txBody>
                    <a:bodyPr/>
                    <a:lstStyle/>
                    <a:p>
                      <a:pPr algn="ctr" rtl="0" fontAlgn="ctr"/>
                      <a:r>
                        <a:rPr lang="en-US" altLang="zh-CN" sz="2000" b="0" i="0" u="none" strike="noStrike" smtClean="0">
                          <a:solidFill>
                            <a:schemeClr val="tx1"/>
                          </a:solidFill>
                          <a:latin typeface="微软雅黑" pitchFamily="34" charset="-122"/>
                          <a:ea typeface="微软雅黑" pitchFamily="34" charset="-122"/>
                        </a:rPr>
                        <a:t>1.67%</a:t>
                      </a:r>
                      <a:endParaRPr lang="en-US" altLang="zh-CN" sz="2000" b="0" i="0" u="none" strike="noStrike" dirty="0">
                        <a:solidFill>
                          <a:schemeClr val="tx1"/>
                        </a:solidFill>
                        <a:latin typeface="微软雅黑" pitchFamily="34" charset="-122"/>
                        <a:ea typeface="微软雅黑" pitchFamily="34" charset="-122"/>
                      </a:endParaRPr>
                    </a:p>
                  </a:txBody>
                  <a:tcPr marL="9525" marR="9525" marT="9525" marB="0" anchor="ctr"/>
                </a:tc>
              </a:tr>
            </a:tbl>
          </a:graphicData>
        </a:graphic>
      </p:graphicFrame>
      <p:sp>
        <p:nvSpPr>
          <p:cNvPr id="2" name="标题 1"/>
          <p:cNvSpPr>
            <a:spLocks noGrp="1"/>
          </p:cNvSpPr>
          <p:nvPr>
            <p:ph type="title"/>
          </p:nvPr>
        </p:nvSpPr>
        <p:spPr>
          <a:xfrm>
            <a:off x="-540568" y="0"/>
            <a:ext cx="8229600" cy="1143000"/>
          </a:xfrm>
        </p:spPr>
        <p:txBody>
          <a:bodyPr>
            <a:normAutofit/>
            <a:scene3d>
              <a:camera prst="orthographicFront"/>
              <a:lightRig rig="threePt" dir="t"/>
            </a:scene3d>
            <a:sp3d extrusionH="57150">
              <a:bevelT w="82550" h="38100" prst="coolSlant"/>
            </a:sp3d>
          </a:bodyPr>
          <a:lstStyle/>
          <a:p>
            <a:r>
              <a:rPr lang="zh-CN" altLang="en-US" sz="3600" b="1" dirty="0" smtClean="0">
                <a:solidFill>
                  <a:schemeClr val="accent6">
                    <a:lumMod val="50000"/>
                  </a:schemeClr>
                </a:solidFill>
                <a:effectLst>
                  <a:reflection blurRad="6350" stA="60000" endA="900" endPos="60000" dist="29997" dir="5400000" sy="-100000" algn="bl" rotWithShape="0"/>
                </a:effectLst>
                <a:latin typeface="华文新魏" pitchFamily="2" charset="-122"/>
                <a:ea typeface="华文新魏" pitchFamily="2" charset="-122"/>
              </a:rPr>
              <a:t>近</a:t>
            </a:r>
            <a:r>
              <a:rPr lang="zh-CN" altLang="en-US" sz="3600" b="1" smtClean="0">
                <a:solidFill>
                  <a:schemeClr val="accent6">
                    <a:lumMod val="50000"/>
                  </a:schemeClr>
                </a:solidFill>
                <a:effectLst>
                  <a:reflection blurRad="6350" stA="60000" endA="900" endPos="60000" dist="29997" dir="5400000" sy="-100000" algn="bl" rotWithShape="0"/>
                </a:effectLst>
                <a:latin typeface="华文新魏" pitchFamily="2" charset="-122"/>
                <a:ea typeface="华文新魏" pitchFamily="2" charset="-122"/>
              </a:rPr>
              <a:t>两届中环杯考点</a:t>
            </a:r>
            <a:r>
              <a:rPr lang="zh-CN" altLang="en-US" sz="3600" b="1" dirty="0" smtClean="0">
                <a:solidFill>
                  <a:schemeClr val="accent6">
                    <a:lumMod val="50000"/>
                  </a:schemeClr>
                </a:solidFill>
                <a:effectLst>
                  <a:reflection blurRad="6350" stA="60000" endA="900" endPos="60000" dist="29997" dir="5400000" sy="-100000" algn="bl" rotWithShape="0"/>
                </a:effectLst>
                <a:latin typeface="华文新魏" pitchFamily="2" charset="-122"/>
                <a:ea typeface="华文新魏" pitchFamily="2" charset="-122"/>
              </a:rPr>
              <a:t>分数详解</a:t>
            </a:r>
            <a:endParaRPr lang="zh-CN" altLang="en-US" sz="3600" b="1" dirty="0">
              <a:solidFill>
                <a:schemeClr val="accent6">
                  <a:lumMod val="50000"/>
                </a:schemeClr>
              </a:solidFill>
              <a:effectLst>
                <a:reflection blurRad="6350" stA="60000" endA="900" endPos="60000" dist="29997" dir="5400000" sy="-100000" algn="bl" rotWithShape="0"/>
              </a:effectLst>
              <a:latin typeface="华文新魏" pitchFamily="2" charset="-122"/>
              <a:ea typeface="华文新魏" pitchFamily="2" charset="-122"/>
            </a:endParaRPr>
          </a:p>
        </p:txBody>
      </p:sp>
    </p:spTree>
  </p:cSld>
  <p:clrMapOvr>
    <a:masterClrMapping/>
  </p:clrMapOvr>
  <p:transition>
    <p:wipe dir="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611560" y="642926"/>
            <a:ext cx="8229600" cy="1143000"/>
          </a:xfrm>
        </p:spPr>
        <p:txBody>
          <a:bodyPr>
            <a:scene3d>
              <a:camera prst="orthographicFront"/>
              <a:lightRig rig="threePt" dir="t"/>
            </a:scene3d>
            <a:sp3d extrusionH="57150">
              <a:bevelT w="82550" h="38100" prst="coolSlant"/>
            </a:sp3d>
          </a:bodyPr>
          <a:lstStyle/>
          <a:p>
            <a:r>
              <a:rPr lang="zh-CN" altLang="en-US" b="1" dirty="0" smtClean="0">
                <a:solidFill>
                  <a:schemeClr val="accent6">
                    <a:lumMod val="50000"/>
                  </a:schemeClr>
                </a:solidFill>
                <a:effectLst>
                  <a:reflection blurRad="6350" stA="60000" endA="900" endPos="60000" dist="29997" dir="5400000" sy="-100000" algn="bl" rotWithShape="0"/>
                </a:effectLst>
                <a:latin typeface="华文新魏" pitchFamily="2" charset="-122"/>
                <a:ea typeface="华文新魏" pitchFamily="2" charset="-122"/>
              </a:rPr>
              <a:t>近两届中环杯考点分数比对</a:t>
            </a:r>
            <a:endParaRPr lang="zh-CN" altLang="en-US" b="1" dirty="0">
              <a:solidFill>
                <a:schemeClr val="accent6">
                  <a:lumMod val="50000"/>
                </a:schemeClr>
              </a:solidFill>
              <a:effectLst>
                <a:reflection blurRad="6350" stA="60000" endA="900" endPos="60000" dist="29997" dir="5400000" sy="-100000" algn="bl" rotWithShape="0"/>
              </a:effectLst>
              <a:latin typeface="华文新魏" pitchFamily="2" charset="-122"/>
              <a:ea typeface="华文新魏" pitchFamily="2" charset="-122"/>
            </a:endParaRPr>
          </a:p>
        </p:txBody>
      </p:sp>
      <p:graphicFrame>
        <p:nvGraphicFramePr>
          <p:cNvPr id="6" name="内容占位符 5"/>
          <p:cNvGraphicFramePr>
            <a:graphicFrameLocks noGrp="1"/>
          </p:cNvGraphicFramePr>
          <p:nvPr>
            <p:ph idx="1"/>
          </p:nvPr>
        </p:nvGraphicFramePr>
        <p:xfrm>
          <a:off x="642910" y="1571612"/>
          <a:ext cx="8329642" cy="4543444"/>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transition>
    <p:strips/>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396552" y="-90264"/>
            <a:ext cx="8229600" cy="1143000"/>
          </a:xfrm>
        </p:spPr>
        <p:txBody>
          <a:bodyPr>
            <a:normAutofit/>
            <a:scene3d>
              <a:camera prst="orthographicFront"/>
              <a:lightRig rig="threePt" dir="t"/>
            </a:scene3d>
            <a:sp3d extrusionH="57150">
              <a:bevelT w="82550" h="38100" prst="coolSlant"/>
            </a:sp3d>
          </a:bodyPr>
          <a:lstStyle/>
          <a:p>
            <a:r>
              <a:rPr lang="zh-CN" altLang="en-US" sz="3600" b="1" smtClean="0">
                <a:solidFill>
                  <a:schemeClr val="accent6">
                    <a:lumMod val="50000"/>
                  </a:schemeClr>
                </a:solidFill>
                <a:effectLst>
                  <a:reflection blurRad="6350" stA="60000" endA="900" endPos="60000" dist="29997" dir="5400000" sy="-100000" algn="bl" rotWithShape="0"/>
                </a:effectLst>
                <a:latin typeface="华文新魏" pitchFamily="2" charset="-122"/>
                <a:ea typeface="华文新魏" pitchFamily="2" charset="-122"/>
              </a:rPr>
              <a:t>四年级中环杯考点</a:t>
            </a:r>
            <a:r>
              <a:rPr lang="zh-CN" altLang="en-US" sz="3600" b="1" dirty="0" smtClean="0">
                <a:solidFill>
                  <a:schemeClr val="accent6">
                    <a:lumMod val="50000"/>
                  </a:schemeClr>
                </a:solidFill>
                <a:effectLst>
                  <a:reflection blurRad="6350" stA="60000" endA="900" endPos="60000" dist="29997" dir="5400000" sy="-100000" algn="bl" rotWithShape="0"/>
                </a:effectLst>
                <a:latin typeface="华文新魏" pitchFamily="2" charset="-122"/>
                <a:ea typeface="华文新魏" pitchFamily="2" charset="-122"/>
              </a:rPr>
              <a:t>分析</a:t>
            </a:r>
            <a:endParaRPr lang="zh-CN" altLang="en-US" sz="3600" b="1" dirty="0">
              <a:solidFill>
                <a:schemeClr val="accent6">
                  <a:lumMod val="50000"/>
                </a:schemeClr>
              </a:solidFill>
              <a:effectLst>
                <a:reflection blurRad="6350" stA="60000" endA="900" endPos="60000" dist="29997" dir="5400000" sy="-100000" algn="bl" rotWithShape="0"/>
              </a:effectLst>
              <a:latin typeface="华文新魏" pitchFamily="2" charset="-122"/>
              <a:ea typeface="华文新魏" pitchFamily="2" charset="-122"/>
            </a:endParaRPr>
          </a:p>
        </p:txBody>
      </p:sp>
      <p:sp>
        <p:nvSpPr>
          <p:cNvPr id="3" name="内容占位符 2"/>
          <p:cNvSpPr>
            <a:spLocks noGrp="1"/>
          </p:cNvSpPr>
          <p:nvPr>
            <p:ph idx="1"/>
          </p:nvPr>
        </p:nvSpPr>
        <p:spPr>
          <a:xfrm>
            <a:off x="1343060" y="1052736"/>
            <a:ext cx="8229600" cy="5040560"/>
          </a:xfrm>
        </p:spPr>
        <p:txBody>
          <a:bodyPr>
            <a:normAutofit fontScale="92500" lnSpcReduction="20000"/>
          </a:bodyPr>
          <a:lstStyle/>
          <a:p>
            <a:r>
              <a:rPr lang="zh-CN" altLang="zh-CN" b="1" dirty="0" smtClean="0">
                <a:latin typeface="仿宋" pitchFamily="49" charset="-122"/>
                <a:ea typeface="仿宋" pitchFamily="49" charset="-122"/>
              </a:rPr>
              <a:t>计算</a:t>
            </a:r>
            <a:r>
              <a:rPr lang="zh-CN" altLang="en-US" b="1" dirty="0" smtClean="0">
                <a:latin typeface="仿宋" pitchFamily="49" charset="-122"/>
                <a:ea typeface="仿宋" pitchFamily="49" charset="-122"/>
              </a:rPr>
              <a:t>（巧算、定义新运算）</a:t>
            </a:r>
            <a:endParaRPr lang="en-US" altLang="zh-CN" b="1" dirty="0" smtClean="0">
              <a:latin typeface="仿宋" pitchFamily="49" charset="-122"/>
              <a:ea typeface="仿宋" pitchFamily="49" charset="-122"/>
            </a:endParaRPr>
          </a:p>
          <a:p>
            <a:r>
              <a:rPr lang="zh-CN" altLang="en-US" b="1" dirty="0" smtClean="0">
                <a:latin typeface="仿宋" pitchFamily="49" charset="-122"/>
                <a:ea typeface="仿宋" pitchFamily="49" charset="-122"/>
              </a:rPr>
              <a:t>三大原理（加乘、抽屉、</a:t>
            </a:r>
            <a:r>
              <a:rPr lang="zh-CN" altLang="zh-CN" b="1" dirty="0" smtClean="0">
                <a:latin typeface="仿宋" pitchFamily="49" charset="-122"/>
                <a:ea typeface="仿宋" pitchFamily="49" charset="-122"/>
              </a:rPr>
              <a:t>容斥</a:t>
            </a:r>
            <a:r>
              <a:rPr lang="zh-CN" altLang="en-US" b="1" dirty="0" smtClean="0">
                <a:latin typeface="仿宋" pitchFamily="49" charset="-122"/>
                <a:ea typeface="仿宋" pitchFamily="49" charset="-122"/>
              </a:rPr>
              <a:t>）</a:t>
            </a:r>
            <a:endParaRPr lang="en-US" altLang="zh-CN" b="1" dirty="0" smtClean="0">
              <a:latin typeface="仿宋" pitchFamily="49" charset="-122"/>
              <a:ea typeface="仿宋" pitchFamily="49" charset="-122"/>
            </a:endParaRPr>
          </a:p>
          <a:p>
            <a:r>
              <a:rPr lang="zh-CN" altLang="zh-CN" b="1" dirty="0" smtClean="0">
                <a:latin typeface="仿宋" pitchFamily="49" charset="-122"/>
                <a:ea typeface="仿宋" pitchFamily="49" charset="-122"/>
              </a:rPr>
              <a:t>典型应用题</a:t>
            </a:r>
            <a:endParaRPr lang="en-US" altLang="zh-CN" b="1" dirty="0" smtClean="0">
              <a:latin typeface="仿宋" pitchFamily="49" charset="-122"/>
              <a:ea typeface="仿宋" pitchFamily="49" charset="-122"/>
            </a:endParaRPr>
          </a:p>
          <a:p>
            <a:pPr lvl="0"/>
            <a:r>
              <a:rPr lang="zh-CN" altLang="zh-CN" b="1" dirty="0" smtClean="0">
                <a:latin typeface="仿宋" pitchFamily="49" charset="-122"/>
                <a:ea typeface="仿宋" pitchFamily="49" charset="-122"/>
              </a:rPr>
              <a:t>行程问题</a:t>
            </a:r>
            <a:endParaRPr lang="en-US" altLang="zh-CN" b="1" dirty="0" smtClean="0">
              <a:latin typeface="仿宋" pitchFamily="49" charset="-122"/>
              <a:ea typeface="仿宋" pitchFamily="49" charset="-122"/>
            </a:endParaRPr>
          </a:p>
          <a:p>
            <a:r>
              <a:rPr lang="zh-CN" altLang="zh-CN" b="1" dirty="0" smtClean="0">
                <a:latin typeface="仿宋" pitchFamily="49" charset="-122"/>
                <a:ea typeface="仿宋" pitchFamily="49" charset="-122"/>
              </a:rPr>
              <a:t>数论</a:t>
            </a:r>
            <a:endParaRPr lang="en-US" altLang="zh-CN" b="1" dirty="0" smtClean="0">
              <a:latin typeface="仿宋" pitchFamily="49" charset="-122"/>
              <a:ea typeface="仿宋" pitchFamily="49" charset="-122"/>
            </a:endParaRPr>
          </a:p>
          <a:p>
            <a:pPr lvl="1">
              <a:buFont typeface="Wingdings" pitchFamily="2" charset="2"/>
              <a:buChar char="Ø"/>
            </a:pPr>
            <a:r>
              <a:rPr lang="zh-CN" altLang="zh-CN" sz="2400" dirty="0" smtClean="0">
                <a:latin typeface="仿宋" pitchFamily="49" charset="-122"/>
                <a:ea typeface="仿宋" pitchFamily="49" charset="-122"/>
              </a:rPr>
              <a:t>数的整除及余数</a:t>
            </a:r>
            <a:endParaRPr lang="en-US" altLang="zh-CN" sz="2400" dirty="0" smtClean="0">
              <a:latin typeface="仿宋" pitchFamily="49" charset="-122"/>
              <a:ea typeface="仿宋" pitchFamily="49" charset="-122"/>
            </a:endParaRPr>
          </a:p>
          <a:p>
            <a:pPr lvl="1">
              <a:buFont typeface="Wingdings" pitchFamily="2" charset="2"/>
              <a:buChar char="Ø"/>
            </a:pPr>
            <a:r>
              <a:rPr lang="zh-CN" altLang="zh-CN" sz="2400" dirty="0" smtClean="0">
                <a:latin typeface="仿宋" pitchFamily="49" charset="-122"/>
                <a:ea typeface="仿宋" pitchFamily="49" charset="-122"/>
              </a:rPr>
              <a:t>末尾数</a:t>
            </a:r>
            <a:endParaRPr lang="en-US" altLang="zh-CN" b="1" dirty="0" smtClean="0">
              <a:latin typeface="仿宋" pitchFamily="49" charset="-122"/>
              <a:ea typeface="仿宋" pitchFamily="49" charset="-122"/>
            </a:endParaRPr>
          </a:p>
          <a:p>
            <a:pPr lvl="0"/>
            <a:r>
              <a:rPr lang="zh-CN" altLang="en-US" b="1" dirty="0" smtClean="0">
                <a:latin typeface="仿宋" pitchFamily="49" charset="-122"/>
                <a:ea typeface="仿宋" pitchFamily="49" charset="-122"/>
              </a:rPr>
              <a:t>几何</a:t>
            </a:r>
            <a:endParaRPr lang="en-US" altLang="zh-CN" b="1" dirty="0" smtClean="0">
              <a:latin typeface="仿宋" pitchFamily="49" charset="-122"/>
              <a:ea typeface="仿宋" pitchFamily="49" charset="-122"/>
            </a:endParaRPr>
          </a:p>
          <a:p>
            <a:pPr lvl="1">
              <a:buFont typeface="Wingdings" pitchFamily="2" charset="2"/>
              <a:buChar char="Ø"/>
            </a:pPr>
            <a:r>
              <a:rPr lang="zh-CN" altLang="zh-CN" dirty="0" smtClean="0">
                <a:latin typeface="仿宋" pitchFamily="49" charset="-122"/>
                <a:ea typeface="仿宋" pitchFamily="49" charset="-122"/>
              </a:rPr>
              <a:t>平面几何</a:t>
            </a:r>
            <a:endParaRPr lang="en-US" altLang="zh-CN" dirty="0" smtClean="0">
              <a:latin typeface="仿宋" pitchFamily="49" charset="-122"/>
              <a:ea typeface="仿宋" pitchFamily="49" charset="-122"/>
            </a:endParaRPr>
          </a:p>
          <a:p>
            <a:pPr lvl="1">
              <a:buFont typeface="Wingdings" pitchFamily="2" charset="2"/>
              <a:buChar char="Ø"/>
            </a:pPr>
            <a:r>
              <a:rPr lang="zh-CN" altLang="zh-CN" b="1" dirty="0" smtClean="0">
                <a:solidFill>
                  <a:srgbClr val="FF0000"/>
                </a:solidFill>
                <a:latin typeface="仿宋" pitchFamily="49" charset="-122"/>
                <a:ea typeface="仿宋" pitchFamily="49" charset="-122"/>
              </a:rPr>
              <a:t>图形切割拼</a:t>
            </a:r>
            <a:r>
              <a:rPr lang="zh-CN" altLang="en-US" b="1" dirty="0" smtClean="0">
                <a:solidFill>
                  <a:srgbClr val="FF0000"/>
                </a:solidFill>
                <a:latin typeface="仿宋" pitchFamily="49" charset="-122"/>
                <a:ea typeface="仿宋" pitchFamily="49" charset="-122"/>
              </a:rPr>
              <a:t>（中环必考）</a:t>
            </a:r>
            <a:endParaRPr lang="en-US" altLang="zh-CN" b="1" dirty="0" smtClean="0">
              <a:solidFill>
                <a:srgbClr val="FF0000"/>
              </a:solidFill>
              <a:latin typeface="仿宋" pitchFamily="49" charset="-122"/>
              <a:ea typeface="仿宋" pitchFamily="49" charset="-122"/>
            </a:endParaRPr>
          </a:p>
          <a:p>
            <a:pPr lvl="0"/>
            <a:r>
              <a:rPr lang="zh-CN" altLang="zh-CN" b="1" dirty="0" smtClean="0">
                <a:latin typeface="仿宋" pitchFamily="49" charset="-122"/>
                <a:ea typeface="仿宋" pitchFamily="49" charset="-122"/>
              </a:rPr>
              <a:t>逻辑推理</a:t>
            </a:r>
            <a:r>
              <a:rPr lang="zh-CN" altLang="en-US" b="1" dirty="0" smtClean="0">
                <a:latin typeface="仿宋" pitchFamily="49" charset="-122"/>
                <a:ea typeface="仿宋" pitchFamily="49" charset="-122"/>
              </a:rPr>
              <a:t>、</a:t>
            </a:r>
            <a:r>
              <a:rPr lang="zh-CN" altLang="zh-CN" b="1" dirty="0" smtClean="0">
                <a:latin typeface="仿宋" pitchFamily="49" charset="-122"/>
                <a:ea typeface="仿宋" pitchFamily="49" charset="-122"/>
              </a:rPr>
              <a:t>趣味问题</a:t>
            </a:r>
            <a:r>
              <a:rPr lang="zh-CN" altLang="en-US" b="1" dirty="0" smtClean="0">
                <a:latin typeface="仿宋" pitchFamily="49" charset="-122"/>
                <a:ea typeface="仿宋" pitchFamily="49" charset="-122"/>
              </a:rPr>
              <a:t>等</a:t>
            </a:r>
            <a:endParaRPr lang="zh-CN" altLang="zh-CN" b="1" dirty="0" smtClean="0">
              <a:latin typeface="仿宋" pitchFamily="49" charset="-122"/>
              <a:ea typeface="仿宋" pitchFamily="49" charset="-122"/>
            </a:endParaRPr>
          </a:p>
          <a:p>
            <a:endParaRPr lang="zh-CN" altLang="en-US" dirty="0" smtClean="0">
              <a:latin typeface="华文细黑" pitchFamily="2" charset="-122"/>
              <a:ea typeface="华文细黑" pitchFamily="2" charset="-122"/>
            </a:endParaRPr>
          </a:p>
          <a:p>
            <a:endParaRPr lang="en-US" altLang="zh-CN" dirty="0" smtClean="0">
              <a:latin typeface="华文细黑" pitchFamily="2" charset="-122"/>
              <a:ea typeface="华文细黑" pitchFamily="2" charset="-122"/>
            </a:endParaRPr>
          </a:p>
        </p:txBody>
      </p:sp>
    </p:spTree>
  </p:cSld>
  <p:clrMapOvr>
    <a:masterClrMapping/>
  </p:clrMapOvr>
  <p:transition>
    <p:checke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1" presetClass="entr" presetSubtype="0" fill="hold" nodeType="clickEffect">
                                  <p:stCondLst>
                                    <p:cond delay="0"/>
                                  </p:stCondLst>
                                  <p:iterate type="lt">
                                    <p:tmPct val="10000"/>
                                  </p:iterate>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500" fill="hold"/>
                                        <p:tgtEl>
                                          <p:spTgt spid="3">
                                            <p:txEl>
                                              <p:pRg st="0" end="0"/>
                                            </p:txEl>
                                          </p:spTgt>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3">
                                            <p:txEl>
                                              <p:pRg st="0" end="0"/>
                                            </p:txEl>
                                          </p:spTgt>
                                        </p:tgtEl>
                                        <p:attrNameLst>
                                          <p:attrName>ppt_y</p:attrName>
                                        </p:attrNameLst>
                                      </p:cBhvr>
                                      <p:tavLst>
                                        <p:tav tm="0">
                                          <p:val>
                                            <p:strVal val="#ppt_y"/>
                                          </p:val>
                                        </p:tav>
                                        <p:tav tm="100000">
                                          <p:val>
                                            <p:strVal val="#ppt_y"/>
                                          </p:val>
                                        </p:tav>
                                      </p:tavLst>
                                    </p:anim>
                                    <p:anim calcmode="lin" valueType="num">
                                      <p:cBhvr>
                                        <p:cTn id="9" dur="500" fill="hold"/>
                                        <p:tgtEl>
                                          <p:spTgt spid="3">
                                            <p:txEl>
                                              <p:pRg st="0" end="0"/>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3">
                                            <p:txEl>
                                              <p:pRg st="0" end="0"/>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3">
                                            <p:txEl>
                                              <p:pRg st="0" end="0"/>
                                            </p:txEl>
                                          </p:spTgt>
                                        </p:tgtEl>
                                      </p:cBhvr>
                                    </p:animEffect>
                                  </p:childTnLst>
                                </p:cTn>
                              </p:par>
                              <p:par>
                                <p:cTn id="12" presetID="41" presetClass="entr" presetSubtype="0" fill="hold" nodeType="withEffect">
                                  <p:stCondLst>
                                    <p:cond delay="0"/>
                                  </p:stCondLst>
                                  <p:iterate type="lt">
                                    <p:tmPct val="10000"/>
                                  </p:iterate>
                                  <p:childTnLst>
                                    <p:set>
                                      <p:cBhvr>
                                        <p:cTn id="13" dur="1" fill="hold">
                                          <p:stCondLst>
                                            <p:cond delay="0"/>
                                          </p:stCondLst>
                                        </p:cTn>
                                        <p:tgtEl>
                                          <p:spTgt spid="3">
                                            <p:txEl>
                                              <p:pRg st="1" end="1"/>
                                            </p:txEl>
                                          </p:spTgt>
                                        </p:tgtEl>
                                        <p:attrNameLst>
                                          <p:attrName>style.visibility</p:attrName>
                                        </p:attrNameLst>
                                      </p:cBhvr>
                                      <p:to>
                                        <p:strVal val="visible"/>
                                      </p:to>
                                    </p:set>
                                    <p:anim calcmode="lin" valueType="num">
                                      <p:cBhvr>
                                        <p:cTn id="14" dur="500" fill="hold"/>
                                        <p:tgtEl>
                                          <p:spTgt spid="3">
                                            <p:txEl>
                                              <p:pRg st="1" end="1"/>
                                            </p:txEl>
                                          </p:spTgt>
                                        </p:tgtEl>
                                        <p:attrNameLst>
                                          <p:attrName>ppt_x</p:attrName>
                                        </p:attrNameLst>
                                      </p:cBhvr>
                                      <p:tavLst>
                                        <p:tav tm="0">
                                          <p:val>
                                            <p:strVal val="#ppt_x"/>
                                          </p:val>
                                        </p:tav>
                                        <p:tav tm="50000">
                                          <p:val>
                                            <p:strVal val="#ppt_x+.1"/>
                                          </p:val>
                                        </p:tav>
                                        <p:tav tm="100000">
                                          <p:val>
                                            <p:strVal val="#ppt_x"/>
                                          </p:val>
                                        </p:tav>
                                      </p:tavLst>
                                    </p:anim>
                                    <p:anim calcmode="lin" valueType="num">
                                      <p:cBhvr>
                                        <p:cTn id="15" dur="500" fill="hold"/>
                                        <p:tgtEl>
                                          <p:spTgt spid="3">
                                            <p:txEl>
                                              <p:pRg st="1" end="1"/>
                                            </p:txEl>
                                          </p:spTgt>
                                        </p:tgtEl>
                                        <p:attrNameLst>
                                          <p:attrName>ppt_y</p:attrName>
                                        </p:attrNameLst>
                                      </p:cBhvr>
                                      <p:tavLst>
                                        <p:tav tm="0">
                                          <p:val>
                                            <p:strVal val="#ppt_y"/>
                                          </p:val>
                                        </p:tav>
                                        <p:tav tm="100000">
                                          <p:val>
                                            <p:strVal val="#ppt_y"/>
                                          </p:val>
                                        </p:tav>
                                      </p:tavLst>
                                    </p:anim>
                                    <p:anim calcmode="lin" valueType="num">
                                      <p:cBhvr>
                                        <p:cTn id="16" dur="500" fill="hold"/>
                                        <p:tgtEl>
                                          <p:spTgt spid="3">
                                            <p:txEl>
                                              <p:pRg st="1" end="1"/>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17" dur="500" fill="hold"/>
                                        <p:tgtEl>
                                          <p:spTgt spid="3">
                                            <p:txEl>
                                              <p:pRg st="1" end="1"/>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18" dur="500" tmFilter="0,0; .5, 1; 1, 1"/>
                                        <p:tgtEl>
                                          <p:spTgt spid="3">
                                            <p:txEl>
                                              <p:pRg st="1" end="1"/>
                                            </p:txEl>
                                          </p:spTgt>
                                        </p:tgtEl>
                                      </p:cBhvr>
                                    </p:animEffect>
                                  </p:childTnLst>
                                </p:cTn>
                              </p:par>
                              <p:par>
                                <p:cTn id="19" presetID="41" presetClass="entr" presetSubtype="0" fill="hold" nodeType="withEffect">
                                  <p:stCondLst>
                                    <p:cond delay="0"/>
                                  </p:stCondLst>
                                  <p:iterate type="lt">
                                    <p:tmPct val="10000"/>
                                  </p:iterate>
                                  <p:childTnLst>
                                    <p:set>
                                      <p:cBhvr>
                                        <p:cTn id="20" dur="1" fill="hold">
                                          <p:stCondLst>
                                            <p:cond delay="0"/>
                                          </p:stCondLst>
                                        </p:cTn>
                                        <p:tgtEl>
                                          <p:spTgt spid="3">
                                            <p:txEl>
                                              <p:pRg st="2" end="2"/>
                                            </p:txEl>
                                          </p:spTgt>
                                        </p:tgtEl>
                                        <p:attrNameLst>
                                          <p:attrName>style.visibility</p:attrName>
                                        </p:attrNameLst>
                                      </p:cBhvr>
                                      <p:to>
                                        <p:strVal val="visible"/>
                                      </p:to>
                                    </p:set>
                                    <p:anim calcmode="lin" valueType="num">
                                      <p:cBhvr>
                                        <p:cTn id="21" dur="500" fill="hold"/>
                                        <p:tgtEl>
                                          <p:spTgt spid="3">
                                            <p:txEl>
                                              <p:pRg st="2" end="2"/>
                                            </p:txEl>
                                          </p:spTgt>
                                        </p:tgtEl>
                                        <p:attrNameLst>
                                          <p:attrName>ppt_x</p:attrName>
                                        </p:attrNameLst>
                                      </p:cBhvr>
                                      <p:tavLst>
                                        <p:tav tm="0">
                                          <p:val>
                                            <p:strVal val="#ppt_x"/>
                                          </p:val>
                                        </p:tav>
                                        <p:tav tm="50000">
                                          <p:val>
                                            <p:strVal val="#ppt_x+.1"/>
                                          </p:val>
                                        </p:tav>
                                        <p:tav tm="100000">
                                          <p:val>
                                            <p:strVal val="#ppt_x"/>
                                          </p:val>
                                        </p:tav>
                                      </p:tavLst>
                                    </p:anim>
                                    <p:anim calcmode="lin" valueType="num">
                                      <p:cBhvr>
                                        <p:cTn id="22" dur="500" fill="hold"/>
                                        <p:tgtEl>
                                          <p:spTgt spid="3">
                                            <p:txEl>
                                              <p:pRg st="2" end="2"/>
                                            </p:txEl>
                                          </p:spTgt>
                                        </p:tgtEl>
                                        <p:attrNameLst>
                                          <p:attrName>ppt_y</p:attrName>
                                        </p:attrNameLst>
                                      </p:cBhvr>
                                      <p:tavLst>
                                        <p:tav tm="0">
                                          <p:val>
                                            <p:strVal val="#ppt_y"/>
                                          </p:val>
                                        </p:tav>
                                        <p:tav tm="100000">
                                          <p:val>
                                            <p:strVal val="#ppt_y"/>
                                          </p:val>
                                        </p:tav>
                                      </p:tavLst>
                                    </p:anim>
                                    <p:anim calcmode="lin" valueType="num">
                                      <p:cBhvr>
                                        <p:cTn id="23" dur="500" fill="hold"/>
                                        <p:tgtEl>
                                          <p:spTgt spid="3">
                                            <p:txEl>
                                              <p:pRg st="2" end="2"/>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24" dur="500" fill="hold"/>
                                        <p:tgtEl>
                                          <p:spTgt spid="3">
                                            <p:txEl>
                                              <p:pRg st="2" end="2"/>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25" dur="500" tmFilter="0,0; .5, 1; 1, 1"/>
                                        <p:tgtEl>
                                          <p:spTgt spid="3">
                                            <p:txEl>
                                              <p:pRg st="2" end="2"/>
                                            </p:txEl>
                                          </p:spTgt>
                                        </p:tgtEl>
                                      </p:cBhvr>
                                    </p:animEffect>
                                  </p:childTnLst>
                                </p:cTn>
                              </p:par>
                              <p:par>
                                <p:cTn id="26" presetID="41" presetClass="entr" presetSubtype="0" fill="hold" nodeType="withEffect">
                                  <p:stCondLst>
                                    <p:cond delay="0"/>
                                  </p:stCondLst>
                                  <p:iterate type="lt">
                                    <p:tmPct val="10000"/>
                                  </p:iterate>
                                  <p:childTnLst>
                                    <p:set>
                                      <p:cBhvr>
                                        <p:cTn id="27" dur="1" fill="hold">
                                          <p:stCondLst>
                                            <p:cond delay="0"/>
                                          </p:stCondLst>
                                        </p:cTn>
                                        <p:tgtEl>
                                          <p:spTgt spid="3">
                                            <p:txEl>
                                              <p:pRg st="4" end="4"/>
                                            </p:txEl>
                                          </p:spTgt>
                                        </p:tgtEl>
                                        <p:attrNameLst>
                                          <p:attrName>style.visibility</p:attrName>
                                        </p:attrNameLst>
                                      </p:cBhvr>
                                      <p:to>
                                        <p:strVal val="visible"/>
                                      </p:to>
                                    </p:set>
                                    <p:anim calcmode="lin" valueType="num">
                                      <p:cBhvr>
                                        <p:cTn id="28" dur="500" fill="hold"/>
                                        <p:tgtEl>
                                          <p:spTgt spid="3">
                                            <p:txEl>
                                              <p:pRg st="4" end="4"/>
                                            </p:txEl>
                                          </p:spTgt>
                                        </p:tgtEl>
                                        <p:attrNameLst>
                                          <p:attrName>ppt_x</p:attrName>
                                        </p:attrNameLst>
                                      </p:cBhvr>
                                      <p:tavLst>
                                        <p:tav tm="0">
                                          <p:val>
                                            <p:strVal val="#ppt_x"/>
                                          </p:val>
                                        </p:tav>
                                        <p:tav tm="50000">
                                          <p:val>
                                            <p:strVal val="#ppt_x+.1"/>
                                          </p:val>
                                        </p:tav>
                                        <p:tav tm="100000">
                                          <p:val>
                                            <p:strVal val="#ppt_x"/>
                                          </p:val>
                                        </p:tav>
                                      </p:tavLst>
                                    </p:anim>
                                    <p:anim calcmode="lin" valueType="num">
                                      <p:cBhvr>
                                        <p:cTn id="29" dur="500" fill="hold"/>
                                        <p:tgtEl>
                                          <p:spTgt spid="3">
                                            <p:txEl>
                                              <p:pRg st="4" end="4"/>
                                            </p:txEl>
                                          </p:spTgt>
                                        </p:tgtEl>
                                        <p:attrNameLst>
                                          <p:attrName>ppt_y</p:attrName>
                                        </p:attrNameLst>
                                      </p:cBhvr>
                                      <p:tavLst>
                                        <p:tav tm="0">
                                          <p:val>
                                            <p:strVal val="#ppt_y"/>
                                          </p:val>
                                        </p:tav>
                                        <p:tav tm="100000">
                                          <p:val>
                                            <p:strVal val="#ppt_y"/>
                                          </p:val>
                                        </p:tav>
                                      </p:tavLst>
                                    </p:anim>
                                    <p:anim calcmode="lin" valueType="num">
                                      <p:cBhvr>
                                        <p:cTn id="30" dur="500" fill="hold"/>
                                        <p:tgtEl>
                                          <p:spTgt spid="3">
                                            <p:txEl>
                                              <p:pRg st="4" end="4"/>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31" dur="500" fill="hold"/>
                                        <p:tgtEl>
                                          <p:spTgt spid="3">
                                            <p:txEl>
                                              <p:pRg st="4" end="4"/>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32" dur="500" tmFilter="0,0; .5, 1; 1, 1"/>
                                        <p:tgtEl>
                                          <p:spTgt spid="3">
                                            <p:txEl>
                                              <p:pRg st="4" end="4"/>
                                            </p:txEl>
                                          </p:spTgt>
                                        </p:tgtEl>
                                      </p:cBhvr>
                                    </p:animEffect>
                                  </p:childTnLst>
                                </p:cTn>
                              </p:par>
                              <p:par>
                                <p:cTn id="33" presetID="41" presetClass="entr" presetSubtype="0" fill="hold" nodeType="withEffect">
                                  <p:stCondLst>
                                    <p:cond delay="0"/>
                                  </p:stCondLst>
                                  <p:iterate type="lt">
                                    <p:tmPct val="10000"/>
                                  </p:iterate>
                                  <p:childTnLst>
                                    <p:set>
                                      <p:cBhvr>
                                        <p:cTn id="34" dur="1" fill="hold">
                                          <p:stCondLst>
                                            <p:cond delay="0"/>
                                          </p:stCondLst>
                                        </p:cTn>
                                        <p:tgtEl>
                                          <p:spTgt spid="3">
                                            <p:txEl>
                                              <p:pRg st="3" end="3"/>
                                            </p:txEl>
                                          </p:spTgt>
                                        </p:tgtEl>
                                        <p:attrNameLst>
                                          <p:attrName>style.visibility</p:attrName>
                                        </p:attrNameLst>
                                      </p:cBhvr>
                                      <p:to>
                                        <p:strVal val="visible"/>
                                      </p:to>
                                    </p:set>
                                    <p:anim calcmode="lin" valueType="num">
                                      <p:cBhvr>
                                        <p:cTn id="35" dur="500" fill="hold"/>
                                        <p:tgtEl>
                                          <p:spTgt spid="3">
                                            <p:txEl>
                                              <p:pRg st="3" end="3"/>
                                            </p:txEl>
                                          </p:spTgt>
                                        </p:tgtEl>
                                        <p:attrNameLst>
                                          <p:attrName>ppt_x</p:attrName>
                                        </p:attrNameLst>
                                      </p:cBhvr>
                                      <p:tavLst>
                                        <p:tav tm="0">
                                          <p:val>
                                            <p:strVal val="#ppt_x"/>
                                          </p:val>
                                        </p:tav>
                                        <p:tav tm="50000">
                                          <p:val>
                                            <p:strVal val="#ppt_x+.1"/>
                                          </p:val>
                                        </p:tav>
                                        <p:tav tm="100000">
                                          <p:val>
                                            <p:strVal val="#ppt_x"/>
                                          </p:val>
                                        </p:tav>
                                      </p:tavLst>
                                    </p:anim>
                                    <p:anim calcmode="lin" valueType="num">
                                      <p:cBhvr>
                                        <p:cTn id="36" dur="500" fill="hold"/>
                                        <p:tgtEl>
                                          <p:spTgt spid="3">
                                            <p:txEl>
                                              <p:pRg st="3" end="3"/>
                                            </p:txEl>
                                          </p:spTgt>
                                        </p:tgtEl>
                                        <p:attrNameLst>
                                          <p:attrName>ppt_y</p:attrName>
                                        </p:attrNameLst>
                                      </p:cBhvr>
                                      <p:tavLst>
                                        <p:tav tm="0">
                                          <p:val>
                                            <p:strVal val="#ppt_y"/>
                                          </p:val>
                                        </p:tav>
                                        <p:tav tm="100000">
                                          <p:val>
                                            <p:strVal val="#ppt_y"/>
                                          </p:val>
                                        </p:tav>
                                      </p:tavLst>
                                    </p:anim>
                                    <p:anim calcmode="lin" valueType="num">
                                      <p:cBhvr>
                                        <p:cTn id="37" dur="500" fill="hold"/>
                                        <p:tgtEl>
                                          <p:spTgt spid="3">
                                            <p:txEl>
                                              <p:pRg st="3" end="3"/>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38" dur="500" fill="hold"/>
                                        <p:tgtEl>
                                          <p:spTgt spid="3">
                                            <p:txEl>
                                              <p:pRg st="3" end="3"/>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39" dur="500" tmFilter="0,0; .5, 1; 1, 1"/>
                                        <p:tgtEl>
                                          <p:spTgt spid="3">
                                            <p:txEl>
                                              <p:pRg st="3" end="3"/>
                                            </p:txEl>
                                          </p:spTgt>
                                        </p:tgtEl>
                                      </p:cBhvr>
                                    </p:animEffect>
                                  </p:childTnLst>
                                </p:cTn>
                              </p:par>
                              <p:par>
                                <p:cTn id="40" presetID="41" presetClass="entr" presetSubtype="0" fill="hold" nodeType="withEffect">
                                  <p:stCondLst>
                                    <p:cond delay="0"/>
                                  </p:stCondLst>
                                  <p:iterate type="lt">
                                    <p:tmPct val="10000"/>
                                  </p:iterate>
                                  <p:childTnLst>
                                    <p:set>
                                      <p:cBhvr>
                                        <p:cTn id="41" dur="1" fill="hold">
                                          <p:stCondLst>
                                            <p:cond delay="0"/>
                                          </p:stCondLst>
                                        </p:cTn>
                                        <p:tgtEl>
                                          <p:spTgt spid="3">
                                            <p:txEl>
                                              <p:pRg st="5" end="5"/>
                                            </p:txEl>
                                          </p:spTgt>
                                        </p:tgtEl>
                                        <p:attrNameLst>
                                          <p:attrName>style.visibility</p:attrName>
                                        </p:attrNameLst>
                                      </p:cBhvr>
                                      <p:to>
                                        <p:strVal val="visible"/>
                                      </p:to>
                                    </p:set>
                                    <p:anim calcmode="lin" valueType="num">
                                      <p:cBhvr>
                                        <p:cTn id="42" dur="500" fill="hold"/>
                                        <p:tgtEl>
                                          <p:spTgt spid="3">
                                            <p:txEl>
                                              <p:pRg st="5" end="5"/>
                                            </p:txEl>
                                          </p:spTgt>
                                        </p:tgtEl>
                                        <p:attrNameLst>
                                          <p:attrName>ppt_x</p:attrName>
                                        </p:attrNameLst>
                                      </p:cBhvr>
                                      <p:tavLst>
                                        <p:tav tm="0">
                                          <p:val>
                                            <p:strVal val="#ppt_x"/>
                                          </p:val>
                                        </p:tav>
                                        <p:tav tm="50000">
                                          <p:val>
                                            <p:strVal val="#ppt_x+.1"/>
                                          </p:val>
                                        </p:tav>
                                        <p:tav tm="100000">
                                          <p:val>
                                            <p:strVal val="#ppt_x"/>
                                          </p:val>
                                        </p:tav>
                                      </p:tavLst>
                                    </p:anim>
                                    <p:anim calcmode="lin" valueType="num">
                                      <p:cBhvr>
                                        <p:cTn id="43" dur="500" fill="hold"/>
                                        <p:tgtEl>
                                          <p:spTgt spid="3">
                                            <p:txEl>
                                              <p:pRg st="5" end="5"/>
                                            </p:txEl>
                                          </p:spTgt>
                                        </p:tgtEl>
                                        <p:attrNameLst>
                                          <p:attrName>ppt_y</p:attrName>
                                        </p:attrNameLst>
                                      </p:cBhvr>
                                      <p:tavLst>
                                        <p:tav tm="0">
                                          <p:val>
                                            <p:strVal val="#ppt_y"/>
                                          </p:val>
                                        </p:tav>
                                        <p:tav tm="100000">
                                          <p:val>
                                            <p:strVal val="#ppt_y"/>
                                          </p:val>
                                        </p:tav>
                                      </p:tavLst>
                                    </p:anim>
                                    <p:anim calcmode="lin" valueType="num">
                                      <p:cBhvr>
                                        <p:cTn id="44" dur="500" fill="hold"/>
                                        <p:tgtEl>
                                          <p:spTgt spid="3">
                                            <p:txEl>
                                              <p:pRg st="5" end="5"/>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45" dur="500" fill="hold"/>
                                        <p:tgtEl>
                                          <p:spTgt spid="3">
                                            <p:txEl>
                                              <p:pRg st="5" end="5"/>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46" dur="500" tmFilter="0,0; .5, 1; 1, 1"/>
                                        <p:tgtEl>
                                          <p:spTgt spid="3">
                                            <p:txEl>
                                              <p:pRg st="5" end="5"/>
                                            </p:txEl>
                                          </p:spTgt>
                                        </p:tgtEl>
                                      </p:cBhvr>
                                    </p:animEffect>
                                  </p:childTnLst>
                                </p:cTn>
                              </p:par>
                              <p:par>
                                <p:cTn id="47" presetID="41" presetClass="entr" presetSubtype="0" fill="hold" nodeType="withEffect">
                                  <p:stCondLst>
                                    <p:cond delay="0"/>
                                  </p:stCondLst>
                                  <p:iterate type="lt">
                                    <p:tmPct val="10000"/>
                                  </p:iterate>
                                  <p:childTnLst>
                                    <p:set>
                                      <p:cBhvr>
                                        <p:cTn id="48" dur="1" fill="hold">
                                          <p:stCondLst>
                                            <p:cond delay="0"/>
                                          </p:stCondLst>
                                        </p:cTn>
                                        <p:tgtEl>
                                          <p:spTgt spid="3">
                                            <p:txEl>
                                              <p:pRg st="6" end="6"/>
                                            </p:txEl>
                                          </p:spTgt>
                                        </p:tgtEl>
                                        <p:attrNameLst>
                                          <p:attrName>style.visibility</p:attrName>
                                        </p:attrNameLst>
                                      </p:cBhvr>
                                      <p:to>
                                        <p:strVal val="visible"/>
                                      </p:to>
                                    </p:set>
                                    <p:anim calcmode="lin" valueType="num">
                                      <p:cBhvr>
                                        <p:cTn id="49" dur="500" fill="hold"/>
                                        <p:tgtEl>
                                          <p:spTgt spid="3">
                                            <p:txEl>
                                              <p:pRg st="6" end="6"/>
                                            </p:txEl>
                                          </p:spTgt>
                                        </p:tgtEl>
                                        <p:attrNameLst>
                                          <p:attrName>ppt_x</p:attrName>
                                        </p:attrNameLst>
                                      </p:cBhvr>
                                      <p:tavLst>
                                        <p:tav tm="0">
                                          <p:val>
                                            <p:strVal val="#ppt_x"/>
                                          </p:val>
                                        </p:tav>
                                        <p:tav tm="50000">
                                          <p:val>
                                            <p:strVal val="#ppt_x+.1"/>
                                          </p:val>
                                        </p:tav>
                                        <p:tav tm="100000">
                                          <p:val>
                                            <p:strVal val="#ppt_x"/>
                                          </p:val>
                                        </p:tav>
                                      </p:tavLst>
                                    </p:anim>
                                    <p:anim calcmode="lin" valueType="num">
                                      <p:cBhvr>
                                        <p:cTn id="50" dur="500" fill="hold"/>
                                        <p:tgtEl>
                                          <p:spTgt spid="3">
                                            <p:txEl>
                                              <p:pRg st="6" end="6"/>
                                            </p:txEl>
                                          </p:spTgt>
                                        </p:tgtEl>
                                        <p:attrNameLst>
                                          <p:attrName>ppt_y</p:attrName>
                                        </p:attrNameLst>
                                      </p:cBhvr>
                                      <p:tavLst>
                                        <p:tav tm="0">
                                          <p:val>
                                            <p:strVal val="#ppt_y"/>
                                          </p:val>
                                        </p:tav>
                                        <p:tav tm="100000">
                                          <p:val>
                                            <p:strVal val="#ppt_y"/>
                                          </p:val>
                                        </p:tav>
                                      </p:tavLst>
                                    </p:anim>
                                    <p:anim calcmode="lin" valueType="num">
                                      <p:cBhvr>
                                        <p:cTn id="51" dur="500" fill="hold"/>
                                        <p:tgtEl>
                                          <p:spTgt spid="3">
                                            <p:txEl>
                                              <p:pRg st="6" end="6"/>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52" dur="500" fill="hold"/>
                                        <p:tgtEl>
                                          <p:spTgt spid="3">
                                            <p:txEl>
                                              <p:pRg st="6" end="6"/>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53" dur="500" tmFilter="0,0; .5, 1; 1, 1"/>
                                        <p:tgtEl>
                                          <p:spTgt spid="3">
                                            <p:txEl>
                                              <p:pRg st="6" end="6"/>
                                            </p:txEl>
                                          </p:spTgt>
                                        </p:tgtEl>
                                      </p:cBhvr>
                                    </p:animEffect>
                                  </p:childTnLst>
                                </p:cTn>
                              </p:par>
                              <p:par>
                                <p:cTn id="54" presetID="41" presetClass="entr" presetSubtype="0" fill="hold" nodeType="withEffect">
                                  <p:stCondLst>
                                    <p:cond delay="0"/>
                                  </p:stCondLst>
                                  <p:iterate type="lt">
                                    <p:tmPct val="10000"/>
                                  </p:iterate>
                                  <p:childTnLst>
                                    <p:set>
                                      <p:cBhvr>
                                        <p:cTn id="55" dur="1" fill="hold">
                                          <p:stCondLst>
                                            <p:cond delay="0"/>
                                          </p:stCondLst>
                                        </p:cTn>
                                        <p:tgtEl>
                                          <p:spTgt spid="3">
                                            <p:txEl>
                                              <p:pRg st="7" end="7"/>
                                            </p:txEl>
                                          </p:spTgt>
                                        </p:tgtEl>
                                        <p:attrNameLst>
                                          <p:attrName>style.visibility</p:attrName>
                                        </p:attrNameLst>
                                      </p:cBhvr>
                                      <p:to>
                                        <p:strVal val="visible"/>
                                      </p:to>
                                    </p:set>
                                    <p:anim calcmode="lin" valueType="num">
                                      <p:cBhvr>
                                        <p:cTn id="56" dur="500" fill="hold"/>
                                        <p:tgtEl>
                                          <p:spTgt spid="3">
                                            <p:txEl>
                                              <p:pRg st="7" end="7"/>
                                            </p:txEl>
                                          </p:spTgt>
                                        </p:tgtEl>
                                        <p:attrNameLst>
                                          <p:attrName>ppt_x</p:attrName>
                                        </p:attrNameLst>
                                      </p:cBhvr>
                                      <p:tavLst>
                                        <p:tav tm="0">
                                          <p:val>
                                            <p:strVal val="#ppt_x"/>
                                          </p:val>
                                        </p:tav>
                                        <p:tav tm="50000">
                                          <p:val>
                                            <p:strVal val="#ppt_x+.1"/>
                                          </p:val>
                                        </p:tav>
                                        <p:tav tm="100000">
                                          <p:val>
                                            <p:strVal val="#ppt_x"/>
                                          </p:val>
                                        </p:tav>
                                      </p:tavLst>
                                    </p:anim>
                                    <p:anim calcmode="lin" valueType="num">
                                      <p:cBhvr>
                                        <p:cTn id="57" dur="500" fill="hold"/>
                                        <p:tgtEl>
                                          <p:spTgt spid="3">
                                            <p:txEl>
                                              <p:pRg st="7" end="7"/>
                                            </p:txEl>
                                          </p:spTgt>
                                        </p:tgtEl>
                                        <p:attrNameLst>
                                          <p:attrName>ppt_y</p:attrName>
                                        </p:attrNameLst>
                                      </p:cBhvr>
                                      <p:tavLst>
                                        <p:tav tm="0">
                                          <p:val>
                                            <p:strVal val="#ppt_y"/>
                                          </p:val>
                                        </p:tav>
                                        <p:tav tm="100000">
                                          <p:val>
                                            <p:strVal val="#ppt_y"/>
                                          </p:val>
                                        </p:tav>
                                      </p:tavLst>
                                    </p:anim>
                                    <p:anim calcmode="lin" valueType="num">
                                      <p:cBhvr>
                                        <p:cTn id="58" dur="500" fill="hold"/>
                                        <p:tgtEl>
                                          <p:spTgt spid="3">
                                            <p:txEl>
                                              <p:pRg st="7" end="7"/>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59" dur="500" fill="hold"/>
                                        <p:tgtEl>
                                          <p:spTgt spid="3">
                                            <p:txEl>
                                              <p:pRg st="7" end="7"/>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60" dur="500" tmFilter="0,0; .5, 1; 1, 1"/>
                                        <p:tgtEl>
                                          <p:spTgt spid="3">
                                            <p:txEl>
                                              <p:pRg st="7" end="7"/>
                                            </p:txEl>
                                          </p:spTgt>
                                        </p:tgtEl>
                                      </p:cBhvr>
                                    </p:animEffect>
                                  </p:childTnLst>
                                </p:cTn>
                              </p:par>
                              <p:par>
                                <p:cTn id="61" presetID="41" presetClass="entr" presetSubtype="0" fill="hold" nodeType="withEffect">
                                  <p:stCondLst>
                                    <p:cond delay="0"/>
                                  </p:stCondLst>
                                  <p:iterate type="lt">
                                    <p:tmPct val="10000"/>
                                  </p:iterate>
                                  <p:childTnLst>
                                    <p:set>
                                      <p:cBhvr>
                                        <p:cTn id="62" dur="1" fill="hold">
                                          <p:stCondLst>
                                            <p:cond delay="0"/>
                                          </p:stCondLst>
                                        </p:cTn>
                                        <p:tgtEl>
                                          <p:spTgt spid="3">
                                            <p:txEl>
                                              <p:pRg st="8" end="8"/>
                                            </p:txEl>
                                          </p:spTgt>
                                        </p:tgtEl>
                                        <p:attrNameLst>
                                          <p:attrName>style.visibility</p:attrName>
                                        </p:attrNameLst>
                                      </p:cBhvr>
                                      <p:to>
                                        <p:strVal val="visible"/>
                                      </p:to>
                                    </p:set>
                                    <p:anim calcmode="lin" valueType="num">
                                      <p:cBhvr>
                                        <p:cTn id="63" dur="500" fill="hold"/>
                                        <p:tgtEl>
                                          <p:spTgt spid="3">
                                            <p:txEl>
                                              <p:pRg st="8" end="8"/>
                                            </p:txEl>
                                          </p:spTgt>
                                        </p:tgtEl>
                                        <p:attrNameLst>
                                          <p:attrName>ppt_x</p:attrName>
                                        </p:attrNameLst>
                                      </p:cBhvr>
                                      <p:tavLst>
                                        <p:tav tm="0">
                                          <p:val>
                                            <p:strVal val="#ppt_x"/>
                                          </p:val>
                                        </p:tav>
                                        <p:tav tm="50000">
                                          <p:val>
                                            <p:strVal val="#ppt_x+.1"/>
                                          </p:val>
                                        </p:tav>
                                        <p:tav tm="100000">
                                          <p:val>
                                            <p:strVal val="#ppt_x"/>
                                          </p:val>
                                        </p:tav>
                                      </p:tavLst>
                                    </p:anim>
                                    <p:anim calcmode="lin" valueType="num">
                                      <p:cBhvr>
                                        <p:cTn id="64" dur="500" fill="hold"/>
                                        <p:tgtEl>
                                          <p:spTgt spid="3">
                                            <p:txEl>
                                              <p:pRg st="8" end="8"/>
                                            </p:txEl>
                                          </p:spTgt>
                                        </p:tgtEl>
                                        <p:attrNameLst>
                                          <p:attrName>ppt_y</p:attrName>
                                        </p:attrNameLst>
                                      </p:cBhvr>
                                      <p:tavLst>
                                        <p:tav tm="0">
                                          <p:val>
                                            <p:strVal val="#ppt_y"/>
                                          </p:val>
                                        </p:tav>
                                        <p:tav tm="100000">
                                          <p:val>
                                            <p:strVal val="#ppt_y"/>
                                          </p:val>
                                        </p:tav>
                                      </p:tavLst>
                                    </p:anim>
                                    <p:anim calcmode="lin" valueType="num">
                                      <p:cBhvr>
                                        <p:cTn id="65" dur="500" fill="hold"/>
                                        <p:tgtEl>
                                          <p:spTgt spid="3">
                                            <p:txEl>
                                              <p:pRg st="8" end="8"/>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66" dur="500" fill="hold"/>
                                        <p:tgtEl>
                                          <p:spTgt spid="3">
                                            <p:txEl>
                                              <p:pRg st="8" end="8"/>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67" dur="500" tmFilter="0,0; .5, 1; 1, 1"/>
                                        <p:tgtEl>
                                          <p:spTgt spid="3">
                                            <p:txEl>
                                              <p:pRg st="8" end="8"/>
                                            </p:txEl>
                                          </p:spTgt>
                                        </p:tgtEl>
                                      </p:cBhvr>
                                    </p:animEffect>
                                  </p:childTnLst>
                                </p:cTn>
                              </p:par>
                              <p:par>
                                <p:cTn id="68" presetID="41" presetClass="entr" presetSubtype="0" fill="hold" nodeType="withEffect">
                                  <p:stCondLst>
                                    <p:cond delay="0"/>
                                  </p:stCondLst>
                                  <p:iterate type="lt">
                                    <p:tmPct val="10000"/>
                                  </p:iterate>
                                  <p:childTnLst>
                                    <p:set>
                                      <p:cBhvr>
                                        <p:cTn id="69" dur="1" fill="hold">
                                          <p:stCondLst>
                                            <p:cond delay="0"/>
                                          </p:stCondLst>
                                        </p:cTn>
                                        <p:tgtEl>
                                          <p:spTgt spid="3">
                                            <p:txEl>
                                              <p:pRg st="9" end="9"/>
                                            </p:txEl>
                                          </p:spTgt>
                                        </p:tgtEl>
                                        <p:attrNameLst>
                                          <p:attrName>style.visibility</p:attrName>
                                        </p:attrNameLst>
                                      </p:cBhvr>
                                      <p:to>
                                        <p:strVal val="visible"/>
                                      </p:to>
                                    </p:set>
                                    <p:anim calcmode="lin" valueType="num">
                                      <p:cBhvr>
                                        <p:cTn id="70" dur="500" fill="hold"/>
                                        <p:tgtEl>
                                          <p:spTgt spid="3">
                                            <p:txEl>
                                              <p:pRg st="9" end="9"/>
                                            </p:txEl>
                                          </p:spTgt>
                                        </p:tgtEl>
                                        <p:attrNameLst>
                                          <p:attrName>ppt_x</p:attrName>
                                        </p:attrNameLst>
                                      </p:cBhvr>
                                      <p:tavLst>
                                        <p:tav tm="0">
                                          <p:val>
                                            <p:strVal val="#ppt_x"/>
                                          </p:val>
                                        </p:tav>
                                        <p:tav tm="50000">
                                          <p:val>
                                            <p:strVal val="#ppt_x+.1"/>
                                          </p:val>
                                        </p:tav>
                                        <p:tav tm="100000">
                                          <p:val>
                                            <p:strVal val="#ppt_x"/>
                                          </p:val>
                                        </p:tav>
                                      </p:tavLst>
                                    </p:anim>
                                    <p:anim calcmode="lin" valueType="num">
                                      <p:cBhvr>
                                        <p:cTn id="71" dur="500" fill="hold"/>
                                        <p:tgtEl>
                                          <p:spTgt spid="3">
                                            <p:txEl>
                                              <p:pRg st="9" end="9"/>
                                            </p:txEl>
                                          </p:spTgt>
                                        </p:tgtEl>
                                        <p:attrNameLst>
                                          <p:attrName>ppt_y</p:attrName>
                                        </p:attrNameLst>
                                      </p:cBhvr>
                                      <p:tavLst>
                                        <p:tav tm="0">
                                          <p:val>
                                            <p:strVal val="#ppt_y"/>
                                          </p:val>
                                        </p:tav>
                                        <p:tav tm="100000">
                                          <p:val>
                                            <p:strVal val="#ppt_y"/>
                                          </p:val>
                                        </p:tav>
                                      </p:tavLst>
                                    </p:anim>
                                    <p:anim calcmode="lin" valueType="num">
                                      <p:cBhvr>
                                        <p:cTn id="72" dur="500" fill="hold"/>
                                        <p:tgtEl>
                                          <p:spTgt spid="3">
                                            <p:txEl>
                                              <p:pRg st="9" end="9"/>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73" dur="500" fill="hold"/>
                                        <p:tgtEl>
                                          <p:spTgt spid="3">
                                            <p:txEl>
                                              <p:pRg st="9" end="9"/>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74" dur="500" tmFilter="0,0; .5, 1; 1, 1"/>
                                        <p:tgtEl>
                                          <p:spTgt spid="3">
                                            <p:txEl>
                                              <p:pRg st="9" end="9"/>
                                            </p:txEl>
                                          </p:spTgt>
                                        </p:tgtEl>
                                      </p:cBhvr>
                                    </p:animEffect>
                                  </p:childTnLst>
                                </p:cTn>
                              </p:par>
                              <p:par>
                                <p:cTn id="75" presetID="41" presetClass="entr" presetSubtype="0" fill="hold" nodeType="withEffect">
                                  <p:stCondLst>
                                    <p:cond delay="0"/>
                                  </p:stCondLst>
                                  <p:iterate type="lt">
                                    <p:tmPct val="10000"/>
                                  </p:iterate>
                                  <p:childTnLst>
                                    <p:set>
                                      <p:cBhvr>
                                        <p:cTn id="76" dur="1" fill="hold">
                                          <p:stCondLst>
                                            <p:cond delay="0"/>
                                          </p:stCondLst>
                                        </p:cTn>
                                        <p:tgtEl>
                                          <p:spTgt spid="3">
                                            <p:txEl>
                                              <p:pRg st="10" end="10"/>
                                            </p:txEl>
                                          </p:spTgt>
                                        </p:tgtEl>
                                        <p:attrNameLst>
                                          <p:attrName>style.visibility</p:attrName>
                                        </p:attrNameLst>
                                      </p:cBhvr>
                                      <p:to>
                                        <p:strVal val="visible"/>
                                      </p:to>
                                    </p:set>
                                    <p:anim calcmode="lin" valueType="num">
                                      <p:cBhvr>
                                        <p:cTn id="77" dur="500" fill="hold"/>
                                        <p:tgtEl>
                                          <p:spTgt spid="3">
                                            <p:txEl>
                                              <p:pRg st="10" end="10"/>
                                            </p:txEl>
                                          </p:spTgt>
                                        </p:tgtEl>
                                        <p:attrNameLst>
                                          <p:attrName>ppt_x</p:attrName>
                                        </p:attrNameLst>
                                      </p:cBhvr>
                                      <p:tavLst>
                                        <p:tav tm="0">
                                          <p:val>
                                            <p:strVal val="#ppt_x"/>
                                          </p:val>
                                        </p:tav>
                                        <p:tav tm="50000">
                                          <p:val>
                                            <p:strVal val="#ppt_x+.1"/>
                                          </p:val>
                                        </p:tav>
                                        <p:tav tm="100000">
                                          <p:val>
                                            <p:strVal val="#ppt_x"/>
                                          </p:val>
                                        </p:tav>
                                      </p:tavLst>
                                    </p:anim>
                                    <p:anim calcmode="lin" valueType="num">
                                      <p:cBhvr>
                                        <p:cTn id="78" dur="500" fill="hold"/>
                                        <p:tgtEl>
                                          <p:spTgt spid="3">
                                            <p:txEl>
                                              <p:pRg st="10" end="10"/>
                                            </p:txEl>
                                          </p:spTgt>
                                        </p:tgtEl>
                                        <p:attrNameLst>
                                          <p:attrName>ppt_y</p:attrName>
                                        </p:attrNameLst>
                                      </p:cBhvr>
                                      <p:tavLst>
                                        <p:tav tm="0">
                                          <p:val>
                                            <p:strVal val="#ppt_y"/>
                                          </p:val>
                                        </p:tav>
                                        <p:tav tm="100000">
                                          <p:val>
                                            <p:strVal val="#ppt_y"/>
                                          </p:val>
                                        </p:tav>
                                      </p:tavLst>
                                    </p:anim>
                                    <p:anim calcmode="lin" valueType="num">
                                      <p:cBhvr>
                                        <p:cTn id="79" dur="500" fill="hold"/>
                                        <p:tgtEl>
                                          <p:spTgt spid="3">
                                            <p:txEl>
                                              <p:pRg st="10" end="10"/>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80" dur="500" fill="hold"/>
                                        <p:tgtEl>
                                          <p:spTgt spid="3">
                                            <p:txEl>
                                              <p:pRg st="10" end="10"/>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81" dur="500" tmFilter="0,0; .5, 1; 1, 1"/>
                                        <p:tgtEl>
                                          <p:spTgt spid="3">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txBox="1">
            <a:spLocks/>
          </p:cNvSpPr>
          <p:nvPr/>
        </p:nvSpPr>
        <p:spPr>
          <a:xfrm>
            <a:off x="-928726" y="71414"/>
            <a:ext cx="8229600" cy="1143000"/>
          </a:xfrm>
          <a:prstGeom prst="rect">
            <a:avLst/>
          </a:prstGeom>
        </p:spPr>
        <p:txBody>
          <a:bodyPr>
            <a:normAutofit/>
            <a:scene3d>
              <a:camera prst="orthographicFront"/>
              <a:lightRig rig="threePt" dir="t"/>
            </a:scene3d>
            <a:sp3d extrusionH="57150">
              <a:bevelT w="82550" h="38100" prst="coolSlant"/>
            </a:sp3d>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altLang="zh-CN" sz="3600" b="1" i="0" u="none" strike="noStrike" kern="1200" cap="none" spc="0" normalizeH="0" baseline="0" noProof="0" smtClean="0">
                <a:ln>
                  <a:noFill/>
                </a:ln>
                <a:solidFill>
                  <a:schemeClr val="accent6">
                    <a:lumMod val="50000"/>
                  </a:schemeClr>
                </a:solidFill>
                <a:effectLst>
                  <a:reflection blurRad="6350" stA="60000" endA="900" endPos="60000" dist="29997" dir="5400000" sy="-100000" algn="bl" rotWithShape="0"/>
                </a:effectLst>
                <a:uLnTx/>
                <a:uFillTx/>
                <a:latin typeface="华文新魏" pitchFamily="2" charset="-122"/>
                <a:ea typeface="华文新魏" pitchFamily="2" charset="-122"/>
                <a:cs typeface="+mj-cs"/>
              </a:rPr>
              <a:t>《</a:t>
            </a:r>
            <a:r>
              <a:rPr kumimoji="0" lang="zh-CN" altLang="en-US" sz="3600" b="1" i="0" u="none" strike="noStrike" kern="1200" cap="none" spc="0" normalizeH="0" baseline="0" noProof="0" smtClean="0">
                <a:ln>
                  <a:noFill/>
                </a:ln>
                <a:solidFill>
                  <a:schemeClr val="accent6">
                    <a:lumMod val="50000"/>
                  </a:schemeClr>
                </a:solidFill>
                <a:effectLst>
                  <a:reflection blurRad="6350" stA="60000" endA="900" endPos="60000" dist="29997" dir="5400000" sy="-100000" algn="bl" rotWithShape="0"/>
                </a:effectLst>
                <a:uLnTx/>
                <a:uFillTx/>
                <a:latin typeface="华文新魏" pitchFamily="2" charset="-122"/>
                <a:ea typeface="华文新魏" pitchFamily="2" charset="-122"/>
                <a:cs typeface="+mj-cs"/>
              </a:rPr>
              <a:t>青少年科技报</a:t>
            </a:r>
            <a:r>
              <a:rPr kumimoji="0" lang="en-US" altLang="zh-CN" sz="3600" b="1" i="0" u="none" strike="noStrike" kern="1200" cap="none" spc="0" normalizeH="0" baseline="0" noProof="0" smtClean="0">
                <a:ln>
                  <a:noFill/>
                </a:ln>
                <a:solidFill>
                  <a:schemeClr val="accent6">
                    <a:lumMod val="50000"/>
                  </a:schemeClr>
                </a:solidFill>
                <a:effectLst>
                  <a:reflection blurRad="6350" stA="60000" endA="900" endPos="60000" dist="29997" dir="5400000" sy="-100000" algn="bl" rotWithShape="0"/>
                </a:effectLst>
                <a:uLnTx/>
                <a:uFillTx/>
                <a:latin typeface="华文新魏" pitchFamily="2" charset="-122"/>
                <a:ea typeface="华文新魏" pitchFamily="2" charset="-122"/>
                <a:cs typeface="+mj-cs"/>
              </a:rPr>
              <a:t>》</a:t>
            </a:r>
            <a:r>
              <a:rPr lang="zh-CN" altLang="en-US" sz="3600" b="1" smtClean="0">
                <a:solidFill>
                  <a:schemeClr val="accent6">
                    <a:lumMod val="50000"/>
                  </a:schemeClr>
                </a:solidFill>
                <a:effectLst>
                  <a:reflection blurRad="6350" stA="60000" endA="900" endPos="60000" dist="29997" dir="5400000" sy="-100000" algn="bl" rotWithShape="0"/>
                </a:effectLst>
                <a:latin typeface="华文新魏" pitchFamily="2" charset="-122"/>
                <a:ea typeface="华文新魏" pitchFamily="2" charset="-122"/>
                <a:cs typeface="+mj-cs"/>
              </a:rPr>
              <a:t>模</a:t>
            </a:r>
            <a:r>
              <a:rPr kumimoji="0" lang="zh-CN" altLang="en-US" sz="3600" b="1" i="0" u="none" strike="noStrike" kern="1200" cap="none" spc="0" normalizeH="0" baseline="0" noProof="0" smtClean="0">
                <a:ln>
                  <a:noFill/>
                </a:ln>
                <a:solidFill>
                  <a:schemeClr val="accent6">
                    <a:lumMod val="50000"/>
                  </a:schemeClr>
                </a:solidFill>
                <a:effectLst>
                  <a:reflection blurRad="6350" stA="60000" endA="900" endPos="60000" dist="29997" dir="5400000" sy="-100000" algn="bl" rotWithShape="0"/>
                </a:effectLst>
                <a:uLnTx/>
                <a:uFillTx/>
                <a:latin typeface="华文新魏" pitchFamily="2" charset="-122"/>
                <a:ea typeface="华文新魏" pitchFamily="2" charset="-122"/>
                <a:cs typeface="+mj-cs"/>
              </a:rPr>
              <a:t>卷一分析</a:t>
            </a:r>
            <a:endParaRPr kumimoji="0" lang="zh-CN" altLang="en-US" sz="3600" b="1" i="0" u="none" strike="noStrike" kern="1200" cap="none" spc="0" normalizeH="0" baseline="0" noProof="0" dirty="0">
              <a:ln>
                <a:noFill/>
              </a:ln>
              <a:solidFill>
                <a:schemeClr val="accent6">
                  <a:lumMod val="50000"/>
                </a:schemeClr>
              </a:solidFill>
              <a:effectLst>
                <a:reflection blurRad="6350" stA="60000" endA="900" endPos="60000" dist="29997" dir="5400000" sy="-100000" algn="bl" rotWithShape="0"/>
              </a:effectLst>
              <a:uLnTx/>
              <a:uFillTx/>
              <a:latin typeface="华文新魏" pitchFamily="2" charset="-122"/>
              <a:ea typeface="华文新魏" pitchFamily="2" charset="-122"/>
              <a:cs typeface="+mj-cs"/>
            </a:endParaRPr>
          </a:p>
        </p:txBody>
      </p:sp>
      <p:sp>
        <p:nvSpPr>
          <p:cNvPr id="3" name="TextBox 2"/>
          <p:cNvSpPr txBox="1"/>
          <p:nvPr/>
        </p:nvSpPr>
        <p:spPr>
          <a:xfrm>
            <a:off x="571472" y="1252823"/>
            <a:ext cx="1428760" cy="461665"/>
          </a:xfrm>
          <a:prstGeom prst="rect">
            <a:avLst/>
          </a:prstGeom>
          <a:noFill/>
        </p:spPr>
        <p:txBody>
          <a:bodyPr wrap="square" rtlCol="0">
            <a:spAutoFit/>
          </a:bodyPr>
          <a:lstStyle/>
          <a:p>
            <a:r>
              <a:rPr lang="zh-CN" altLang="en-US" sz="2400" b="1" smtClean="0">
                <a:latin typeface="华文仿宋" pitchFamily="2" charset="-122"/>
                <a:ea typeface="华文仿宋" pitchFamily="2" charset="-122"/>
              </a:rPr>
              <a:t>一、填空</a:t>
            </a:r>
            <a:endParaRPr lang="zh-CN" altLang="en-US" sz="2400" b="1">
              <a:latin typeface="华文仿宋" pitchFamily="2" charset="-122"/>
              <a:ea typeface="华文仿宋" pitchFamily="2" charset="-122"/>
            </a:endParaRPr>
          </a:p>
        </p:txBody>
      </p:sp>
      <p:sp>
        <p:nvSpPr>
          <p:cNvPr id="4" name="TextBox 3"/>
          <p:cNvSpPr txBox="1"/>
          <p:nvPr/>
        </p:nvSpPr>
        <p:spPr>
          <a:xfrm>
            <a:off x="642910" y="1928802"/>
            <a:ext cx="7786742" cy="400110"/>
          </a:xfrm>
          <a:prstGeom prst="rect">
            <a:avLst/>
          </a:prstGeom>
          <a:noFill/>
        </p:spPr>
        <p:txBody>
          <a:bodyPr wrap="square" rtlCol="0">
            <a:spAutoFit/>
          </a:bodyPr>
          <a:lstStyle/>
          <a:p>
            <a:pPr indent="-457200"/>
            <a:r>
              <a:rPr lang="en-US" altLang="zh-CN" sz="2000" b="1" smtClean="0">
                <a:latin typeface="仿宋" pitchFamily="49" charset="-122"/>
                <a:ea typeface="仿宋" pitchFamily="49" charset="-122"/>
              </a:rPr>
              <a:t>1.</a:t>
            </a:r>
            <a:r>
              <a:rPr lang="zh-CN" altLang="en-US" sz="2000" b="1" smtClean="0">
                <a:latin typeface="仿宋" pitchFamily="49" charset="-122"/>
                <a:ea typeface="仿宋" pitchFamily="49" charset="-122"/>
              </a:rPr>
              <a:t>计算：</a:t>
            </a:r>
            <a:r>
              <a:rPr lang="en-US" altLang="zh-CN" sz="2000" b="1" smtClean="0">
                <a:latin typeface="仿宋" pitchFamily="49" charset="-122"/>
                <a:ea typeface="仿宋" pitchFamily="49" charset="-122"/>
              </a:rPr>
              <a:t>2011×20122012—2012×20102010</a:t>
            </a:r>
            <a:r>
              <a:rPr lang="zh-CN" altLang="en-US" sz="2000" b="1" smtClean="0">
                <a:latin typeface="仿宋" pitchFamily="49" charset="-122"/>
                <a:ea typeface="仿宋" pitchFamily="49" charset="-122"/>
              </a:rPr>
              <a:t>＝</a:t>
            </a:r>
            <a:r>
              <a:rPr lang="zh-CN" altLang="en-US" sz="2000" b="1" u="sng" smtClean="0">
                <a:latin typeface="仿宋" pitchFamily="49" charset="-122"/>
                <a:ea typeface="仿宋" pitchFamily="49" charset="-122"/>
              </a:rPr>
              <a:t>          </a:t>
            </a:r>
            <a:r>
              <a:rPr lang="zh-CN" altLang="en-US" sz="2000" b="1" smtClean="0">
                <a:latin typeface="仿宋" pitchFamily="49" charset="-122"/>
                <a:ea typeface="仿宋" pitchFamily="49" charset="-122"/>
              </a:rPr>
              <a:t>。</a:t>
            </a:r>
            <a:endParaRPr lang="zh-CN" altLang="en-US" sz="2000" b="1">
              <a:latin typeface="仿宋" pitchFamily="49" charset="-122"/>
              <a:ea typeface="仿宋" pitchFamily="49" charset="-122"/>
            </a:endParaRPr>
          </a:p>
        </p:txBody>
      </p:sp>
      <p:sp>
        <p:nvSpPr>
          <p:cNvPr id="5" name="TextBox 4"/>
          <p:cNvSpPr txBox="1"/>
          <p:nvPr/>
        </p:nvSpPr>
        <p:spPr>
          <a:xfrm>
            <a:off x="642910" y="1928802"/>
            <a:ext cx="7786742" cy="707886"/>
          </a:xfrm>
          <a:prstGeom prst="rect">
            <a:avLst/>
          </a:prstGeom>
          <a:noFill/>
        </p:spPr>
        <p:txBody>
          <a:bodyPr wrap="square" rtlCol="0">
            <a:spAutoFit/>
          </a:bodyPr>
          <a:lstStyle/>
          <a:p>
            <a:pPr indent="-457200"/>
            <a:r>
              <a:rPr lang="en-US" altLang="zh-CN" sz="2000" b="1" smtClean="0">
                <a:latin typeface="仿宋" pitchFamily="49" charset="-122"/>
                <a:ea typeface="仿宋" pitchFamily="49" charset="-122"/>
              </a:rPr>
              <a:t>2.</a:t>
            </a:r>
            <a:r>
              <a:rPr lang="zh-CN" altLang="en-US" sz="2000" b="1" smtClean="0">
                <a:latin typeface="仿宋" pitchFamily="49" charset="-122"/>
                <a:ea typeface="仿宋" pitchFamily="49" charset="-122"/>
              </a:rPr>
              <a:t>对于任意两个整数</a:t>
            </a:r>
            <a:r>
              <a:rPr lang="en-US" altLang="zh-CN" sz="2000" b="1" smtClean="0">
                <a:latin typeface="仿宋" pitchFamily="49" charset="-122"/>
                <a:ea typeface="仿宋" pitchFamily="49" charset="-122"/>
              </a:rPr>
              <a:t>a</a:t>
            </a:r>
            <a:r>
              <a:rPr lang="zh-CN" altLang="en-US" sz="2000" b="1" smtClean="0">
                <a:latin typeface="仿宋" pitchFamily="49" charset="-122"/>
                <a:ea typeface="仿宋" pitchFamily="49" charset="-122"/>
              </a:rPr>
              <a:t>和</a:t>
            </a:r>
            <a:r>
              <a:rPr lang="en-US" altLang="zh-CN" sz="2000" b="1" smtClean="0">
                <a:latin typeface="仿宋" pitchFamily="49" charset="-122"/>
                <a:ea typeface="仿宋" pitchFamily="49" charset="-122"/>
              </a:rPr>
              <a:t>b</a:t>
            </a:r>
            <a:r>
              <a:rPr lang="zh-CN" altLang="en-US" sz="2000" b="1" smtClean="0">
                <a:latin typeface="仿宋" pitchFamily="49" charset="-122"/>
                <a:ea typeface="仿宋" pitchFamily="49" charset="-122"/>
              </a:rPr>
              <a:t>，定义</a:t>
            </a:r>
            <a:r>
              <a:rPr lang="en-US" altLang="zh-CN" sz="2000" b="1" smtClean="0">
                <a:latin typeface="仿宋" pitchFamily="49" charset="-122"/>
                <a:ea typeface="仿宋" pitchFamily="49" charset="-122"/>
              </a:rPr>
              <a:t>a</a:t>
            </a:r>
            <a:r>
              <a:rPr lang="zh-CN" altLang="en-US" sz="2000" b="1" smtClean="0">
                <a:latin typeface="仿宋" pitchFamily="49" charset="-122"/>
                <a:ea typeface="仿宋" pitchFamily="49" charset="-122"/>
              </a:rPr>
              <a:t>＊</a:t>
            </a:r>
            <a:r>
              <a:rPr lang="en-US" altLang="zh-CN" sz="2000" b="1" smtClean="0">
                <a:latin typeface="仿宋" pitchFamily="49" charset="-122"/>
                <a:ea typeface="仿宋" pitchFamily="49" charset="-122"/>
              </a:rPr>
              <a:t>b</a:t>
            </a:r>
            <a:r>
              <a:rPr lang="zh-CN" altLang="en-US" sz="2000" b="1" smtClean="0">
                <a:latin typeface="仿宋" pitchFamily="49" charset="-122"/>
                <a:ea typeface="仿宋" pitchFamily="49" charset="-122"/>
              </a:rPr>
              <a:t>＝</a:t>
            </a:r>
            <a:r>
              <a:rPr lang="en-US" altLang="zh-CN" sz="2000" b="1" smtClean="0">
                <a:latin typeface="仿宋" pitchFamily="49" charset="-122"/>
                <a:ea typeface="仿宋" pitchFamily="49" charset="-122"/>
              </a:rPr>
              <a:t>a×b+b</a:t>
            </a:r>
            <a:r>
              <a:rPr lang="zh-CN" altLang="en-US" sz="2000" b="1" smtClean="0">
                <a:latin typeface="仿宋" pitchFamily="49" charset="-122"/>
                <a:ea typeface="仿宋" pitchFamily="49" charset="-122"/>
              </a:rPr>
              <a:t>，则</a:t>
            </a:r>
            <a:r>
              <a:rPr lang="en-US" altLang="zh-CN" sz="2000" b="1" smtClean="0">
                <a:latin typeface="仿宋" pitchFamily="49" charset="-122"/>
                <a:ea typeface="仿宋" pitchFamily="49" charset="-122"/>
              </a:rPr>
              <a:t>5</a:t>
            </a:r>
            <a:r>
              <a:rPr lang="zh-CN" altLang="en-US" sz="2000" b="1" smtClean="0">
                <a:latin typeface="仿宋" pitchFamily="49" charset="-122"/>
                <a:ea typeface="仿宋" pitchFamily="49" charset="-122"/>
              </a:rPr>
              <a:t>＊</a:t>
            </a:r>
            <a:r>
              <a:rPr lang="en-US" altLang="zh-CN" sz="2000" b="1" smtClean="0">
                <a:latin typeface="仿宋" pitchFamily="49" charset="-122"/>
                <a:ea typeface="仿宋" pitchFamily="49" charset="-122"/>
              </a:rPr>
              <a:t>6</a:t>
            </a:r>
            <a:r>
              <a:rPr lang="zh-CN" altLang="en-US" sz="2000" b="1" smtClean="0">
                <a:latin typeface="仿宋" pitchFamily="49" charset="-122"/>
                <a:ea typeface="仿宋" pitchFamily="49" charset="-122"/>
              </a:rPr>
              <a:t>＊</a:t>
            </a:r>
            <a:r>
              <a:rPr lang="en-US" altLang="zh-CN" sz="2000" b="1" smtClean="0">
                <a:latin typeface="仿宋" pitchFamily="49" charset="-122"/>
                <a:ea typeface="仿宋" pitchFamily="49" charset="-122"/>
              </a:rPr>
              <a:t>7</a:t>
            </a:r>
            <a:r>
              <a:rPr lang="zh-CN" altLang="en-US" sz="2000" b="1" smtClean="0">
                <a:latin typeface="仿宋" pitchFamily="49" charset="-122"/>
                <a:ea typeface="仿宋" pitchFamily="49" charset="-122"/>
              </a:rPr>
              <a:t>＝</a:t>
            </a:r>
            <a:r>
              <a:rPr lang="zh-CN" altLang="en-US" sz="2000" b="1" u="sng" smtClean="0">
                <a:latin typeface="仿宋" pitchFamily="49" charset="-122"/>
                <a:ea typeface="仿宋" pitchFamily="49" charset="-122"/>
              </a:rPr>
              <a:t>      </a:t>
            </a:r>
            <a:r>
              <a:rPr lang="zh-CN" altLang="en-US" sz="2000" b="1" smtClean="0">
                <a:latin typeface="仿宋" pitchFamily="49" charset="-122"/>
                <a:ea typeface="仿宋" pitchFamily="49" charset="-122"/>
              </a:rPr>
              <a:t>。若</a:t>
            </a:r>
            <a:r>
              <a:rPr lang="en-US" altLang="zh-CN" sz="2000" b="1" smtClean="0">
                <a:latin typeface="仿宋" pitchFamily="49" charset="-122"/>
                <a:ea typeface="仿宋" pitchFamily="49" charset="-122"/>
              </a:rPr>
              <a:t>X</a:t>
            </a:r>
            <a:r>
              <a:rPr lang="zh-CN" altLang="en-US" sz="2000" b="1" smtClean="0">
                <a:latin typeface="仿宋" pitchFamily="49" charset="-122"/>
                <a:ea typeface="仿宋" pitchFamily="49" charset="-122"/>
              </a:rPr>
              <a:t>＊</a:t>
            </a:r>
            <a:r>
              <a:rPr lang="en-US" altLang="zh-CN" sz="2000" b="1" smtClean="0">
                <a:latin typeface="仿宋" pitchFamily="49" charset="-122"/>
                <a:ea typeface="仿宋" pitchFamily="49" charset="-122"/>
              </a:rPr>
              <a:t>5</a:t>
            </a:r>
            <a:r>
              <a:rPr lang="zh-CN" altLang="en-US" sz="2000" b="1" smtClean="0">
                <a:latin typeface="仿宋" pitchFamily="49" charset="-122"/>
                <a:ea typeface="仿宋" pitchFamily="49" charset="-122"/>
              </a:rPr>
              <a:t>＝</a:t>
            </a:r>
            <a:r>
              <a:rPr lang="en-US" altLang="zh-CN" sz="2000" b="1" smtClean="0">
                <a:latin typeface="仿宋" pitchFamily="49" charset="-122"/>
                <a:ea typeface="仿宋" pitchFamily="49" charset="-122"/>
              </a:rPr>
              <a:t>15</a:t>
            </a:r>
            <a:r>
              <a:rPr lang="zh-CN" altLang="en-US" sz="2000" b="1" smtClean="0">
                <a:latin typeface="仿宋" pitchFamily="49" charset="-122"/>
                <a:ea typeface="仿宋" pitchFamily="49" charset="-122"/>
              </a:rPr>
              <a:t>，那么</a:t>
            </a:r>
            <a:r>
              <a:rPr lang="en-US" altLang="zh-CN" sz="2000" b="1" smtClean="0">
                <a:latin typeface="仿宋" pitchFamily="49" charset="-122"/>
                <a:ea typeface="仿宋" pitchFamily="49" charset="-122"/>
              </a:rPr>
              <a:t>X</a:t>
            </a:r>
            <a:r>
              <a:rPr lang="zh-CN" altLang="en-US" sz="2000" b="1" smtClean="0">
                <a:latin typeface="仿宋" pitchFamily="49" charset="-122"/>
                <a:ea typeface="仿宋" pitchFamily="49" charset="-122"/>
              </a:rPr>
              <a:t>＝</a:t>
            </a:r>
            <a:r>
              <a:rPr lang="zh-CN" altLang="en-US" sz="2000" b="1" u="sng" smtClean="0">
                <a:latin typeface="仿宋" pitchFamily="49" charset="-122"/>
                <a:ea typeface="仿宋" pitchFamily="49" charset="-122"/>
              </a:rPr>
              <a:t>      </a:t>
            </a:r>
            <a:r>
              <a:rPr lang="zh-CN" altLang="en-US" sz="2000" b="1" smtClean="0">
                <a:latin typeface="仿宋" pitchFamily="49" charset="-122"/>
                <a:ea typeface="仿宋" pitchFamily="49" charset="-122"/>
              </a:rPr>
              <a:t>。</a:t>
            </a:r>
            <a:endParaRPr lang="zh-CN" altLang="en-US" sz="2000" b="1">
              <a:latin typeface="仿宋" pitchFamily="49" charset="-122"/>
              <a:ea typeface="仿宋" pitchFamily="49" charset="-122"/>
            </a:endParaRPr>
          </a:p>
        </p:txBody>
      </p:sp>
      <p:sp>
        <p:nvSpPr>
          <p:cNvPr id="6" name="TextBox 5"/>
          <p:cNvSpPr txBox="1"/>
          <p:nvPr/>
        </p:nvSpPr>
        <p:spPr>
          <a:xfrm>
            <a:off x="642910" y="1928802"/>
            <a:ext cx="7786742" cy="1631216"/>
          </a:xfrm>
          <a:prstGeom prst="rect">
            <a:avLst/>
          </a:prstGeom>
          <a:noFill/>
        </p:spPr>
        <p:txBody>
          <a:bodyPr wrap="square" rtlCol="0">
            <a:spAutoFit/>
          </a:bodyPr>
          <a:lstStyle/>
          <a:p>
            <a:pPr indent="-457200"/>
            <a:r>
              <a:rPr lang="en-US" altLang="zh-CN" sz="2000" b="1" dirty="0" smtClean="0">
                <a:latin typeface="仿宋" pitchFamily="49" charset="-122"/>
                <a:ea typeface="仿宋" pitchFamily="49" charset="-122"/>
              </a:rPr>
              <a:t>3.</a:t>
            </a:r>
            <a:r>
              <a:rPr lang="zh-CN" altLang="en-US" sz="2000" b="1" dirty="0" smtClean="0">
                <a:latin typeface="仿宋" pitchFamily="49" charset="-122"/>
                <a:ea typeface="仿宋" pitchFamily="49" charset="-122"/>
              </a:rPr>
              <a:t>下面是一个按规律排列的数阵，第</a:t>
            </a:r>
            <a:r>
              <a:rPr lang="en-US" altLang="zh-CN" sz="2000" b="1" dirty="0" smtClean="0">
                <a:latin typeface="仿宋" pitchFamily="49" charset="-122"/>
                <a:ea typeface="仿宋" pitchFamily="49" charset="-122"/>
              </a:rPr>
              <a:t>11</a:t>
            </a:r>
            <a:r>
              <a:rPr lang="zh-CN" altLang="en-US" sz="2000" b="1" dirty="0" smtClean="0">
                <a:latin typeface="仿宋" pitchFamily="49" charset="-122"/>
                <a:ea typeface="仿宋" pitchFamily="49" charset="-122"/>
              </a:rPr>
              <a:t>行最左边的数是</a:t>
            </a:r>
            <a:r>
              <a:rPr lang="zh-CN" altLang="en-US" sz="2000" b="1" u="sng" dirty="0" smtClean="0">
                <a:latin typeface="仿宋" pitchFamily="49" charset="-122"/>
                <a:ea typeface="仿宋" pitchFamily="49" charset="-122"/>
              </a:rPr>
              <a:t>       </a:t>
            </a:r>
            <a:r>
              <a:rPr lang="zh-CN" altLang="en-US" sz="2000" b="1" dirty="0" smtClean="0">
                <a:latin typeface="仿宋" pitchFamily="49" charset="-122"/>
                <a:ea typeface="仿宋" pitchFamily="49" charset="-122"/>
              </a:rPr>
              <a:t>。</a:t>
            </a:r>
          </a:p>
          <a:p>
            <a:pPr indent="-457200"/>
            <a:r>
              <a:rPr lang="zh-CN" altLang="en-US" sz="2000" b="1" dirty="0" smtClean="0">
                <a:latin typeface="仿宋" pitchFamily="49" charset="-122"/>
                <a:ea typeface="仿宋" pitchFamily="49" charset="-122"/>
              </a:rPr>
              <a:t>                           </a:t>
            </a:r>
            <a:r>
              <a:rPr lang="en-US" altLang="zh-CN" sz="2000" b="1" dirty="0" smtClean="0">
                <a:latin typeface="仿宋" pitchFamily="49" charset="-122"/>
                <a:ea typeface="仿宋" pitchFamily="49" charset="-122"/>
              </a:rPr>
              <a:t>1</a:t>
            </a:r>
          </a:p>
          <a:p>
            <a:pPr indent="-457200"/>
            <a:r>
              <a:rPr lang="en-US" altLang="zh-CN" sz="2000" b="1" dirty="0" smtClean="0">
                <a:latin typeface="仿宋" pitchFamily="49" charset="-122"/>
                <a:ea typeface="仿宋" pitchFamily="49" charset="-122"/>
              </a:rPr>
              <a:t>                      2    3    4</a:t>
            </a:r>
          </a:p>
          <a:p>
            <a:pPr indent="-457200"/>
            <a:r>
              <a:rPr lang="en-US" altLang="zh-CN" sz="2000" b="1" dirty="0" smtClean="0">
                <a:latin typeface="仿宋" pitchFamily="49" charset="-122"/>
                <a:ea typeface="仿宋" pitchFamily="49" charset="-122"/>
              </a:rPr>
              <a:t>                 5    6    7    8    9</a:t>
            </a:r>
          </a:p>
          <a:p>
            <a:pPr indent="-457200"/>
            <a:r>
              <a:rPr lang="en-US" altLang="zh-CN" sz="2000" b="1" dirty="0" smtClean="0">
                <a:latin typeface="仿宋" pitchFamily="49" charset="-122"/>
                <a:ea typeface="仿宋" pitchFamily="49" charset="-122"/>
              </a:rPr>
              <a:t>           10   11   12   13   14   15  16</a:t>
            </a:r>
            <a:endParaRPr lang="zh-CN" altLang="en-US" sz="2000" b="1" dirty="0">
              <a:latin typeface="仿宋" pitchFamily="49" charset="-122"/>
              <a:ea typeface="仿宋" pitchFamily="49" charset="-122"/>
            </a:endParaRPr>
          </a:p>
        </p:txBody>
      </p:sp>
      <p:sp>
        <p:nvSpPr>
          <p:cNvPr id="7" name="TextBox 6"/>
          <p:cNvSpPr txBox="1"/>
          <p:nvPr/>
        </p:nvSpPr>
        <p:spPr>
          <a:xfrm>
            <a:off x="642910" y="1928802"/>
            <a:ext cx="7786742" cy="707886"/>
          </a:xfrm>
          <a:prstGeom prst="rect">
            <a:avLst/>
          </a:prstGeom>
          <a:noFill/>
        </p:spPr>
        <p:txBody>
          <a:bodyPr wrap="square" rtlCol="0">
            <a:spAutoFit/>
          </a:bodyPr>
          <a:lstStyle/>
          <a:p>
            <a:pPr indent="-457200"/>
            <a:r>
              <a:rPr lang="en-US" altLang="zh-CN" sz="2000" b="1" smtClean="0">
                <a:latin typeface="仿宋" pitchFamily="49" charset="-122"/>
                <a:ea typeface="仿宋" pitchFamily="49" charset="-122"/>
              </a:rPr>
              <a:t>4.</a:t>
            </a:r>
            <a:r>
              <a:rPr lang="zh-CN" altLang="en-US" sz="2000" b="1" smtClean="0">
                <a:latin typeface="仿宋" pitchFamily="49" charset="-122"/>
                <a:ea typeface="仿宋" pitchFamily="49" charset="-122"/>
              </a:rPr>
              <a:t>一个整数，减去它被</a:t>
            </a:r>
            <a:r>
              <a:rPr lang="en-US" altLang="zh-CN" sz="2000" b="1" smtClean="0">
                <a:latin typeface="仿宋" pitchFamily="49" charset="-122"/>
                <a:ea typeface="仿宋" pitchFamily="49" charset="-122"/>
              </a:rPr>
              <a:t>5</a:t>
            </a:r>
            <a:r>
              <a:rPr lang="zh-CN" altLang="en-US" sz="2000" b="1" smtClean="0">
                <a:latin typeface="仿宋" pitchFamily="49" charset="-122"/>
                <a:ea typeface="仿宋" pitchFamily="49" charset="-122"/>
              </a:rPr>
              <a:t>除后所得余数的</a:t>
            </a:r>
            <a:r>
              <a:rPr lang="en-US" altLang="zh-CN" sz="2000" b="1" smtClean="0">
                <a:latin typeface="仿宋" pitchFamily="49" charset="-122"/>
                <a:ea typeface="仿宋" pitchFamily="49" charset="-122"/>
              </a:rPr>
              <a:t>4</a:t>
            </a:r>
            <a:r>
              <a:rPr lang="zh-CN" altLang="en-US" sz="2000" b="1" smtClean="0">
                <a:latin typeface="仿宋" pitchFamily="49" charset="-122"/>
                <a:ea typeface="仿宋" pitchFamily="49" charset="-122"/>
              </a:rPr>
              <a:t>倍，结果是</a:t>
            </a:r>
            <a:r>
              <a:rPr lang="en-US" altLang="zh-CN" sz="2000" b="1" smtClean="0">
                <a:latin typeface="仿宋" pitchFamily="49" charset="-122"/>
                <a:ea typeface="仿宋" pitchFamily="49" charset="-122"/>
              </a:rPr>
              <a:t>154</a:t>
            </a:r>
            <a:r>
              <a:rPr lang="zh-CN" altLang="en-US" sz="2000" b="1" smtClean="0">
                <a:latin typeface="仿宋" pitchFamily="49" charset="-122"/>
                <a:ea typeface="仿宋" pitchFamily="49" charset="-122"/>
              </a:rPr>
              <a:t>，那么原来的这个整数是（       ）。</a:t>
            </a:r>
            <a:endParaRPr lang="zh-CN" altLang="en-US" sz="2000" b="1">
              <a:latin typeface="仿宋" pitchFamily="49" charset="-122"/>
              <a:ea typeface="仿宋" pitchFamily="49" charset="-122"/>
            </a:endParaRPr>
          </a:p>
        </p:txBody>
      </p:sp>
      <p:sp>
        <p:nvSpPr>
          <p:cNvPr id="8" name="TextBox 7"/>
          <p:cNvSpPr txBox="1"/>
          <p:nvPr/>
        </p:nvSpPr>
        <p:spPr>
          <a:xfrm>
            <a:off x="642910" y="1928802"/>
            <a:ext cx="7786742" cy="707886"/>
          </a:xfrm>
          <a:prstGeom prst="rect">
            <a:avLst/>
          </a:prstGeom>
          <a:noFill/>
        </p:spPr>
        <p:txBody>
          <a:bodyPr wrap="square" rtlCol="0">
            <a:spAutoFit/>
          </a:bodyPr>
          <a:lstStyle/>
          <a:p>
            <a:pPr indent="-457200"/>
            <a:r>
              <a:rPr lang="en-US" altLang="zh-CN" sz="2000" b="1" smtClean="0">
                <a:latin typeface="仿宋" pitchFamily="49" charset="-122"/>
                <a:ea typeface="仿宋" pitchFamily="49" charset="-122"/>
              </a:rPr>
              <a:t>5.</a:t>
            </a:r>
            <a:r>
              <a:rPr lang="zh-CN" altLang="en-US" sz="2000" b="1" smtClean="0">
                <a:latin typeface="仿宋" pitchFamily="49" charset="-122"/>
                <a:ea typeface="仿宋" pitchFamily="49" charset="-122"/>
              </a:rPr>
              <a:t>在一根木棍上标记上十等分点后再标记上十五等分点，然后在标记点上将木棍截开，那么木棍将被截为</a:t>
            </a:r>
            <a:r>
              <a:rPr lang="zh-CN" altLang="en-US" sz="2000" b="1" u="sng" smtClean="0">
                <a:latin typeface="仿宋" pitchFamily="49" charset="-122"/>
                <a:ea typeface="仿宋" pitchFamily="49" charset="-122"/>
              </a:rPr>
              <a:t>      </a:t>
            </a:r>
            <a:r>
              <a:rPr lang="zh-CN" altLang="en-US" sz="2000" b="1" smtClean="0">
                <a:latin typeface="仿宋" pitchFamily="49" charset="-122"/>
                <a:ea typeface="仿宋" pitchFamily="49" charset="-122"/>
              </a:rPr>
              <a:t>段。</a:t>
            </a:r>
            <a:endParaRPr lang="zh-CN" altLang="en-US" sz="2000" b="1">
              <a:latin typeface="仿宋" pitchFamily="49" charset="-122"/>
              <a:ea typeface="仿宋" pitchFamily="49" charset="-122"/>
            </a:endParaRPr>
          </a:p>
        </p:txBody>
      </p:sp>
      <p:sp>
        <p:nvSpPr>
          <p:cNvPr id="9" name="TextBox 8"/>
          <p:cNvSpPr txBox="1"/>
          <p:nvPr/>
        </p:nvSpPr>
        <p:spPr>
          <a:xfrm>
            <a:off x="642910" y="1928802"/>
            <a:ext cx="7786742" cy="1015663"/>
          </a:xfrm>
          <a:prstGeom prst="rect">
            <a:avLst/>
          </a:prstGeom>
          <a:noFill/>
        </p:spPr>
        <p:txBody>
          <a:bodyPr wrap="square" rtlCol="0">
            <a:spAutoFit/>
          </a:bodyPr>
          <a:lstStyle/>
          <a:p>
            <a:pPr indent="-457200"/>
            <a:r>
              <a:rPr lang="en-US" altLang="zh-CN" sz="2000" b="1" smtClean="0">
                <a:latin typeface="仿宋" pitchFamily="49" charset="-122"/>
                <a:ea typeface="仿宋" pitchFamily="49" charset="-122"/>
              </a:rPr>
              <a:t>6.</a:t>
            </a:r>
            <a:r>
              <a:rPr lang="zh-CN" altLang="en-US" sz="2000" b="1" smtClean="0">
                <a:latin typeface="仿宋" pitchFamily="49" charset="-122"/>
                <a:ea typeface="仿宋" pitchFamily="49" charset="-122"/>
              </a:rPr>
              <a:t>甲、乙两人各自报数，甲按</a:t>
            </a:r>
            <a:r>
              <a:rPr lang="en-US" altLang="zh-CN" sz="2000" b="1" smtClean="0">
                <a:latin typeface="仿宋" pitchFamily="49" charset="-122"/>
                <a:ea typeface="仿宋" pitchFamily="49" charset="-122"/>
              </a:rPr>
              <a:t>1</a:t>
            </a:r>
            <a:r>
              <a:rPr lang="zh-CN" altLang="en-US" sz="2000" b="1" smtClean="0">
                <a:latin typeface="仿宋" pitchFamily="49" charset="-122"/>
                <a:ea typeface="仿宋" pitchFamily="49" charset="-122"/>
              </a:rPr>
              <a:t>～</a:t>
            </a:r>
            <a:r>
              <a:rPr lang="en-US" altLang="zh-CN" sz="2000" b="1" smtClean="0">
                <a:latin typeface="仿宋" pitchFamily="49" charset="-122"/>
                <a:ea typeface="仿宋" pitchFamily="49" charset="-122"/>
              </a:rPr>
              <a:t>7</a:t>
            </a:r>
            <a:r>
              <a:rPr lang="zh-CN" altLang="en-US" sz="2000" b="1" smtClean="0">
                <a:latin typeface="仿宋" pitchFamily="49" charset="-122"/>
                <a:ea typeface="仿宋" pitchFamily="49" charset="-122"/>
              </a:rPr>
              <a:t>的顺序循环报数，即从</a:t>
            </a:r>
            <a:r>
              <a:rPr lang="en-US" altLang="zh-CN" sz="2000" b="1" smtClean="0">
                <a:latin typeface="仿宋" pitchFamily="49" charset="-122"/>
                <a:ea typeface="仿宋" pitchFamily="49" charset="-122"/>
              </a:rPr>
              <a:t>1</a:t>
            </a:r>
            <a:r>
              <a:rPr lang="zh-CN" altLang="en-US" sz="2000" b="1" smtClean="0">
                <a:latin typeface="仿宋" pitchFamily="49" charset="-122"/>
                <a:ea typeface="仿宋" pitchFamily="49" charset="-122"/>
              </a:rPr>
              <a:t>报到</a:t>
            </a:r>
            <a:r>
              <a:rPr lang="en-US" altLang="zh-CN" sz="2000" b="1" smtClean="0">
                <a:latin typeface="仿宋" pitchFamily="49" charset="-122"/>
                <a:ea typeface="仿宋" pitchFamily="49" charset="-122"/>
              </a:rPr>
              <a:t>7</a:t>
            </a:r>
            <a:r>
              <a:rPr lang="zh-CN" altLang="en-US" sz="2000" b="1" smtClean="0">
                <a:latin typeface="仿宋" pitchFamily="49" charset="-122"/>
                <a:ea typeface="仿宋" pitchFamily="49" charset="-122"/>
              </a:rPr>
              <a:t>后再重新从</a:t>
            </a:r>
            <a:r>
              <a:rPr lang="en-US" altLang="zh-CN" sz="2000" b="1" smtClean="0">
                <a:latin typeface="仿宋" pitchFamily="49" charset="-122"/>
                <a:ea typeface="仿宋" pitchFamily="49" charset="-122"/>
              </a:rPr>
              <a:t>1</a:t>
            </a:r>
            <a:r>
              <a:rPr lang="zh-CN" altLang="en-US" sz="2000" b="1" smtClean="0">
                <a:latin typeface="仿宋" pitchFamily="49" charset="-122"/>
                <a:ea typeface="仿宋" pitchFamily="49" charset="-122"/>
              </a:rPr>
              <a:t>开始报。乙按</a:t>
            </a:r>
            <a:r>
              <a:rPr lang="en-US" altLang="zh-CN" sz="2000" b="1" smtClean="0">
                <a:latin typeface="仿宋" pitchFamily="49" charset="-122"/>
                <a:ea typeface="仿宋" pitchFamily="49" charset="-122"/>
              </a:rPr>
              <a:t>1</a:t>
            </a:r>
            <a:r>
              <a:rPr lang="zh-CN" altLang="en-US" sz="2000" b="1" smtClean="0">
                <a:latin typeface="仿宋" pitchFamily="49" charset="-122"/>
                <a:ea typeface="仿宋" pitchFamily="49" charset="-122"/>
              </a:rPr>
              <a:t>～</a:t>
            </a:r>
            <a:r>
              <a:rPr lang="en-US" altLang="zh-CN" sz="2000" b="1" smtClean="0">
                <a:latin typeface="仿宋" pitchFamily="49" charset="-122"/>
                <a:ea typeface="仿宋" pitchFamily="49" charset="-122"/>
              </a:rPr>
              <a:t>9</a:t>
            </a:r>
            <a:r>
              <a:rPr lang="zh-CN" altLang="en-US" sz="2000" b="1" smtClean="0">
                <a:latin typeface="仿宋" pitchFamily="49" charset="-122"/>
                <a:ea typeface="仿宋" pitchFamily="49" charset="-122"/>
              </a:rPr>
              <a:t>是顺序循环报数。当两个人都各自报了</a:t>
            </a:r>
            <a:r>
              <a:rPr lang="en-US" altLang="zh-CN" sz="2000" b="1" smtClean="0">
                <a:latin typeface="仿宋" pitchFamily="49" charset="-122"/>
                <a:ea typeface="仿宋" pitchFamily="49" charset="-122"/>
              </a:rPr>
              <a:t>999</a:t>
            </a:r>
            <a:r>
              <a:rPr lang="zh-CN" altLang="en-US" sz="2000" b="1" smtClean="0">
                <a:latin typeface="仿宋" pitchFamily="49" charset="-122"/>
                <a:ea typeface="仿宋" pitchFamily="49" charset="-122"/>
              </a:rPr>
              <a:t>个数时，甲报的数字之和比乙报的数字之和少</a:t>
            </a:r>
            <a:r>
              <a:rPr lang="zh-CN" altLang="en-US" sz="2000" b="1" u="sng" smtClean="0">
                <a:latin typeface="仿宋" pitchFamily="49" charset="-122"/>
                <a:ea typeface="仿宋" pitchFamily="49" charset="-122"/>
              </a:rPr>
              <a:t>        </a:t>
            </a:r>
            <a:r>
              <a:rPr lang="zh-CN" altLang="en-US" sz="2000" b="1" smtClean="0">
                <a:latin typeface="仿宋" pitchFamily="49" charset="-122"/>
                <a:ea typeface="仿宋" pitchFamily="49" charset="-122"/>
              </a:rPr>
              <a:t>。</a:t>
            </a:r>
            <a:endParaRPr lang="zh-CN" altLang="en-US" sz="2000" b="1">
              <a:latin typeface="仿宋" pitchFamily="49" charset="-122"/>
              <a:ea typeface="仿宋" pitchFamily="49" charset="-122"/>
            </a:endParaRPr>
          </a:p>
        </p:txBody>
      </p:sp>
      <p:sp>
        <p:nvSpPr>
          <p:cNvPr id="10" name="TextBox 9"/>
          <p:cNvSpPr txBox="1"/>
          <p:nvPr/>
        </p:nvSpPr>
        <p:spPr>
          <a:xfrm>
            <a:off x="642910" y="1928802"/>
            <a:ext cx="7786742" cy="1015663"/>
          </a:xfrm>
          <a:prstGeom prst="rect">
            <a:avLst/>
          </a:prstGeom>
          <a:noFill/>
        </p:spPr>
        <p:txBody>
          <a:bodyPr wrap="square" rtlCol="0">
            <a:spAutoFit/>
          </a:bodyPr>
          <a:lstStyle/>
          <a:p>
            <a:pPr indent="-457200"/>
            <a:r>
              <a:rPr lang="en-US" altLang="zh-CN" sz="2000" b="1" dirty="0" smtClean="0">
                <a:latin typeface="仿宋" pitchFamily="49" charset="-122"/>
                <a:ea typeface="仿宋" pitchFamily="49" charset="-122"/>
              </a:rPr>
              <a:t>7.</a:t>
            </a:r>
            <a:r>
              <a:rPr lang="zh-CN" altLang="en-US" sz="2000" b="1" dirty="0" smtClean="0">
                <a:latin typeface="仿宋" pitchFamily="49" charset="-122"/>
                <a:ea typeface="仿宋" pitchFamily="49" charset="-122"/>
              </a:rPr>
              <a:t>小明报名参加运动会</a:t>
            </a:r>
            <a:r>
              <a:rPr lang="en-US" altLang="zh-CN" sz="2000" b="1" dirty="0" smtClean="0">
                <a:latin typeface="仿宋" pitchFamily="49" charset="-122"/>
                <a:ea typeface="仿宋" pitchFamily="49" charset="-122"/>
              </a:rPr>
              <a:t>1000</a:t>
            </a:r>
            <a:r>
              <a:rPr lang="zh-CN" altLang="en-US" sz="2000" b="1" dirty="0" smtClean="0">
                <a:latin typeface="仿宋" pitchFamily="49" charset="-122"/>
                <a:ea typeface="仿宋" pitchFamily="49" charset="-122"/>
              </a:rPr>
              <a:t>米长跑比赛。他请体育老师对他进行训练后成绩有了显著提高，跑完全程所用时间比原来缩短了</a:t>
            </a:r>
            <a:r>
              <a:rPr lang="en-US" altLang="zh-CN" sz="2000" b="1" dirty="0" smtClean="0">
                <a:latin typeface="仿宋" pitchFamily="49" charset="-122"/>
                <a:ea typeface="仿宋" pitchFamily="49" charset="-122"/>
              </a:rPr>
              <a:t>1/5</a:t>
            </a:r>
            <a:r>
              <a:rPr lang="zh-CN" altLang="en-US" sz="2000" b="1" dirty="0" smtClean="0">
                <a:latin typeface="仿宋" pitchFamily="49" charset="-122"/>
                <a:ea typeface="仿宋" pitchFamily="49" charset="-122"/>
              </a:rPr>
              <a:t>。则他的速度比原来提高了</a:t>
            </a:r>
            <a:r>
              <a:rPr lang="zh-CN" altLang="en-US" sz="2000" b="1" u="sng" dirty="0" smtClean="0">
                <a:latin typeface="仿宋" pitchFamily="49" charset="-122"/>
                <a:ea typeface="仿宋" pitchFamily="49" charset="-122"/>
              </a:rPr>
              <a:t>       </a:t>
            </a:r>
            <a:r>
              <a:rPr lang="zh-CN" altLang="en-US" sz="2000" b="1" dirty="0" smtClean="0">
                <a:latin typeface="仿宋" pitchFamily="49" charset="-122"/>
                <a:ea typeface="仿宋" pitchFamily="49" charset="-122"/>
              </a:rPr>
              <a:t>。</a:t>
            </a:r>
            <a:endParaRPr lang="zh-CN" altLang="en-US" sz="2000" b="1" dirty="0">
              <a:latin typeface="仿宋" pitchFamily="49" charset="-122"/>
              <a:ea typeface="仿宋" pitchFamily="49" charset="-122"/>
            </a:endParaRPr>
          </a:p>
        </p:txBody>
      </p:sp>
      <p:sp>
        <p:nvSpPr>
          <p:cNvPr id="11" name="TextBox 10"/>
          <p:cNvSpPr txBox="1"/>
          <p:nvPr/>
        </p:nvSpPr>
        <p:spPr>
          <a:xfrm>
            <a:off x="642910" y="1913271"/>
            <a:ext cx="7786742" cy="1015663"/>
          </a:xfrm>
          <a:prstGeom prst="rect">
            <a:avLst/>
          </a:prstGeom>
          <a:noFill/>
        </p:spPr>
        <p:txBody>
          <a:bodyPr wrap="square" rtlCol="0">
            <a:spAutoFit/>
          </a:bodyPr>
          <a:lstStyle/>
          <a:p>
            <a:pPr indent="-457200"/>
            <a:r>
              <a:rPr lang="en-US" altLang="zh-CN" sz="2000" b="1" dirty="0" smtClean="0">
                <a:latin typeface="仿宋" pitchFamily="49" charset="-122"/>
                <a:ea typeface="仿宋" pitchFamily="49" charset="-122"/>
              </a:rPr>
              <a:t>8.</a:t>
            </a:r>
            <a:r>
              <a:rPr lang="zh-CN" altLang="en-US" sz="2000" b="1" dirty="0" smtClean="0">
                <a:latin typeface="仿宋" pitchFamily="49" charset="-122"/>
                <a:ea typeface="仿宋" pitchFamily="49" charset="-122"/>
              </a:rPr>
              <a:t>如图，把一个长</a:t>
            </a:r>
            <a:r>
              <a:rPr lang="en-US" altLang="zh-CN" sz="2000" b="1" dirty="0" smtClean="0">
                <a:latin typeface="仿宋" pitchFamily="49" charset="-122"/>
                <a:ea typeface="仿宋" pitchFamily="49" charset="-122"/>
              </a:rPr>
              <a:t>26</a:t>
            </a:r>
            <a:r>
              <a:rPr lang="zh-CN" altLang="en-US" sz="2000" b="1" dirty="0" smtClean="0">
                <a:latin typeface="仿宋" pitchFamily="49" charset="-122"/>
                <a:ea typeface="仿宋" pitchFamily="49" charset="-122"/>
              </a:rPr>
              <a:t>厘米，宽</a:t>
            </a:r>
            <a:r>
              <a:rPr lang="en-US" altLang="zh-CN" sz="2000" b="1" dirty="0" smtClean="0">
                <a:latin typeface="仿宋" pitchFamily="49" charset="-122"/>
                <a:ea typeface="仿宋" pitchFamily="49" charset="-122"/>
              </a:rPr>
              <a:t>14</a:t>
            </a:r>
            <a:r>
              <a:rPr lang="zh-CN" altLang="en-US" sz="2000" b="1" dirty="0" smtClean="0">
                <a:latin typeface="仿宋" pitchFamily="49" charset="-122"/>
                <a:ea typeface="仿宋" pitchFamily="49" charset="-122"/>
              </a:rPr>
              <a:t>厘米的长方形分成</a:t>
            </a:r>
            <a:r>
              <a:rPr lang="en-US" altLang="zh-CN" sz="2000" b="1" dirty="0" smtClean="0">
                <a:latin typeface="仿宋" pitchFamily="49" charset="-122"/>
                <a:ea typeface="仿宋" pitchFamily="49" charset="-122"/>
              </a:rPr>
              <a:t>5</a:t>
            </a:r>
            <a:r>
              <a:rPr lang="zh-CN" altLang="en-US" sz="2000" b="1" dirty="0" smtClean="0">
                <a:latin typeface="仿宋" pitchFamily="49" charset="-122"/>
                <a:ea typeface="仿宋" pitchFamily="49" charset="-122"/>
              </a:rPr>
              <a:t>块，</a:t>
            </a:r>
            <a:r>
              <a:rPr lang="en-US" altLang="zh-CN" sz="2000" b="1" dirty="0" smtClean="0">
                <a:latin typeface="仿宋" pitchFamily="49" charset="-122"/>
                <a:ea typeface="仿宋" pitchFamily="49" charset="-122"/>
              </a:rPr>
              <a:t>A</a:t>
            </a:r>
            <a:r>
              <a:rPr lang="zh-CN" altLang="en-US" sz="2000" b="1" dirty="0" smtClean="0">
                <a:latin typeface="仿宋" pitchFamily="49" charset="-122"/>
                <a:ea typeface="仿宋" pitchFamily="49" charset="-122"/>
              </a:rPr>
              <a:t>、</a:t>
            </a:r>
            <a:r>
              <a:rPr lang="en-US" altLang="zh-CN" sz="2000" b="1" dirty="0" smtClean="0">
                <a:latin typeface="仿宋" pitchFamily="49" charset="-122"/>
                <a:ea typeface="仿宋" pitchFamily="49" charset="-122"/>
              </a:rPr>
              <a:t>B</a:t>
            </a:r>
            <a:r>
              <a:rPr lang="zh-CN" altLang="en-US" sz="2000" b="1" dirty="0" smtClean="0">
                <a:latin typeface="仿宋" pitchFamily="49" charset="-122"/>
                <a:ea typeface="仿宋" pitchFamily="49" charset="-122"/>
              </a:rPr>
              <a:t>两个大正方形能完全重合，</a:t>
            </a:r>
            <a:r>
              <a:rPr lang="en-US" altLang="zh-CN" sz="2000" b="1" dirty="0" smtClean="0">
                <a:latin typeface="仿宋" pitchFamily="49" charset="-122"/>
                <a:ea typeface="仿宋" pitchFamily="49" charset="-122"/>
              </a:rPr>
              <a:t>C</a:t>
            </a:r>
            <a:r>
              <a:rPr lang="zh-CN" altLang="en-US" sz="2000" b="1" dirty="0" smtClean="0">
                <a:latin typeface="仿宋" pitchFamily="49" charset="-122"/>
                <a:ea typeface="仿宋" pitchFamily="49" charset="-122"/>
              </a:rPr>
              <a:t>、</a:t>
            </a:r>
            <a:r>
              <a:rPr lang="en-US" altLang="zh-CN" sz="2000" b="1" dirty="0" smtClean="0">
                <a:latin typeface="仿宋" pitchFamily="49" charset="-122"/>
                <a:ea typeface="仿宋" pitchFamily="49" charset="-122"/>
              </a:rPr>
              <a:t>D</a:t>
            </a:r>
            <a:r>
              <a:rPr lang="zh-CN" altLang="en-US" sz="2000" b="1" dirty="0" smtClean="0">
                <a:latin typeface="仿宋" pitchFamily="49" charset="-122"/>
                <a:ea typeface="仿宋" pitchFamily="49" charset="-122"/>
              </a:rPr>
              <a:t>两个长方形也能完全重合。小正方形</a:t>
            </a:r>
            <a:r>
              <a:rPr lang="en-US" altLang="zh-CN" sz="2000" b="1" dirty="0" smtClean="0">
                <a:latin typeface="仿宋" pitchFamily="49" charset="-122"/>
                <a:ea typeface="仿宋" pitchFamily="49" charset="-122"/>
              </a:rPr>
              <a:t>E</a:t>
            </a:r>
            <a:r>
              <a:rPr lang="zh-CN" altLang="en-US" sz="2000" b="1" dirty="0" smtClean="0">
                <a:latin typeface="仿宋" pitchFamily="49" charset="-122"/>
                <a:ea typeface="仿宋" pitchFamily="49" charset="-122"/>
              </a:rPr>
              <a:t>的面积是</a:t>
            </a:r>
            <a:r>
              <a:rPr lang="zh-CN" altLang="en-US" sz="2000" b="1" u="sng" dirty="0" smtClean="0">
                <a:latin typeface="仿宋" pitchFamily="49" charset="-122"/>
                <a:ea typeface="仿宋" pitchFamily="49" charset="-122"/>
              </a:rPr>
              <a:t>        </a:t>
            </a:r>
            <a:r>
              <a:rPr lang="zh-CN" altLang="en-US" sz="2000" b="1" dirty="0" smtClean="0">
                <a:latin typeface="仿宋" pitchFamily="49" charset="-122"/>
                <a:ea typeface="仿宋" pitchFamily="49" charset="-122"/>
              </a:rPr>
              <a:t>平方厘米。</a:t>
            </a:r>
            <a:endParaRPr lang="zh-CN" altLang="en-US" sz="2000" b="1" dirty="0">
              <a:latin typeface="仿宋" pitchFamily="49" charset="-122"/>
              <a:ea typeface="仿宋" pitchFamily="49" charset="-122"/>
            </a:endParaRPr>
          </a:p>
        </p:txBody>
      </p:sp>
      <p:pic>
        <p:nvPicPr>
          <p:cNvPr id="1027" name="Picture 3"/>
          <p:cNvPicPr>
            <a:picLocks noChangeAspect="1" noChangeArrowheads="1"/>
          </p:cNvPicPr>
          <p:nvPr/>
        </p:nvPicPr>
        <p:blipFill>
          <a:blip r:embed="rId2" cstate="print"/>
          <a:srcRect/>
          <a:stretch>
            <a:fillRect/>
          </a:stretch>
        </p:blipFill>
        <p:spPr bwMode="auto">
          <a:xfrm>
            <a:off x="785786" y="3643314"/>
            <a:ext cx="2500330" cy="1525625"/>
          </a:xfrm>
          <a:prstGeom prst="rect">
            <a:avLst/>
          </a:prstGeom>
          <a:noFill/>
          <a:ln w="9525">
            <a:noFill/>
            <a:miter lim="800000"/>
            <a:headEnd/>
            <a:tailEnd/>
          </a:ln>
          <a:effectLst/>
        </p:spPr>
      </p:pic>
    </p:spTree>
  </p:cSld>
  <p:clrMapOvr>
    <a:masterClrMapping/>
  </p:clrMapOvr>
  <p:transition>
    <p:pull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2" presetClass="entr" presetSubtype="8" fill="hold" grpId="0" nodeType="after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wipe(left)">
                                      <p:cBhvr>
                                        <p:cTn id="12" dur="10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xit" presetSubtype="8" fill="hold" grpId="1" nodeType="clickEffect">
                                  <p:stCondLst>
                                    <p:cond delay="0"/>
                                  </p:stCondLst>
                                  <p:childTnLst>
                                    <p:animEffect transition="out" filter="wipe(left)">
                                      <p:cBhvr>
                                        <p:cTn id="16" dur="500"/>
                                        <p:tgtEl>
                                          <p:spTgt spid="4"/>
                                        </p:tgtEl>
                                      </p:cBhvr>
                                    </p:animEffect>
                                    <p:set>
                                      <p:cBhvr>
                                        <p:cTn id="17" dur="1" fill="hold">
                                          <p:stCondLst>
                                            <p:cond delay="499"/>
                                          </p:stCondLst>
                                        </p:cTn>
                                        <p:tgtEl>
                                          <p:spTgt spid="4"/>
                                        </p:tgtEl>
                                        <p:attrNameLst>
                                          <p:attrName>style.visibility</p:attrName>
                                        </p:attrNameLst>
                                      </p:cBhvr>
                                      <p:to>
                                        <p:strVal val="hidden"/>
                                      </p:to>
                                    </p:set>
                                  </p:childTnLst>
                                </p:cTn>
                              </p:par>
                            </p:childTnLst>
                          </p:cTn>
                        </p:par>
                        <p:par>
                          <p:cTn id="18" fill="hold">
                            <p:stCondLst>
                              <p:cond delay="500"/>
                            </p:stCondLst>
                            <p:childTnLst>
                              <p:par>
                                <p:cTn id="19" presetID="22" presetClass="entr" presetSubtype="8" fill="hold" grpId="0" nodeType="afterEffect">
                                  <p:stCondLst>
                                    <p:cond delay="0"/>
                                  </p:stCondLst>
                                  <p:childTnLst>
                                    <p:set>
                                      <p:cBhvr>
                                        <p:cTn id="20" dur="1" fill="hold">
                                          <p:stCondLst>
                                            <p:cond delay="0"/>
                                          </p:stCondLst>
                                        </p:cTn>
                                        <p:tgtEl>
                                          <p:spTgt spid="5"/>
                                        </p:tgtEl>
                                        <p:attrNameLst>
                                          <p:attrName>style.visibility</p:attrName>
                                        </p:attrNameLst>
                                      </p:cBhvr>
                                      <p:to>
                                        <p:strVal val="visible"/>
                                      </p:to>
                                    </p:set>
                                    <p:animEffect transition="in" filter="wipe(left)">
                                      <p:cBhvr>
                                        <p:cTn id="21" dur="1000"/>
                                        <p:tgtEl>
                                          <p:spTgt spid="5"/>
                                        </p:tgtEl>
                                      </p:cBhvr>
                                    </p:animEffect>
                                  </p:childTnLst>
                                </p:cTn>
                              </p:par>
                            </p:childTnLst>
                          </p:cTn>
                        </p:par>
                      </p:childTnLst>
                    </p:cTn>
                  </p:par>
                  <p:par>
                    <p:cTn id="22" fill="hold">
                      <p:stCondLst>
                        <p:cond delay="indefinite"/>
                      </p:stCondLst>
                      <p:childTnLst>
                        <p:par>
                          <p:cTn id="23" fill="hold">
                            <p:stCondLst>
                              <p:cond delay="0"/>
                            </p:stCondLst>
                            <p:childTnLst>
                              <p:par>
                                <p:cTn id="24" presetID="22" presetClass="exit" presetSubtype="8" fill="hold" grpId="1" nodeType="clickEffect">
                                  <p:stCondLst>
                                    <p:cond delay="0"/>
                                  </p:stCondLst>
                                  <p:childTnLst>
                                    <p:animEffect transition="out" filter="wipe(left)">
                                      <p:cBhvr>
                                        <p:cTn id="25" dur="500"/>
                                        <p:tgtEl>
                                          <p:spTgt spid="5"/>
                                        </p:tgtEl>
                                      </p:cBhvr>
                                    </p:animEffect>
                                    <p:set>
                                      <p:cBhvr>
                                        <p:cTn id="26" dur="1" fill="hold">
                                          <p:stCondLst>
                                            <p:cond delay="499"/>
                                          </p:stCondLst>
                                        </p:cTn>
                                        <p:tgtEl>
                                          <p:spTgt spid="5"/>
                                        </p:tgtEl>
                                        <p:attrNameLst>
                                          <p:attrName>style.visibility</p:attrName>
                                        </p:attrNameLst>
                                      </p:cBhvr>
                                      <p:to>
                                        <p:strVal val="hidden"/>
                                      </p:to>
                                    </p:set>
                                  </p:childTnLst>
                                </p:cTn>
                              </p:par>
                            </p:childTnLst>
                          </p:cTn>
                        </p:par>
                        <p:par>
                          <p:cTn id="27" fill="hold">
                            <p:stCondLst>
                              <p:cond delay="500"/>
                            </p:stCondLst>
                            <p:childTnLst>
                              <p:par>
                                <p:cTn id="28" presetID="22" presetClass="entr" presetSubtype="8" fill="hold" grpId="0" nodeType="afterEffect">
                                  <p:stCondLst>
                                    <p:cond delay="0"/>
                                  </p:stCondLst>
                                  <p:childTnLst>
                                    <p:set>
                                      <p:cBhvr>
                                        <p:cTn id="29" dur="1" fill="hold">
                                          <p:stCondLst>
                                            <p:cond delay="0"/>
                                          </p:stCondLst>
                                        </p:cTn>
                                        <p:tgtEl>
                                          <p:spTgt spid="6"/>
                                        </p:tgtEl>
                                        <p:attrNameLst>
                                          <p:attrName>style.visibility</p:attrName>
                                        </p:attrNameLst>
                                      </p:cBhvr>
                                      <p:to>
                                        <p:strVal val="visible"/>
                                      </p:to>
                                    </p:set>
                                    <p:animEffect transition="in" filter="wipe(left)">
                                      <p:cBhvr>
                                        <p:cTn id="30" dur="1000"/>
                                        <p:tgtEl>
                                          <p:spTgt spid="6"/>
                                        </p:tgtEl>
                                      </p:cBhvr>
                                    </p:animEffect>
                                  </p:childTnLst>
                                </p:cTn>
                              </p:par>
                            </p:childTnLst>
                          </p:cTn>
                        </p:par>
                      </p:childTnLst>
                    </p:cTn>
                  </p:par>
                  <p:par>
                    <p:cTn id="31" fill="hold">
                      <p:stCondLst>
                        <p:cond delay="indefinite"/>
                      </p:stCondLst>
                      <p:childTnLst>
                        <p:par>
                          <p:cTn id="32" fill="hold">
                            <p:stCondLst>
                              <p:cond delay="0"/>
                            </p:stCondLst>
                            <p:childTnLst>
                              <p:par>
                                <p:cTn id="33" presetID="22" presetClass="exit" presetSubtype="8" fill="hold" grpId="1" nodeType="clickEffect">
                                  <p:stCondLst>
                                    <p:cond delay="0"/>
                                  </p:stCondLst>
                                  <p:childTnLst>
                                    <p:animEffect transition="out" filter="wipe(left)">
                                      <p:cBhvr>
                                        <p:cTn id="34" dur="500"/>
                                        <p:tgtEl>
                                          <p:spTgt spid="6"/>
                                        </p:tgtEl>
                                      </p:cBhvr>
                                    </p:animEffect>
                                    <p:set>
                                      <p:cBhvr>
                                        <p:cTn id="35" dur="1" fill="hold">
                                          <p:stCondLst>
                                            <p:cond delay="499"/>
                                          </p:stCondLst>
                                        </p:cTn>
                                        <p:tgtEl>
                                          <p:spTgt spid="6"/>
                                        </p:tgtEl>
                                        <p:attrNameLst>
                                          <p:attrName>style.visibility</p:attrName>
                                        </p:attrNameLst>
                                      </p:cBhvr>
                                      <p:to>
                                        <p:strVal val="hidden"/>
                                      </p:to>
                                    </p:set>
                                  </p:childTnLst>
                                </p:cTn>
                              </p:par>
                            </p:childTnLst>
                          </p:cTn>
                        </p:par>
                        <p:par>
                          <p:cTn id="36" fill="hold">
                            <p:stCondLst>
                              <p:cond delay="500"/>
                            </p:stCondLst>
                            <p:childTnLst>
                              <p:par>
                                <p:cTn id="37" presetID="22" presetClass="entr" presetSubtype="8" fill="hold" grpId="0" nodeType="afterEffect">
                                  <p:stCondLst>
                                    <p:cond delay="0"/>
                                  </p:stCondLst>
                                  <p:childTnLst>
                                    <p:set>
                                      <p:cBhvr>
                                        <p:cTn id="38" dur="1" fill="hold">
                                          <p:stCondLst>
                                            <p:cond delay="0"/>
                                          </p:stCondLst>
                                        </p:cTn>
                                        <p:tgtEl>
                                          <p:spTgt spid="7"/>
                                        </p:tgtEl>
                                        <p:attrNameLst>
                                          <p:attrName>style.visibility</p:attrName>
                                        </p:attrNameLst>
                                      </p:cBhvr>
                                      <p:to>
                                        <p:strVal val="visible"/>
                                      </p:to>
                                    </p:set>
                                    <p:animEffect transition="in" filter="wipe(left)">
                                      <p:cBhvr>
                                        <p:cTn id="39" dur="1000"/>
                                        <p:tgtEl>
                                          <p:spTgt spid="7"/>
                                        </p:tgtEl>
                                      </p:cBhvr>
                                    </p:animEffect>
                                  </p:childTnLst>
                                </p:cTn>
                              </p:par>
                            </p:childTnLst>
                          </p:cTn>
                        </p:par>
                      </p:childTnLst>
                    </p:cTn>
                  </p:par>
                  <p:par>
                    <p:cTn id="40" fill="hold">
                      <p:stCondLst>
                        <p:cond delay="indefinite"/>
                      </p:stCondLst>
                      <p:childTnLst>
                        <p:par>
                          <p:cTn id="41" fill="hold">
                            <p:stCondLst>
                              <p:cond delay="0"/>
                            </p:stCondLst>
                            <p:childTnLst>
                              <p:par>
                                <p:cTn id="42" presetID="22" presetClass="exit" presetSubtype="8" fill="hold" grpId="1" nodeType="clickEffect">
                                  <p:stCondLst>
                                    <p:cond delay="0"/>
                                  </p:stCondLst>
                                  <p:childTnLst>
                                    <p:animEffect transition="out" filter="wipe(left)">
                                      <p:cBhvr>
                                        <p:cTn id="43" dur="500"/>
                                        <p:tgtEl>
                                          <p:spTgt spid="7"/>
                                        </p:tgtEl>
                                      </p:cBhvr>
                                    </p:animEffect>
                                    <p:set>
                                      <p:cBhvr>
                                        <p:cTn id="44" dur="1" fill="hold">
                                          <p:stCondLst>
                                            <p:cond delay="499"/>
                                          </p:stCondLst>
                                        </p:cTn>
                                        <p:tgtEl>
                                          <p:spTgt spid="7"/>
                                        </p:tgtEl>
                                        <p:attrNameLst>
                                          <p:attrName>style.visibility</p:attrName>
                                        </p:attrNameLst>
                                      </p:cBhvr>
                                      <p:to>
                                        <p:strVal val="hidden"/>
                                      </p:to>
                                    </p:set>
                                  </p:childTnLst>
                                </p:cTn>
                              </p:par>
                            </p:childTnLst>
                          </p:cTn>
                        </p:par>
                        <p:par>
                          <p:cTn id="45" fill="hold">
                            <p:stCondLst>
                              <p:cond delay="500"/>
                            </p:stCondLst>
                            <p:childTnLst>
                              <p:par>
                                <p:cTn id="46" presetID="22" presetClass="entr" presetSubtype="8" fill="hold" grpId="0" nodeType="afterEffect">
                                  <p:stCondLst>
                                    <p:cond delay="0"/>
                                  </p:stCondLst>
                                  <p:childTnLst>
                                    <p:set>
                                      <p:cBhvr>
                                        <p:cTn id="47" dur="1" fill="hold">
                                          <p:stCondLst>
                                            <p:cond delay="0"/>
                                          </p:stCondLst>
                                        </p:cTn>
                                        <p:tgtEl>
                                          <p:spTgt spid="8"/>
                                        </p:tgtEl>
                                        <p:attrNameLst>
                                          <p:attrName>style.visibility</p:attrName>
                                        </p:attrNameLst>
                                      </p:cBhvr>
                                      <p:to>
                                        <p:strVal val="visible"/>
                                      </p:to>
                                    </p:set>
                                    <p:animEffect transition="in" filter="wipe(left)">
                                      <p:cBhvr>
                                        <p:cTn id="48" dur="1000"/>
                                        <p:tgtEl>
                                          <p:spTgt spid="8"/>
                                        </p:tgtEl>
                                      </p:cBhvr>
                                    </p:animEffect>
                                  </p:childTnLst>
                                </p:cTn>
                              </p:par>
                            </p:childTnLst>
                          </p:cTn>
                        </p:par>
                      </p:childTnLst>
                    </p:cTn>
                  </p:par>
                  <p:par>
                    <p:cTn id="49" fill="hold">
                      <p:stCondLst>
                        <p:cond delay="indefinite"/>
                      </p:stCondLst>
                      <p:childTnLst>
                        <p:par>
                          <p:cTn id="50" fill="hold">
                            <p:stCondLst>
                              <p:cond delay="0"/>
                            </p:stCondLst>
                            <p:childTnLst>
                              <p:par>
                                <p:cTn id="51" presetID="22" presetClass="exit" presetSubtype="8" fill="hold" grpId="1" nodeType="clickEffect">
                                  <p:stCondLst>
                                    <p:cond delay="0"/>
                                  </p:stCondLst>
                                  <p:childTnLst>
                                    <p:animEffect transition="out" filter="wipe(left)">
                                      <p:cBhvr>
                                        <p:cTn id="52" dur="500"/>
                                        <p:tgtEl>
                                          <p:spTgt spid="8"/>
                                        </p:tgtEl>
                                      </p:cBhvr>
                                    </p:animEffect>
                                    <p:set>
                                      <p:cBhvr>
                                        <p:cTn id="53" dur="1" fill="hold">
                                          <p:stCondLst>
                                            <p:cond delay="499"/>
                                          </p:stCondLst>
                                        </p:cTn>
                                        <p:tgtEl>
                                          <p:spTgt spid="8"/>
                                        </p:tgtEl>
                                        <p:attrNameLst>
                                          <p:attrName>style.visibility</p:attrName>
                                        </p:attrNameLst>
                                      </p:cBhvr>
                                      <p:to>
                                        <p:strVal val="hidden"/>
                                      </p:to>
                                    </p:set>
                                  </p:childTnLst>
                                </p:cTn>
                              </p:par>
                            </p:childTnLst>
                          </p:cTn>
                        </p:par>
                        <p:par>
                          <p:cTn id="54" fill="hold">
                            <p:stCondLst>
                              <p:cond delay="500"/>
                            </p:stCondLst>
                            <p:childTnLst>
                              <p:par>
                                <p:cTn id="55" presetID="22" presetClass="entr" presetSubtype="8" fill="hold" grpId="0" nodeType="afterEffect">
                                  <p:stCondLst>
                                    <p:cond delay="0"/>
                                  </p:stCondLst>
                                  <p:childTnLst>
                                    <p:set>
                                      <p:cBhvr>
                                        <p:cTn id="56" dur="1" fill="hold">
                                          <p:stCondLst>
                                            <p:cond delay="0"/>
                                          </p:stCondLst>
                                        </p:cTn>
                                        <p:tgtEl>
                                          <p:spTgt spid="9"/>
                                        </p:tgtEl>
                                        <p:attrNameLst>
                                          <p:attrName>style.visibility</p:attrName>
                                        </p:attrNameLst>
                                      </p:cBhvr>
                                      <p:to>
                                        <p:strVal val="visible"/>
                                      </p:to>
                                    </p:set>
                                    <p:animEffect transition="in" filter="wipe(left)">
                                      <p:cBhvr>
                                        <p:cTn id="57" dur="1000"/>
                                        <p:tgtEl>
                                          <p:spTgt spid="9"/>
                                        </p:tgtEl>
                                      </p:cBhvr>
                                    </p:animEffect>
                                  </p:childTnLst>
                                </p:cTn>
                              </p:par>
                            </p:childTnLst>
                          </p:cTn>
                        </p:par>
                      </p:childTnLst>
                    </p:cTn>
                  </p:par>
                  <p:par>
                    <p:cTn id="58" fill="hold">
                      <p:stCondLst>
                        <p:cond delay="indefinite"/>
                      </p:stCondLst>
                      <p:childTnLst>
                        <p:par>
                          <p:cTn id="59" fill="hold">
                            <p:stCondLst>
                              <p:cond delay="0"/>
                            </p:stCondLst>
                            <p:childTnLst>
                              <p:par>
                                <p:cTn id="60" presetID="22" presetClass="exit" presetSubtype="8" fill="hold" grpId="1" nodeType="clickEffect">
                                  <p:stCondLst>
                                    <p:cond delay="0"/>
                                  </p:stCondLst>
                                  <p:childTnLst>
                                    <p:animEffect transition="out" filter="wipe(left)">
                                      <p:cBhvr>
                                        <p:cTn id="61" dur="500"/>
                                        <p:tgtEl>
                                          <p:spTgt spid="9"/>
                                        </p:tgtEl>
                                      </p:cBhvr>
                                    </p:animEffect>
                                    <p:set>
                                      <p:cBhvr>
                                        <p:cTn id="62" dur="1" fill="hold">
                                          <p:stCondLst>
                                            <p:cond delay="499"/>
                                          </p:stCondLst>
                                        </p:cTn>
                                        <p:tgtEl>
                                          <p:spTgt spid="9"/>
                                        </p:tgtEl>
                                        <p:attrNameLst>
                                          <p:attrName>style.visibility</p:attrName>
                                        </p:attrNameLst>
                                      </p:cBhvr>
                                      <p:to>
                                        <p:strVal val="hidden"/>
                                      </p:to>
                                    </p:set>
                                  </p:childTnLst>
                                </p:cTn>
                              </p:par>
                            </p:childTnLst>
                          </p:cTn>
                        </p:par>
                        <p:par>
                          <p:cTn id="63" fill="hold">
                            <p:stCondLst>
                              <p:cond delay="500"/>
                            </p:stCondLst>
                            <p:childTnLst>
                              <p:par>
                                <p:cTn id="64" presetID="22" presetClass="entr" presetSubtype="8" fill="hold" grpId="0" nodeType="afterEffect">
                                  <p:stCondLst>
                                    <p:cond delay="0"/>
                                  </p:stCondLst>
                                  <p:childTnLst>
                                    <p:set>
                                      <p:cBhvr>
                                        <p:cTn id="65" dur="1" fill="hold">
                                          <p:stCondLst>
                                            <p:cond delay="0"/>
                                          </p:stCondLst>
                                        </p:cTn>
                                        <p:tgtEl>
                                          <p:spTgt spid="10"/>
                                        </p:tgtEl>
                                        <p:attrNameLst>
                                          <p:attrName>style.visibility</p:attrName>
                                        </p:attrNameLst>
                                      </p:cBhvr>
                                      <p:to>
                                        <p:strVal val="visible"/>
                                      </p:to>
                                    </p:set>
                                    <p:animEffect transition="in" filter="wipe(left)">
                                      <p:cBhvr>
                                        <p:cTn id="66" dur="1000"/>
                                        <p:tgtEl>
                                          <p:spTgt spid="10"/>
                                        </p:tgtEl>
                                      </p:cBhvr>
                                    </p:animEffect>
                                  </p:childTnLst>
                                </p:cTn>
                              </p:par>
                            </p:childTnLst>
                          </p:cTn>
                        </p:par>
                      </p:childTnLst>
                    </p:cTn>
                  </p:par>
                  <p:par>
                    <p:cTn id="67" fill="hold">
                      <p:stCondLst>
                        <p:cond delay="indefinite"/>
                      </p:stCondLst>
                      <p:childTnLst>
                        <p:par>
                          <p:cTn id="68" fill="hold">
                            <p:stCondLst>
                              <p:cond delay="0"/>
                            </p:stCondLst>
                            <p:childTnLst>
                              <p:par>
                                <p:cTn id="69" presetID="22" presetClass="exit" presetSubtype="8" fill="hold" grpId="1" nodeType="clickEffect">
                                  <p:stCondLst>
                                    <p:cond delay="0"/>
                                  </p:stCondLst>
                                  <p:childTnLst>
                                    <p:animEffect transition="out" filter="wipe(left)">
                                      <p:cBhvr>
                                        <p:cTn id="70" dur="500"/>
                                        <p:tgtEl>
                                          <p:spTgt spid="10"/>
                                        </p:tgtEl>
                                      </p:cBhvr>
                                    </p:animEffect>
                                    <p:set>
                                      <p:cBhvr>
                                        <p:cTn id="71" dur="1" fill="hold">
                                          <p:stCondLst>
                                            <p:cond delay="499"/>
                                          </p:stCondLst>
                                        </p:cTn>
                                        <p:tgtEl>
                                          <p:spTgt spid="10"/>
                                        </p:tgtEl>
                                        <p:attrNameLst>
                                          <p:attrName>style.visibility</p:attrName>
                                        </p:attrNameLst>
                                      </p:cBhvr>
                                      <p:to>
                                        <p:strVal val="hidden"/>
                                      </p:to>
                                    </p:set>
                                  </p:childTnLst>
                                </p:cTn>
                              </p:par>
                            </p:childTnLst>
                          </p:cTn>
                        </p:par>
                        <p:par>
                          <p:cTn id="72" fill="hold">
                            <p:stCondLst>
                              <p:cond delay="500"/>
                            </p:stCondLst>
                            <p:childTnLst>
                              <p:par>
                                <p:cTn id="73" presetID="22" presetClass="entr" presetSubtype="8" fill="hold" grpId="0" nodeType="afterEffect">
                                  <p:stCondLst>
                                    <p:cond delay="0"/>
                                  </p:stCondLst>
                                  <p:childTnLst>
                                    <p:set>
                                      <p:cBhvr>
                                        <p:cTn id="74" dur="1" fill="hold">
                                          <p:stCondLst>
                                            <p:cond delay="0"/>
                                          </p:stCondLst>
                                        </p:cTn>
                                        <p:tgtEl>
                                          <p:spTgt spid="11"/>
                                        </p:tgtEl>
                                        <p:attrNameLst>
                                          <p:attrName>style.visibility</p:attrName>
                                        </p:attrNameLst>
                                      </p:cBhvr>
                                      <p:to>
                                        <p:strVal val="visible"/>
                                      </p:to>
                                    </p:set>
                                    <p:animEffect transition="in" filter="wipe(left)">
                                      <p:cBhvr>
                                        <p:cTn id="75" dur="1000"/>
                                        <p:tgtEl>
                                          <p:spTgt spid="11"/>
                                        </p:tgtEl>
                                      </p:cBhvr>
                                    </p:animEffect>
                                  </p:childTnLst>
                                </p:cTn>
                              </p:par>
                              <p:par>
                                <p:cTn id="76" presetID="22" presetClass="entr" presetSubtype="8" fill="hold" nodeType="withEffect">
                                  <p:stCondLst>
                                    <p:cond delay="0"/>
                                  </p:stCondLst>
                                  <p:childTnLst>
                                    <p:set>
                                      <p:cBhvr>
                                        <p:cTn id="77" dur="1" fill="hold">
                                          <p:stCondLst>
                                            <p:cond delay="0"/>
                                          </p:stCondLst>
                                        </p:cTn>
                                        <p:tgtEl>
                                          <p:spTgt spid="1027"/>
                                        </p:tgtEl>
                                        <p:attrNameLst>
                                          <p:attrName>style.visibility</p:attrName>
                                        </p:attrNameLst>
                                      </p:cBhvr>
                                      <p:to>
                                        <p:strVal val="visible"/>
                                      </p:to>
                                    </p:set>
                                    <p:animEffect transition="in" filter="wipe(left)">
                                      <p:cBhvr>
                                        <p:cTn id="78" dur="1000"/>
                                        <p:tgtEl>
                                          <p:spTgt spid="10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allAtOnce"/>
      <p:bldP spid="4" grpId="0"/>
      <p:bldP spid="4" grpId="1"/>
      <p:bldP spid="5" grpId="0"/>
      <p:bldP spid="5" grpId="1"/>
      <p:bldP spid="6" grpId="0"/>
      <p:bldP spid="6" grpId="1"/>
      <p:bldP spid="7" grpId="0"/>
      <p:bldP spid="7" grpId="1"/>
      <p:bldP spid="8" grpId="0"/>
      <p:bldP spid="8" grpId="1"/>
      <p:bldP spid="9" grpId="0"/>
      <p:bldP spid="9" grpId="1"/>
      <p:bldP spid="10" grpId="0"/>
      <p:bldP spid="10" grpId="1"/>
      <p:bldP spid="11"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txBox="1">
            <a:spLocks/>
          </p:cNvSpPr>
          <p:nvPr/>
        </p:nvSpPr>
        <p:spPr>
          <a:xfrm>
            <a:off x="-928726" y="71414"/>
            <a:ext cx="8229600" cy="1143000"/>
          </a:xfrm>
          <a:prstGeom prst="rect">
            <a:avLst/>
          </a:prstGeom>
        </p:spPr>
        <p:txBody>
          <a:bodyPr>
            <a:normAutofit/>
            <a:scene3d>
              <a:camera prst="orthographicFront"/>
              <a:lightRig rig="threePt" dir="t"/>
            </a:scene3d>
            <a:sp3d extrusionH="57150">
              <a:bevelT w="82550" h="38100" prst="coolSlant"/>
            </a:sp3d>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altLang="zh-CN" sz="3600" b="1" i="0" u="none" strike="noStrike" kern="1200" cap="none" spc="0" normalizeH="0" baseline="0" noProof="0" smtClean="0">
                <a:ln>
                  <a:noFill/>
                </a:ln>
                <a:solidFill>
                  <a:schemeClr val="accent6">
                    <a:lumMod val="50000"/>
                  </a:schemeClr>
                </a:solidFill>
                <a:effectLst>
                  <a:reflection blurRad="6350" stA="60000" endA="900" endPos="60000" dist="29997" dir="5400000" sy="-100000" algn="bl" rotWithShape="0"/>
                </a:effectLst>
                <a:uLnTx/>
                <a:uFillTx/>
                <a:latin typeface="华文新魏" pitchFamily="2" charset="-122"/>
                <a:ea typeface="华文新魏" pitchFamily="2" charset="-122"/>
                <a:cs typeface="+mj-cs"/>
              </a:rPr>
              <a:t>《</a:t>
            </a:r>
            <a:r>
              <a:rPr kumimoji="0" lang="zh-CN" altLang="en-US" sz="3600" b="1" i="0" u="none" strike="noStrike" kern="1200" cap="none" spc="0" normalizeH="0" baseline="0" noProof="0" smtClean="0">
                <a:ln>
                  <a:noFill/>
                </a:ln>
                <a:solidFill>
                  <a:schemeClr val="accent6">
                    <a:lumMod val="50000"/>
                  </a:schemeClr>
                </a:solidFill>
                <a:effectLst>
                  <a:reflection blurRad="6350" stA="60000" endA="900" endPos="60000" dist="29997" dir="5400000" sy="-100000" algn="bl" rotWithShape="0"/>
                </a:effectLst>
                <a:uLnTx/>
                <a:uFillTx/>
                <a:latin typeface="华文新魏" pitchFamily="2" charset="-122"/>
                <a:ea typeface="华文新魏" pitchFamily="2" charset="-122"/>
                <a:cs typeface="+mj-cs"/>
              </a:rPr>
              <a:t>青少年科技报</a:t>
            </a:r>
            <a:r>
              <a:rPr kumimoji="0" lang="en-US" altLang="zh-CN" sz="3600" b="1" i="0" u="none" strike="noStrike" kern="1200" cap="none" spc="0" normalizeH="0" baseline="0" noProof="0" smtClean="0">
                <a:ln>
                  <a:noFill/>
                </a:ln>
                <a:solidFill>
                  <a:schemeClr val="accent6">
                    <a:lumMod val="50000"/>
                  </a:schemeClr>
                </a:solidFill>
                <a:effectLst>
                  <a:reflection blurRad="6350" stA="60000" endA="900" endPos="60000" dist="29997" dir="5400000" sy="-100000" algn="bl" rotWithShape="0"/>
                </a:effectLst>
                <a:uLnTx/>
                <a:uFillTx/>
                <a:latin typeface="华文新魏" pitchFamily="2" charset="-122"/>
                <a:ea typeface="华文新魏" pitchFamily="2" charset="-122"/>
                <a:cs typeface="+mj-cs"/>
              </a:rPr>
              <a:t>》</a:t>
            </a:r>
            <a:r>
              <a:rPr lang="zh-CN" altLang="en-US" sz="3600" b="1" smtClean="0">
                <a:solidFill>
                  <a:schemeClr val="accent6">
                    <a:lumMod val="50000"/>
                  </a:schemeClr>
                </a:solidFill>
                <a:effectLst>
                  <a:reflection blurRad="6350" stA="60000" endA="900" endPos="60000" dist="29997" dir="5400000" sy="-100000" algn="bl" rotWithShape="0"/>
                </a:effectLst>
                <a:latin typeface="华文新魏" pitchFamily="2" charset="-122"/>
                <a:ea typeface="华文新魏" pitchFamily="2" charset="-122"/>
                <a:cs typeface="+mj-cs"/>
              </a:rPr>
              <a:t>模</a:t>
            </a:r>
            <a:r>
              <a:rPr kumimoji="0" lang="zh-CN" altLang="en-US" sz="3600" b="1" i="0" u="none" strike="noStrike" kern="1200" cap="none" spc="0" normalizeH="0" baseline="0" noProof="0" smtClean="0">
                <a:ln>
                  <a:noFill/>
                </a:ln>
                <a:solidFill>
                  <a:schemeClr val="accent6">
                    <a:lumMod val="50000"/>
                  </a:schemeClr>
                </a:solidFill>
                <a:effectLst>
                  <a:reflection blurRad="6350" stA="60000" endA="900" endPos="60000" dist="29997" dir="5400000" sy="-100000" algn="bl" rotWithShape="0"/>
                </a:effectLst>
                <a:uLnTx/>
                <a:uFillTx/>
                <a:latin typeface="华文新魏" pitchFamily="2" charset="-122"/>
                <a:ea typeface="华文新魏" pitchFamily="2" charset="-122"/>
                <a:cs typeface="+mj-cs"/>
              </a:rPr>
              <a:t>卷一分析</a:t>
            </a:r>
            <a:endParaRPr kumimoji="0" lang="zh-CN" altLang="en-US" sz="3600" b="1" i="0" u="none" strike="noStrike" kern="1200" cap="none" spc="0" normalizeH="0" baseline="0" noProof="0" dirty="0">
              <a:ln>
                <a:noFill/>
              </a:ln>
              <a:solidFill>
                <a:schemeClr val="accent6">
                  <a:lumMod val="50000"/>
                </a:schemeClr>
              </a:solidFill>
              <a:effectLst>
                <a:reflection blurRad="6350" stA="60000" endA="900" endPos="60000" dist="29997" dir="5400000" sy="-100000" algn="bl" rotWithShape="0"/>
              </a:effectLst>
              <a:uLnTx/>
              <a:uFillTx/>
              <a:latin typeface="华文新魏" pitchFamily="2" charset="-122"/>
              <a:ea typeface="华文新魏" pitchFamily="2" charset="-122"/>
              <a:cs typeface="+mj-cs"/>
            </a:endParaRPr>
          </a:p>
        </p:txBody>
      </p:sp>
      <p:sp>
        <p:nvSpPr>
          <p:cNvPr id="3" name="TextBox 2"/>
          <p:cNvSpPr txBox="1"/>
          <p:nvPr/>
        </p:nvSpPr>
        <p:spPr>
          <a:xfrm>
            <a:off x="571472" y="1252823"/>
            <a:ext cx="2643206" cy="461665"/>
          </a:xfrm>
          <a:prstGeom prst="rect">
            <a:avLst/>
          </a:prstGeom>
          <a:noFill/>
        </p:spPr>
        <p:txBody>
          <a:bodyPr wrap="square" rtlCol="0">
            <a:spAutoFit/>
          </a:bodyPr>
          <a:lstStyle/>
          <a:p>
            <a:r>
              <a:rPr lang="zh-CN" altLang="en-US" sz="2400" b="1" smtClean="0">
                <a:latin typeface="华文仿宋" pitchFamily="2" charset="-122"/>
                <a:ea typeface="华文仿宋" pitchFamily="2" charset="-122"/>
              </a:rPr>
              <a:t>二、动手动脑题</a:t>
            </a:r>
            <a:endParaRPr lang="zh-CN" altLang="en-US" sz="2400" b="1">
              <a:latin typeface="华文仿宋" pitchFamily="2" charset="-122"/>
              <a:ea typeface="华文仿宋" pitchFamily="2" charset="-122"/>
            </a:endParaRPr>
          </a:p>
        </p:txBody>
      </p:sp>
      <p:sp>
        <p:nvSpPr>
          <p:cNvPr id="4" name="TextBox 3"/>
          <p:cNvSpPr txBox="1"/>
          <p:nvPr/>
        </p:nvSpPr>
        <p:spPr>
          <a:xfrm>
            <a:off x="642910" y="1928802"/>
            <a:ext cx="7786742" cy="707886"/>
          </a:xfrm>
          <a:prstGeom prst="rect">
            <a:avLst/>
          </a:prstGeom>
          <a:noFill/>
        </p:spPr>
        <p:txBody>
          <a:bodyPr wrap="square" rtlCol="0">
            <a:spAutoFit/>
          </a:bodyPr>
          <a:lstStyle/>
          <a:p>
            <a:pPr indent="-457200"/>
            <a:r>
              <a:rPr lang="en-US" altLang="zh-CN" sz="2000" b="1" smtClean="0">
                <a:latin typeface="仿宋" pitchFamily="49" charset="-122"/>
                <a:ea typeface="仿宋" pitchFamily="49" charset="-122"/>
              </a:rPr>
              <a:t>1.</a:t>
            </a:r>
            <a:r>
              <a:rPr lang="zh-CN" altLang="en-US" sz="2000" b="1" smtClean="0">
                <a:latin typeface="仿宋" pitchFamily="49" charset="-122"/>
                <a:ea typeface="仿宋" pitchFamily="49" charset="-122"/>
              </a:rPr>
              <a:t>已知某铁路桥长</a:t>
            </a:r>
            <a:r>
              <a:rPr lang="en-US" altLang="zh-CN" sz="2000" b="1" smtClean="0">
                <a:latin typeface="仿宋" pitchFamily="49" charset="-122"/>
                <a:ea typeface="仿宋" pitchFamily="49" charset="-122"/>
              </a:rPr>
              <a:t>1000</a:t>
            </a:r>
            <a:r>
              <a:rPr lang="zh-CN" altLang="en-US" sz="2000" b="1" smtClean="0">
                <a:latin typeface="仿宋" pitchFamily="49" charset="-122"/>
                <a:ea typeface="仿宋" pitchFamily="49" charset="-122"/>
              </a:rPr>
              <a:t>米，一列火车从桥上通过，共用了</a:t>
            </a:r>
            <a:r>
              <a:rPr lang="en-US" altLang="zh-CN" sz="2000" b="1" smtClean="0">
                <a:latin typeface="仿宋" pitchFamily="49" charset="-122"/>
                <a:ea typeface="仿宋" pitchFamily="49" charset="-122"/>
              </a:rPr>
              <a:t>120</a:t>
            </a:r>
            <a:r>
              <a:rPr lang="zh-CN" altLang="en-US" sz="2000" b="1" smtClean="0">
                <a:latin typeface="仿宋" pitchFamily="49" charset="-122"/>
                <a:ea typeface="仿宋" pitchFamily="49" charset="-122"/>
              </a:rPr>
              <a:t>秒，整列火车完全在桥上的时间为</a:t>
            </a:r>
            <a:r>
              <a:rPr lang="en-US" altLang="zh-CN" sz="2000" b="1" smtClean="0">
                <a:latin typeface="仿宋" pitchFamily="49" charset="-122"/>
                <a:ea typeface="仿宋" pitchFamily="49" charset="-122"/>
              </a:rPr>
              <a:t>80</a:t>
            </a:r>
            <a:r>
              <a:rPr lang="zh-CN" altLang="en-US" sz="2000" b="1" smtClean="0">
                <a:latin typeface="仿宋" pitchFamily="49" charset="-122"/>
                <a:ea typeface="仿宋" pitchFamily="49" charset="-122"/>
              </a:rPr>
              <a:t>秒。求这列火车的速度和车长。</a:t>
            </a:r>
            <a:endParaRPr lang="zh-CN" altLang="en-US" sz="2000" b="1">
              <a:latin typeface="仿宋" pitchFamily="49" charset="-122"/>
              <a:ea typeface="仿宋" pitchFamily="49" charset="-122"/>
            </a:endParaRPr>
          </a:p>
        </p:txBody>
      </p:sp>
      <p:sp>
        <p:nvSpPr>
          <p:cNvPr id="12" name="TextBox 11"/>
          <p:cNvSpPr txBox="1"/>
          <p:nvPr/>
        </p:nvSpPr>
        <p:spPr>
          <a:xfrm>
            <a:off x="642910" y="1928802"/>
            <a:ext cx="7786742" cy="1323439"/>
          </a:xfrm>
          <a:prstGeom prst="rect">
            <a:avLst/>
          </a:prstGeom>
          <a:noFill/>
        </p:spPr>
        <p:txBody>
          <a:bodyPr wrap="square" rtlCol="0">
            <a:spAutoFit/>
          </a:bodyPr>
          <a:lstStyle/>
          <a:p>
            <a:pPr indent="-457200"/>
            <a:r>
              <a:rPr lang="en-US" altLang="zh-CN" sz="2000" b="1" smtClean="0">
                <a:latin typeface="仿宋" pitchFamily="49" charset="-122"/>
                <a:ea typeface="仿宋" pitchFamily="49" charset="-122"/>
              </a:rPr>
              <a:t>2.</a:t>
            </a:r>
            <a:r>
              <a:rPr lang="zh-CN" altLang="en-US" sz="2000" b="1" smtClean="0">
                <a:latin typeface="仿宋" pitchFamily="49" charset="-122"/>
                <a:ea typeface="仿宋" pitchFamily="49" charset="-122"/>
              </a:rPr>
              <a:t>组装车间要装配一批录音机，已装好</a:t>
            </a:r>
            <a:r>
              <a:rPr lang="en-US" altLang="zh-CN" sz="2000" b="1" smtClean="0">
                <a:latin typeface="仿宋" pitchFamily="49" charset="-122"/>
                <a:ea typeface="仿宋" pitchFamily="49" charset="-122"/>
              </a:rPr>
              <a:t>635</a:t>
            </a:r>
            <a:r>
              <a:rPr lang="zh-CN" altLang="en-US" sz="2000" b="1" smtClean="0">
                <a:latin typeface="仿宋" pitchFamily="49" charset="-122"/>
                <a:ea typeface="仿宋" pitchFamily="49" charset="-122"/>
              </a:rPr>
              <a:t>台。以后如果每天比原来多装配</a:t>
            </a:r>
            <a:r>
              <a:rPr lang="en-US" altLang="zh-CN" sz="2000" b="1" smtClean="0">
                <a:latin typeface="仿宋" pitchFamily="49" charset="-122"/>
                <a:ea typeface="仿宋" pitchFamily="49" charset="-122"/>
              </a:rPr>
              <a:t>2</a:t>
            </a:r>
            <a:r>
              <a:rPr lang="zh-CN" altLang="en-US" sz="2000" b="1" smtClean="0">
                <a:latin typeface="仿宋" pitchFamily="49" charset="-122"/>
                <a:ea typeface="仿宋" pitchFamily="49" charset="-122"/>
              </a:rPr>
              <a:t>台，还需要</a:t>
            </a:r>
            <a:r>
              <a:rPr lang="en-US" altLang="zh-CN" sz="2000" b="1" smtClean="0">
                <a:latin typeface="仿宋" pitchFamily="49" charset="-122"/>
                <a:ea typeface="仿宋" pitchFamily="49" charset="-122"/>
              </a:rPr>
              <a:t>40</a:t>
            </a:r>
            <a:r>
              <a:rPr lang="zh-CN" altLang="en-US" sz="2000" b="1" smtClean="0">
                <a:latin typeface="仿宋" pitchFamily="49" charset="-122"/>
                <a:ea typeface="仿宋" pitchFamily="49" charset="-122"/>
              </a:rPr>
              <a:t>天完成，但最后一天可少装配</a:t>
            </a:r>
            <a:r>
              <a:rPr lang="en-US" altLang="zh-CN" sz="2000" b="1" smtClean="0">
                <a:latin typeface="仿宋" pitchFamily="49" charset="-122"/>
                <a:ea typeface="仿宋" pitchFamily="49" charset="-122"/>
              </a:rPr>
              <a:t>5</a:t>
            </a:r>
            <a:r>
              <a:rPr lang="zh-CN" altLang="en-US" sz="2000" b="1" smtClean="0">
                <a:latin typeface="仿宋" pitchFamily="49" charset="-122"/>
                <a:ea typeface="仿宋" pitchFamily="49" charset="-122"/>
              </a:rPr>
              <a:t>台。如果仍然按原来的工作效率装配，就需要多工作</a:t>
            </a:r>
            <a:r>
              <a:rPr lang="en-US" altLang="zh-CN" sz="2000" b="1" smtClean="0">
                <a:latin typeface="仿宋" pitchFamily="49" charset="-122"/>
                <a:ea typeface="仿宋" pitchFamily="49" charset="-122"/>
              </a:rPr>
              <a:t>3</a:t>
            </a:r>
            <a:r>
              <a:rPr lang="zh-CN" altLang="en-US" sz="2000" b="1" smtClean="0">
                <a:latin typeface="仿宋" pitchFamily="49" charset="-122"/>
                <a:ea typeface="仿宋" pitchFamily="49" charset="-122"/>
              </a:rPr>
              <a:t>天。这个车间一共要装配多少台录音机？</a:t>
            </a:r>
            <a:endParaRPr lang="zh-CN" altLang="en-US" sz="2000" b="1">
              <a:latin typeface="仿宋" pitchFamily="49" charset="-122"/>
              <a:ea typeface="仿宋" pitchFamily="49" charset="-122"/>
            </a:endParaRPr>
          </a:p>
        </p:txBody>
      </p:sp>
      <p:sp>
        <p:nvSpPr>
          <p:cNvPr id="13" name="TextBox 12"/>
          <p:cNvSpPr txBox="1"/>
          <p:nvPr/>
        </p:nvSpPr>
        <p:spPr>
          <a:xfrm>
            <a:off x="642910" y="1928802"/>
            <a:ext cx="7786742" cy="1015663"/>
          </a:xfrm>
          <a:prstGeom prst="rect">
            <a:avLst/>
          </a:prstGeom>
          <a:noFill/>
        </p:spPr>
        <p:txBody>
          <a:bodyPr wrap="square" rtlCol="0">
            <a:spAutoFit/>
          </a:bodyPr>
          <a:lstStyle/>
          <a:p>
            <a:pPr indent="-457200"/>
            <a:r>
              <a:rPr lang="en-US" altLang="zh-CN" sz="2000" b="1" smtClean="0">
                <a:latin typeface="仿宋" pitchFamily="49" charset="-122"/>
                <a:ea typeface="仿宋" pitchFamily="49" charset="-122"/>
              </a:rPr>
              <a:t>3.</a:t>
            </a:r>
            <a:r>
              <a:rPr lang="zh-CN" altLang="en-US" sz="2000" b="1" smtClean="0">
                <a:latin typeface="仿宋" pitchFamily="49" charset="-122"/>
                <a:ea typeface="仿宋" pitchFamily="49" charset="-122"/>
              </a:rPr>
              <a:t>如图，把</a:t>
            </a:r>
            <a:r>
              <a:rPr lang="en-US" altLang="zh-CN" sz="2000" b="1" smtClean="0">
                <a:latin typeface="仿宋" pitchFamily="49" charset="-122"/>
                <a:ea typeface="仿宋" pitchFamily="49" charset="-122"/>
              </a:rPr>
              <a:t>A</a:t>
            </a:r>
            <a:r>
              <a:rPr lang="zh-CN" altLang="en-US" sz="2000" b="1" smtClean="0">
                <a:latin typeface="仿宋" pitchFamily="49" charset="-122"/>
                <a:ea typeface="仿宋" pitchFamily="49" charset="-122"/>
              </a:rPr>
              <a:t>、</a:t>
            </a:r>
            <a:r>
              <a:rPr lang="en-US" altLang="zh-CN" sz="2000" b="1" smtClean="0">
                <a:latin typeface="仿宋" pitchFamily="49" charset="-122"/>
                <a:ea typeface="仿宋" pitchFamily="49" charset="-122"/>
              </a:rPr>
              <a:t>B</a:t>
            </a:r>
            <a:r>
              <a:rPr lang="zh-CN" altLang="en-US" sz="2000" b="1" smtClean="0">
                <a:latin typeface="仿宋" pitchFamily="49" charset="-122"/>
                <a:ea typeface="仿宋" pitchFamily="49" charset="-122"/>
              </a:rPr>
              <a:t>、</a:t>
            </a:r>
            <a:r>
              <a:rPr lang="en-US" altLang="zh-CN" sz="2000" b="1" smtClean="0">
                <a:latin typeface="仿宋" pitchFamily="49" charset="-122"/>
                <a:ea typeface="仿宋" pitchFamily="49" charset="-122"/>
              </a:rPr>
              <a:t>C</a:t>
            </a:r>
            <a:r>
              <a:rPr lang="zh-CN" altLang="en-US" sz="2000" b="1" smtClean="0">
                <a:latin typeface="仿宋" pitchFamily="49" charset="-122"/>
                <a:ea typeface="仿宋" pitchFamily="49" charset="-122"/>
              </a:rPr>
              <a:t>、</a:t>
            </a:r>
            <a:r>
              <a:rPr lang="en-US" altLang="zh-CN" sz="2000" b="1" smtClean="0">
                <a:latin typeface="仿宋" pitchFamily="49" charset="-122"/>
                <a:ea typeface="仿宋" pitchFamily="49" charset="-122"/>
              </a:rPr>
              <a:t>D</a:t>
            </a:r>
            <a:r>
              <a:rPr lang="zh-CN" altLang="en-US" sz="2000" b="1" smtClean="0">
                <a:latin typeface="仿宋" pitchFamily="49" charset="-122"/>
                <a:ea typeface="仿宋" pitchFamily="49" charset="-122"/>
              </a:rPr>
              <a:t>、</a:t>
            </a:r>
            <a:r>
              <a:rPr lang="en-US" altLang="zh-CN" sz="2000" b="1" smtClean="0">
                <a:latin typeface="仿宋" pitchFamily="49" charset="-122"/>
                <a:ea typeface="仿宋" pitchFamily="49" charset="-122"/>
              </a:rPr>
              <a:t>E</a:t>
            </a:r>
            <a:r>
              <a:rPr lang="zh-CN" altLang="en-US" sz="2000" b="1" smtClean="0">
                <a:latin typeface="仿宋" pitchFamily="49" charset="-122"/>
                <a:ea typeface="仿宋" pitchFamily="49" charset="-122"/>
              </a:rPr>
              <a:t>这</a:t>
            </a:r>
            <a:r>
              <a:rPr lang="en-US" altLang="zh-CN" sz="2000" b="1" smtClean="0">
                <a:latin typeface="仿宋" pitchFamily="49" charset="-122"/>
                <a:ea typeface="仿宋" pitchFamily="49" charset="-122"/>
              </a:rPr>
              <a:t>5</a:t>
            </a:r>
            <a:r>
              <a:rPr lang="zh-CN" altLang="en-US" sz="2000" b="1" smtClean="0">
                <a:latin typeface="仿宋" pitchFamily="49" charset="-122"/>
                <a:ea typeface="仿宋" pitchFamily="49" charset="-122"/>
              </a:rPr>
              <a:t>个部分用</a:t>
            </a:r>
            <a:r>
              <a:rPr lang="en-US" altLang="zh-CN" sz="2000" b="1" smtClean="0">
                <a:latin typeface="仿宋" pitchFamily="49" charset="-122"/>
                <a:ea typeface="仿宋" pitchFamily="49" charset="-122"/>
              </a:rPr>
              <a:t>4</a:t>
            </a:r>
            <a:r>
              <a:rPr lang="zh-CN" altLang="en-US" sz="2000" b="1" smtClean="0">
                <a:latin typeface="仿宋" pitchFamily="49" charset="-122"/>
                <a:ea typeface="仿宋" pitchFamily="49" charset="-122"/>
              </a:rPr>
              <a:t>种不同的颜色染色，且相邻的部分不能染同一种颜色，不相邻的部分可以染同一种颜色。那么，这幅图共有多少种不同的染色方法？</a:t>
            </a:r>
            <a:endParaRPr lang="zh-CN" altLang="en-US" sz="2000" b="1">
              <a:latin typeface="仿宋" pitchFamily="49" charset="-122"/>
              <a:ea typeface="仿宋" pitchFamily="49" charset="-122"/>
            </a:endParaRPr>
          </a:p>
        </p:txBody>
      </p:sp>
      <p:sp>
        <p:nvSpPr>
          <p:cNvPr id="14" name="TextBox 13"/>
          <p:cNvSpPr txBox="1"/>
          <p:nvPr/>
        </p:nvSpPr>
        <p:spPr>
          <a:xfrm>
            <a:off x="642910" y="1928802"/>
            <a:ext cx="7786742" cy="1015663"/>
          </a:xfrm>
          <a:prstGeom prst="rect">
            <a:avLst/>
          </a:prstGeom>
          <a:noFill/>
        </p:spPr>
        <p:txBody>
          <a:bodyPr wrap="square" rtlCol="0">
            <a:spAutoFit/>
          </a:bodyPr>
          <a:lstStyle/>
          <a:p>
            <a:pPr indent="-457200"/>
            <a:r>
              <a:rPr lang="en-US" altLang="zh-CN" sz="2000" b="1" smtClean="0">
                <a:latin typeface="仿宋" pitchFamily="49" charset="-122"/>
                <a:ea typeface="仿宋" pitchFamily="49" charset="-122"/>
              </a:rPr>
              <a:t>4.</a:t>
            </a:r>
            <a:r>
              <a:rPr lang="zh-CN" altLang="en-US" sz="2000" b="1" smtClean="0">
                <a:latin typeface="仿宋" pitchFamily="49" charset="-122"/>
                <a:ea typeface="仿宋" pitchFamily="49" charset="-122"/>
              </a:rPr>
              <a:t>图一中是编号</a:t>
            </a:r>
            <a:r>
              <a:rPr lang="en-US" altLang="zh-CN" sz="2000" b="1" smtClean="0">
                <a:latin typeface="仿宋" pitchFamily="49" charset="-122"/>
                <a:ea typeface="仿宋" pitchFamily="49" charset="-122"/>
              </a:rPr>
              <a:t>1</a:t>
            </a:r>
            <a:r>
              <a:rPr lang="zh-CN" altLang="en-US" sz="2000" b="1" smtClean="0">
                <a:latin typeface="仿宋" pitchFamily="49" charset="-122"/>
                <a:ea typeface="仿宋" pitchFamily="49" charset="-122"/>
              </a:rPr>
              <a:t>～</a:t>
            </a:r>
            <a:r>
              <a:rPr lang="en-US" altLang="zh-CN" sz="2000" b="1" smtClean="0">
                <a:latin typeface="仿宋" pitchFamily="49" charset="-122"/>
                <a:ea typeface="仿宋" pitchFamily="49" charset="-122"/>
              </a:rPr>
              <a:t>4</a:t>
            </a:r>
            <a:r>
              <a:rPr lang="zh-CN" altLang="en-US" sz="2000" b="1" smtClean="0">
                <a:latin typeface="仿宋" pitchFamily="49" charset="-122"/>
                <a:ea typeface="仿宋" pitchFamily="49" charset="-122"/>
              </a:rPr>
              <a:t>的四块立体积木，请你用它们拼搭出图二中的立体图形。每块积木只能用一次，可翻转拼搭。请在图二上用粗线条画出你的拼法，并标上每块积木的编号。</a:t>
            </a:r>
          </a:p>
        </p:txBody>
      </p:sp>
      <p:pic>
        <p:nvPicPr>
          <p:cNvPr id="2050" name="Picture 2"/>
          <p:cNvPicPr>
            <a:picLocks noChangeAspect="1" noChangeArrowheads="1"/>
          </p:cNvPicPr>
          <p:nvPr/>
        </p:nvPicPr>
        <p:blipFill>
          <a:blip r:embed="rId2" cstate="print"/>
          <a:srcRect/>
          <a:stretch>
            <a:fillRect/>
          </a:stretch>
        </p:blipFill>
        <p:spPr bwMode="auto">
          <a:xfrm>
            <a:off x="6421883" y="2714620"/>
            <a:ext cx="1936331" cy="3071834"/>
          </a:xfrm>
          <a:prstGeom prst="rect">
            <a:avLst/>
          </a:prstGeom>
          <a:noFill/>
          <a:ln w="9525">
            <a:noFill/>
            <a:miter lim="800000"/>
            <a:headEnd/>
            <a:tailEnd/>
          </a:ln>
          <a:effectLst/>
        </p:spPr>
      </p:pic>
      <p:pic>
        <p:nvPicPr>
          <p:cNvPr id="2051" name="Picture 3"/>
          <p:cNvPicPr>
            <a:picLocks noChangeAspect="1" noChangeArrowheads="1"/>
          </p:cNvPicPr>
          <p:nvPr/>
        </p:nvPicPr>
        <p:blipFill>
          <a:blip r:embed="rId3" cstate="print"/>
          <a:srcRect/>
          <a:stretch>
            <a:fillRect/>
          </a:stretch>
        </p:blipFill>
        <p:spPr bwMode="auto">
          <a:xfrm>
            <a:off x="785786" y="3429000"/>
            <a:ext cx="3295366" cy="1785950"/>
          </a:xfrm>
          <a:prstGeom prst="rect">
            <a:avLst/>
          </a:prstGeom>
          <a:noFill/>
          <a:ln w="9525">
            <a:noFill/>
            <a:miter lim="800000"/>
            <a:headEnd/>
            <a:tailEnd/>
          </a:ln>
          <a:effectLst/>
        </p:spPr>
      </p:pic>
    </p:spTree>
  </p:cSld>
  <p:clrMapOvr>
    <a:masterClrMapping/>
  </p:clrMapOvr>
  <p:transition>
    <p:pull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2" presetClass="entr" presetSubtype="8" fill="hold" grpId="0" nodeType="after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wipe(left)">
                                      <p:cBhvr>
                                        <p:cTn id="12" dur="10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xit" presetSubtype="8" fill="hold" grpId="1" nodeType="clickEffect">
                                  <p:stCondLst>
                                    <p:cond delay="0"/>
                                  </p:stCondLst>
                                  <p:childTnLst>
                                    <p:animEffect transition="out" filter="wipe(left)">
                                      <p:cBhvr>
                                        <p:cTn id="16" dur="500"/>
                                        <p:tgtEl>
                                          <p:spTgt spid="4"/>
                                        </p:tgtEl>
                                      </p:cBhvr>
                                    </p:animEffect>
                                    <p:set>
                                      <p:cBhvr>
                                        <p:cTn id="17" dur="1" fill="hold">
                                          <p:stCondLst>
                                            <p:cond delay="499"/>
                                          </p:stCondLst>
                                        </p:cTn>
                                        <p:tgtEl>
                                          <p:spTgt spid="4"/>
                                        </p:tgtEl>
                                        <p:attrNameLst>
                                          <p:attrName>style.visibility</p:attrName>
                                        </p:attrNameLst>
                                      </p:cBhvr>
                                      <p:to>
                                        <p:strVal val="hidden"/>
                                      </p:to>
                                    </p:set>
                                  </p:childTnLst>
                                </p:cTn>
                              </p:par>
                            </p:childTnLst>
                          </p:cTn>
                        </p:par>
                        <p:par>
                          <p:cTn id="18" fill="hold">
                            <p:stCondLst>
                              <p:cond delay="500"/>
                            </p:stCondLst>
                            <p:childTnLst>
                              <p:par>
                                <p:cTn id="19" presetID="22" presetClass="entr" presetSubtype="8" fill="hold" grpId="0" nodeType="afterEffect">
                                  <p:stCondLst>
                                    <p:cond delay="0"/>
                                  </p:stCondLst>
                                  <p:childTnLst>
                                    <p:set>
                                      <p:cBhvr>
                                        <p:cTn id="20" dur="1" fill="hold">
                                          <p:stCondLst>
                                            <p:cond delay="0"/>
                                          </p:stCondLst>
                                        </p:cTn>
                                        <p:tgtEl>
                                          <p:spTgt spid="12"/>
                                        </p:tgtEl>
                                        <p:attrNameLst>
                                          <p:attrName>style.visibility</p:attrName>
                                        </p:attrNameLst>
                                      </p:cBhvr>
                                      <p:to>
                                        <p:strVal val="visible"/>
                                      </p:to>
                                    </p:set>
                                    <p:animEffect transition="in" filter="wipe(left)">
                                      <p:cBhvr>
                                        <p:cTn id="21" dur="1000"/>
                                        <p:tgtEl>
                                          <p:spTgt spid="12"/>
                                        </p:tgtEl>
                                      </p:cBhvr>
                                    </p:animEffect>
                                  </p:childTnLst>
                                </p:cTn>
                              </p:par>
                            </p:childTnLst>
                          </p:cTn>
                        </p:par>
                      </p:childTnLst>
                    </p:cTn>
                  </p:par>
                  <p:par>
                    <p:cTn id="22" fill="hold">
                      <p:stCondLst>
                        <p:cond delay="indefinite"/>
                      </p:stCondLst>
                      <p:childTnLst>
                        <p:par>
                          <p:cTn id="23" fill="hold">
                            <p:stCondLst>
                              <p:cond delay="0"/>
                            </p:stCondLst>
                            <p:childTnLst>
                              <p:par>
                                <p:cTn id="24" presetID="22" presetClass="exit" presetSubtype="8" fill="hold" grpId="1" nodeType="clickEffect">
                                  <p:stCondLst>
                                    <p:cond delay="0"/>
                                  </p:stCondLst>
                                  <p:childTnLst>
                                    <p:animEffect transition="out" filter="wipe(left)">
                                      <p:cBhvr>
                                        <p:cTn id="25" dur="500"/>
                                        <p:tgtEl>
                                          <p:spTgt spid="12"/>
                                        </p:tgtEl>
                                      </p:cBhvr>
                                    </p:animEffect>
                                    <p:set>
                                      <p:cBhvr>
                                        <p:cTn id="26" dur="1" fill="hold">
                                          <p:stCondLst>
                                            <p:cond delay="499"/>
                                          </p:stCondLst>
                                        </p:cTn>
                                        <p:tgtEl>
                                          <p:spTgt spid="12"/>
                                        </p:tgtEl>
                                        <p:attrNameLst>
                                          <p:attrName>style.visibility</p:attrName>
                                        </p:attrNameLst>
                                      </p:cBhvr>
                                      <p:to>
                                        <p:strVal val="hidden"/>
                                      </p:to>
                                    </p:set>
                                  </p:childTnLst>
                                </p:cTn>
                              </p:par>
                            </p:childTnLst>
                          </p:cTn>
                        </p:par>
                        <p:par>
                          <p:cTn id="27" fill="hold">
                            <p:stCondLst>
                              <p:cond delay="500"/>
                            </p:stCondLst>
                            <p:childTnLst>
                              <p:par>
                                <p:cTn id="28" presetID="22" presetClass="entr" presetSubtype="8" fill="hold" grpId="0" nodeType="afterEffect">
                                  <p:stCondLst>
                                    <p:cond delay="0"/>
                                  </p:stCondLst>
                                  <p:childTnLst>
                                    <p:set>
                                      <p:cBhvr>
                                        <p:cTn id="29" dur="1" fill="hold">
                                          <p:stCondLst>
                                            <p:cond delay="0"/>
                                          </p:stCondLst>
                                        </p:cTn>
                                        <p:tgtEl>
                                          <p:spTgt spid="13"/>
                                        </p:tgtEl>
                                        <p:attrNameLst>
                                          <p:attrName>style.visibility</p:attrName>
                                        </p:attrNameLst>
                                      </p:cBhvr>
                                      <p:to>
                                        <p:strVal val="visible"/>
                                      </p:to>
                                    </p:set>
                                    <p:animEffect transition="in" filter="wipe(left)">
                                      <p:cBhvr>
                                        <p:cTn id="30" dur="1000"/>
                                        <p:tgtEl>
                                          <p:spTgt spid="13"/>
                                        </p:tgtEl>
                                      </p:cBhvr>
                                    </p:animEffect>
                                  </p:childTnLst>
                                </p:cTn>
                              </p:par>
                              <p:par>
                                <p:cTn id="31" presetID="22" presetClass="entr" presetSubtype="8" fill="hold" nodeType="withEffect">
                                  <p:stCondLst>
                                    <p:cond delay="0"/>
                                  </p:stCondLst>
                                  <p:childTnLst>
                                    <p:set>
                                      <p:cBhvr>
                                        <p:cTn id="32" dur="1" fill="hold">
                                          <p:stCondLst>
                                            <p:cond delay="0"/>
                                          </p:stCondLst>
                                        </p:cTn>
                                        <p:tgtEl>
                                          <p:spTgt spid="2050"/>
                                        </p:tgtEl>
                                        <p:attrNameLst>
                                          <p:attrName>style.visibility</p:attrName>
                                        </p:attrNameLst>
                                      </p:cBhvr>
                                      <p:to>
                                        <p:strVal val="visible"/>
                                      </p:to>
                                    </p:set>
                                    <p:animEffect transition="in" filter="wipe(left)">
                                      <p:cBhvr>
                                        <p:cTn id="33" dur="500"/>
                                        <p:tgtEl>
                                          <p:spTgt spid="2050"/>
                                        </p:tgtEl>
                                      </p:cBhvr>
                                    </p:animEffect>
                                  </p:childTnLst>
                                </p:cTn>
                              </p:par>
                            </p:childTnLst>
                          </p:cTn>
                        </p:par>
                      </p:childTnLst>
                    </p:cTn>
                  </p:par>
                  <p:par>
                    <p:cTn id="34" fill="hold">
                      <p:stCondLst>
                        <p:cond delay="indefinite"/>
                      </p:stCondLst>
                      <p:childTnLst>
                        <p:par>
                          <p:cTn id="35" fill="hold">
                            <p:stCondLst>
                              <p:cond delay="0"/>
                            </p:stCondLst>
                            <p:childTnLst>
                              <p:par>
                                <p:cTn id="36" presetID="22" presetClass="exit" presetSubtype="8" fill="hold" grpId="1" nodeType="clickEffect">
                                  <p:stCondLst>
                                    <p:cond delay="0"/>
                                  </p:stCondLst>
                                  <p:childTnLst>
                                    <p:animEffect transition="out" filter="wipe(left)">
                                      <p:cBhvr>
                                        <p:cTn id="37" dur="500"/>
                                        <p:tgtEl>
                                          <p:spTgt spid="13"/>
                                        </p:tgtEl>
                                      </p:cBhvr>
                                    </p:animEffect>
                                    <p:set>
                                      <p:cBhvr>
                                        <p:cTn id="38" dur="1" fill="hold">
                                          <p:stCondLst>
                                            <p:cond delay="499"/>
                                          </p:stCondLst>
                                        </p:cTn>
                                        <p:tgtEl>
                                          <p:spTgt spid="13"/>
                                        </p:tgtEl>
                                        <p:attrNameLst>
                                          <p:attrName>style.visibility</p:attrName>
                                        </p:attrNameLst>
                                      </p:cBhvr>
                                      <p:to>
                                        <p:strVal val="hidden"/>
                                      </p:to>
                                    </p:set>
                                  </p:childTnLst>
                                </p:cTn>
                              </p:par>
                              <p:par>
                                <p:cTn id="39" presetID="22" presetClass="exit" presetSubtype="8" fill="hold" nodeType="withEffect">
                                  <p:stCondLst>
                                    <p:cond delay="0"/>
                                  </p:stCondLst>
                                  <p:childTnLst>
                                    <p:animEffect transition="out" filter="wipe(left)">
                                      <p:cBhvr>
                                        <p:cTn id="40" dur="500"/>
                                        <p:tgtEl>
                                          <p:spTgt spid="2050"/>
                                        </p:tgtEl>
                                      </p:cBhvr>
                                    </p:animEffect>
                                    <p:set>
                                      <p:cBhvr>
                                        <p:cTn id="41" dur="1" fill="hold">
                                          <p:stCondLst>
                                            <p:cond delay="499"/>
                                          </p:stCondLst>
                                        </p:cTn>
                                        <p:tgtEl>
                                          <p:spTgt spid="2050"/>
                                        </p:tgtEl>
                                        <p:attrNameLst>
                                          <p:attrName>style.visibility</p:attrName>
                                        </p:attrNameLst>
                                      </p:cBhvr>
                                      <p:to>
                                        <p:strVal val="hidden"/>
                                      </p:to>
                                    </p:set>
                                  </p:childTnLst>
                                </p:cTn>
                              </p:par>
                            </p:childTnLst>
                          </p:cTn>
                        </p:par>
                        <p:par>
                          <p:cTn id="42" fill="hold">
                            <p:stCondLst>
                              <p:cond delay="500"/>
                            </p:stCondLst>
                            <p:childTnLst>
                              <p:par>
                                <p:cTn id="43" presetID="22" presetClass="entr" presetSubtype="8" fill="hold" grpId="0" nodeType="afterEffect">
                                  <p:stCondLst>
                                    <p:cond delay="0"/>
                                  </p:stCondLst>
                                  <p:childTnLst>
                                    <p:set>
                                      <p:cBhvr>
                                        <p:cTn id="44" dur="1" fill="hold">
                                          <p:stCondLst>
                                            <p:cond delay="0"/>
                                          </p:stCondLst>
                                        </p:cTn>
                                        <p:tgtEl>
                                          <p:spTgt spid="14"/>
                                        </p:tgtEl>
                                        <p:attrNameLst>
                                          <p:attrName>style.visibility</p:attrName>
                                        </p:attrNameLst>
                                      </p:cBhvr>
                                      <p:to>
                                        <p:strVal val="visible"/>
                                      </p:to>
                                    </p:set>
                                    <p:animEffect transition="in" filter="wipe(left)">
                                      <p:cBhvr>
                                        <p:cTn id="45" dur="1000"/>
                                        <p:tgtEl>
                                          <p:spTgt spid="14"/>
                                        </p:tgtEl>
                                      </p:cBhvr>
                                    </p:animEffect>
                                  </p:childTnLst>
                                </p:cTn>
                              </p:par>
                              <p:par>
                                <p:cTn id="46" presetID="53" presetClass="entr" presetSubtype="0" fill="hold" nodeType="withEffect">
                                  <p:stCondLst>
                                    <p:cond delay="0"/>
                                  </p:stCondLst>
                                  <p:childTnLst>
                                    <p:set>
                                      <p:cBhvr>
                                        <p:cTn id="47" dur="1" fill="hold">
                                          <p:stCondLst>
                                            <p:cond delay="0"/>
                                          </p:stCondLst>
                                        </p:cTn>
                                        <p:tgtEl>
                                          <p:spTgt spid="2051"/>
                                        </p:tgtEl>
                                        <p:attrNameLst>
                                          <p:attrName>style.visibility</p:attrName>
                                        </p:attrNameLst>
                                      </p:cBhvr>
                                      <p:to>
                                        <p:strVal val="visible"/>
                                      </p:to>
                                    </p:set>
                                    <p:anim calcmode="lin" valueType="num">
                                      <p:cBhvr>
                                        <p:cTn id="48" dur="500" fill="hold"/>
                                        <p:tgtEl>
                                          <p:spTgt spid="2051"/>
                                        </p:tgtEl>
                                        <p:attrNameLst>
                                          <p:attrName>ppt_w</p:attrName>
                                        </p:attrNameLst>
                                      </p:cBhvr>
                                      <p:tavLst>
                                        <p:tav tm="0">
                                          <p:val>
                                            <p:fltVal val="0"/>
                                          </p:val>
                                        </p:tav>
                                        <p:tav tm="100000">
                                          <p:val>
                                            <p:strVal val="#ppt_w"/>
                                          </p:val>
                                        </p:tav>
                                      </p:tavLst>
                                    </p:anim>
                                    <p:anim calcmode="lin" valueType="num">
                                      <p:cBhvr>
                                        <p:cTn id="49" dur="500" fill="hold"/>
                                        <p:tgtEl>
                                          <p:spTgt spid="2051"/>
                                        </p:tgtEl>
                                        <p:attrNameLst>
                                          <p:attrName>ppt_h</p:attrName>
                                        </p:attrNameLst>
                                      </p:cBhvr>
                                      <p:tavLst>
                                        <p:tav tm="0">
                                          <p:val>
                                            <p:fltVal val="0"/>
                                          </p:val>
                                        </p:tav>
                                        <p:tav tm="100000">
                                          <p:val>
                                            <p:strVal val="#ppt_h"/>
                                          </p:val>
                                        </p:tav>
                                      </p:tavLst>
                                    </p:anim>
                                    <p:animEffect transition="in" filter="fade">
                                      <p:cBhvr>
                                        <p:cTn id="50" dur="500"/>
                                        <p:tgtEl>
                                          <p:spTgt spid="20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allAtOnce"/>
      <p:bldP spid="4" grpId="0"/>
      <p:bldP spid="4" grpId="1"/>
      <p:bldP spid="12" grpId="0"/>
      <p:bldP spid="12" grpId="1"/>
      <p:bldP spid="13" grpId="0"/>
      <p:bldP spid="13" grpId="1"/>
      <p:bldP spid="14"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txBox="1">
            <a:spLocks/>
          </p:cNvSpPr>
          <p:nvPr/>
        </p:nvSpPr>
        <p:spPr>
          <a:xfrm>
            <a:off x="-928726" y="71414"/>
            <a:ext cx="8229600" cy="1143000"/>
          </a:xfrm>
          <a:prstGeom prst="rect">
            <a:avLst/>
          </a:prstGeom>
        </p:spPr>
        <p:txBody>
          <a:bodyPr>
            <a:normAutofit/>
            <a:scene3d>
              <a:camera prst="orthographicFront"/>
              <a:lightRig rig="threePt" dir="t"/>
            </a:scene3d>
            <a:sp3d extrusionH="57150">
              <a:bevelT w="82550" h="38100" prst="coolSlant"/>
            </a:sp3d>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altLang="zh-CN" sz="3600" b="1" i="0" u="none" strike="noStrike" kern="1200" cap="none" spc="0" normalizeH="0" baseline="0" noProof="0" smtClean="0">
                <a:ln>
                  <a:noFill/>
                </a:ln>
                <a:solidFill>
                  <a:schemeClr val="accent6">
                    <a:lumMod val="50000"/>
                  </a:schemeClr>
                </a:solidFill>
                <a:effectLst>
                  <a:reflection blurRad="6350" stA="60000" endA="900" endPos="60000" dist="29997" dir="5400000" sy="-100000" algn="bl" rotWithShape="0"/>
                </a:effectLst>
                <a:uLnTx/>
                <a:uFillTx/>
                <a:latin typeface="华文新魏" pitchFamily="2" charset="-122"/>
                <a:ea typeface="华文新魏" pitchFamily="2" charset="-122"/>
                <a:cs typeface="+mj-cs"/>
              </a:rPr>
              <a:t>《</a:t>
            </a:r>
            <a:r>
              <a:rPr kumimoji="0" lang="zh-CN" altLang="en-US" sz="3600" b="1" i="0" u="none" strike="noStrike" kern="1200" cap="none" spc="0" normalizeH="0" baseline="0" noProof="0" smtClean="0">
                <a:ln>
                  <a:noFill/>
                </a:ln>
                <a:solidFill>
                  <a:schemeClr val="accent6">
                    <a:lumMod val="50000"/>
                  </a:schemeClr>
                </a:solidFill>
                <a:effectLst>
                  <a:reflection blurRad="6350" stA="60000" endA="900" endPos="60000" dist="29997" dir="5400000" sy="-100000" algn="bl" rotWithShape="0"/>
                </a:effectLst>
                <a:uLnTx/>
                <a:uFillTx/>
                <a:latin typeface="华文新魏" pitchFamily="2" charset="-122"/>
                <a:ea typeface="华文新魏" pitchFamily="2" charset="-122"/>
                <a:cs typeface="+mj-cs"/>
              </a:rPr>
              <a:t>青少年科技报</a:t>
            </a:r>
            <a:r>
              <a:rPr kumimoji="0" lang="en-US" altLang="zh-CN" sz="3600" b="1" i="0" u="none" strike="noStrike" kern="1200" cap="none" spc="0" normalizeH="0" baseline="0" noProof="0" smtClean="0">
                <a:ln>
                  <a:noFill/>
                </a:ln>
                <a:solidFill>
                  <a:schemeClr val="accent6">
                    <a:lumMod val="50000"/>
                  </a:schemeClr>
                </a:solidFill>
                <a:effectLst>
                  <a:reflection blurRad="6350" stA="60000" endA="900" endPos="60000" dist="29997" dir="5400000" sy="-100000" algn="bl" rotWithShape="0"/>
                </a:effectLst>
                <a:uLnTx/>
                <a:uFillTx/>
                <a:latin typeface="华文新魏" pitchFamily="2" charset="-122"/>
                <a:ea typeface="华文新魏" pitchFamily="2" charset="-122"/>
                <a:cs typeface="+mj-cs"/>
              </a:rPr>
              <a:t>》</a:t>
            </a:r>
            <a:r>
              <a:rPr lang="zh-CN" altLang="en-US" sz="3600" b="1" smtClean="0">
                <a:solidFill>
                  <a:schemeClr val="accent6">
                    <a:lumMod val="50000"/>
                  </a:schemeClr>
                </a:solidFill>
                <a:effectLst>
                  <a:reflection blurRad="6350" stA="60000" endA="900" endPos="60000" dist="29997" dir="5400000" sy="-100000" algn="bl" rotWithShape="0"/>
                </a:effectLst>
                <a:latin typeface="华文新魏" pitchFamily="2" charset="-122"/>
                <a:ea typeface="华文新魏" pitchFamily="2" charset="-122"/>
                <a:cs typeface="+mj-cs"/>
              </a:rPr>
              <a:t>模</a:t>
            </a:r>
            <a:r>
              <a:rPr kumimoji="0" lang="zh-CN" altLang="en-US" sz="3600" b="1" i="0" u="none" strike="noStrike" kern="1200" cap="none" spc="0" normalizeH="0" baseline="0" noProof="0" smtClean="0">
                <a:ln>
                  <a:noFill/>
                </a:ln>
                <a:solidFill>
                  <a:schemeClr val="accent6">
                    <a:lumMod val="50000"/>
                  </a:schemeClr>
                </a:solidFill>
                <a:effectLst>
                  <a:reflection blurRad="6350" stA="60000" endA="900" endPos="60000" dist="29997" dir="5400000" sy="-100000" algn="bl" rotWithShape="0"/>
                </a:effectLst>
                <a:uLnTx/>
                <a:uFillTx/>
                <a:latin typeface="华文新魏" pitchFamily="2" charset="-122"/>
                <a:ea typeface="华文新魏" pitchFamily="2" charset="-122"/>
                <a:cs typeface="+mj-cs"/>
              </a:rPr>
              <a:t>卷二分析</a:t>
            </a:r>
            <a:endParaRPr kumimoji="0" lang="zh-CN" altLang="en-US" sz="3600" b="1" i="0" u="none" strike="noStrike" kern="1200" cap="none" spc="0" normalizeH="0" baseline="0" noProof="0" dirty="0">
              <a:ln>
                <a:noFill/>
              </a:ln>
              <a:solidFill>
                <a:schemeClr val="accent6">
                  <a:lumMod val="50000"/>
                </a:schemeClr>
              </a:solidFill>
              <a:effectLst>
                <a:reflection blurRad="6350" stA="60000" endA="900" endPos="60000" dist="29997" dir="5400000" sy="-100000" algn="bl" rotWithShape="0"/>
              </a:effectLst>
              <a:uLnTx/>
              <a:uFillTx/>
              <a:latin typeface="华文新魏" pitchFamily="2" charset="-122"/>
              <a:ea typeface="华文新魏" pitchFamily="2" charset="-122"/>
              <a:cs typeface="+mj-cs"/>
            </a:endParaRPr>
          </a:p>
        </p:txBody>
      </p:sp>
      <p:sp>
        <p:nvSpPr>
          <p:cNvPr id="3" name="TextBox 2"/>
          <p:cNvSpPr txBox="1"/>
          <p:nvPr/>
        </p:nvSpPr>
        <p:spPr>
          <a:xfrm>
            <a:off x="571472" y="1252823"/>
            <a:ext cx="1428760" cy="461665"/>
          </a:xfrm>
          <a:prstGeom prst="rect">
            <a:avLst/>
          </a:prstGeom>
          <a:noFill/>
        </p:spPr>
        <p:txBody>
          <a:bodyPr wrap="square" rtlCol="0">
            <a:spAutoFit/>
          </a:bodyPr>
          <a:lstStyle/>
          <a:p>
            <a:r>
              <a:rPr lang="zh-CN" altLang="en-US" sz="2400" b="1" smtClean="0">
                <a:latin typeface="华文仿宋" pitchFamily="2" charset="-122"/>
                <a:ea typeface="华文仿宋" pitchFamily="2" charset="-122"/>
              </a:rPr>
              <a:t>一、填空</a:t>
            </a:r>
            <a:endParaRPr lang="zh-CN" altLang="en-US" sz="2400" b="1">
              <a:latin typeface="华文仿宋" pitchFamily="2" charset="-122"/>
              <a:ea typeface="华文仿宋" pitchFamily="2" charset="-122"/>
            </a:endParaRPr>
          </a:p>
        </p:txBody>
      </p:sp>
      <p:sp>
        <p:nvSpPr>
          <p:cNvPr id="4" name="TextBox 3"/>
          <p:cNvSpPr txBox="1"/>
          <p:nvPr/>
        </p:nvSpPr>
        <p:spPr>
          <a:xfrm>
            <a:off x="642910" y="1928802"/>
            <a:ext cx="7786742" cy="400110"/>
          </a:xfrm>
          <a:prstGeom prst="rect">
            <a:avLst/>
          </a:prstGeom>
          <a:noFill/>
        </p:spPr>
        <p:txBody>
          <a:bodyPr wrap="square" rtlCol="0">
            <a:spAutoFit/>
          </a:bodyPr>
          <a:lstStyle/>
          <a:p>
            <a:pPr indent="-457200"/>
            <a:r>
              <a:rPr lang="en-US" altLang="zh-CN" sz="2000" b="1" dirty="0" smtClean="0">
                <a:latin typeface="仿宋" pitchFamily="49" charset="-122"/>
                <a:ea typeface="仿宋" pitchFamily="49" charset="-122"/>
              </a:rPr>
              <a:t>1.</a:t>
            </a:r>
            <a:r>
              <a:rPr lang="zh-CN" altLang="en-US" sz="2000" b="1" dirty="0" smtClean="0">
                <a:latin typeface="仿宋" pitchFamily="49" charset="-122"/>
                <a:ea typeface="仿宋" pitchFamily="49" charset="-122"/>
              </a:rPr>
              <a:t>计算：</a:t>
            </a:r>
            <a:r>
              <a:rPr lang="en-US" altLang="zh-CN" sz="2000" b="1" dirty="0" smtClean="0">
                <a:latin typeface="仿宋" pitchFamily="49" charset="-122"/>
                <a:ea typeface="仿宋" pitchFamily="49" charset="-122"/>
              </a:rPr>
              <a:t>1×2×3</a:t>
            </a:r>
            <a:r>
              <a:rPr lang="zh-CN" altLang="en-US" sz="2000" b="1" dirty="0" smtClean="0">
                <a:latin typeface="仿宋" pitchFamily="49" charset="-122"/>
                <a:ea typeface="仿宋" pitchFamily="49" charset="-122"/>
              </a:rPr>
              <a:t>＋</a:t>
            </a:r>
            <a:r>
              <a:rPr lang="en-US" altLang="zh-CN" sz="2000" b="1" dirty="0" smtClean="0">
                <a:latin typeface="仿宋" pitchFamily="49" charset="-122"/>
                <a:ea typeface="仿宋" pitchFamily="49" charset="-122"/>
              </a:rPr>
              <a:t>2×3×4</a:t>
            </a:r>
            <a:r>
              <a:rPr lang="zh-CN" altLang="en-US" sz="2000" b="1" dirty="0" smtClean="0">
                <a:latin typeface="仿宋" pitchFamily="49" charset="-122"/>
                <a:ea typeface="仿宋" pitchFamily="49" charset="-122"/>
              </a:rPr>
              <a:t>＋</a:t>
            </a:r>
            <a:r>
              <a:rPr lang="en-US" altLang="zh-CN" sz="2000" b="1" dirty="0" smtClean="0">
                <a:latin typeface="仿宋" pitchFamily="49" charset="-122"/>
                <a:ea typeface="仿宋" pitchFamily="49" charset="-122"/>
              </a:rPr>
              <a:t>3×4×5</a:t>
            </a:r>
            <a:r>
              <a:rPr lang="zh-CN" altLang="en-US" sz="2000" b="1" dirty="0" smtClean="0">
                <a:latin typeface="仿宋" pitchFamily="49" charset="-122"/>
                <a:ea typeface="仿宋" pitchFamily="49" charset="-122"/>
              </a:rPr>
              <a:t>＋</a:t>
            </a:r>
            <a:r>
              <a:rPr lang="en-US" altLang="zh-CN" sz="2000" b="1" dirty="0" smtClean="0">
                <a:latin typeface="仿宋" pitchFamily="49" charset="-122"/>
                <a:ea typeface="仿宋" pitchFamily="49" charset="-122"/>
              </a:rPr>
              <a:t>…</a:t>
            </a:r>
            <a:r>
              <a:rPr lang="zh-CN" altLang="en-US" sz="2000" b="1" dirty="0" smtClean="0">
                <a:latin typeface="仿宋" pitchFamily="49" charset="-122"/>
                <a:ea typeface="仿宋" pitchFamily="49" charset="-122"/>
              </a:rPr>
              <a:t>＋</a:t>
            </a:r>
            <a:r>
              <a:rPr lang="en-US" altLang="zh-CN" sz="2000" b="1" dirty="0" smtClean="0">
                <a:latin typeface="仿宋" pitchFamily="49" charset="-122"/>
                <a:ea typeface="仿宋" pitchFamily="49" charset="-122"/>
              </a:rPr>
              <a:t>20×21×22</a:t>
            </a:r>
            <a:r>
              <a:rPr lang="zh-CN" altLang="en-US" sz="2000" b="1" dirty="0" smtClean="0">
                <a:latin typeface="仿宋" pitchFamily="49" charset="-122"/>
                <a:ea typeface="仿宋" pitchFamily="49" charset="-122"/>
              </a:rPr>
              <a:t>＝</a:t>
            </a:r>
            <a:r>
              <a:rPr lang="zh-CN" altLang="en-US" sz="2000" b="1" u="sng" dirty="0" smtClean="0">
                <a:latin typeface="仿宋" pitchFamily="49" charset="-122"/>
                <a:ea typeface="仿宋" pitchFamily="49" charset="-122"/>
              </a:rPr>
              <a:t>      </a:t>
            </a:r>
            <a:r>
              <a:rPr lang="zh-CN" altLang="en-US" sz="2000" b="1" dirty="0" smtClean="0">
                <a:latin typeface="仿宋" pitchFamily="49" charset="-122"/>
                <a:ea typeface="仿宋" pitchFamily="49" charset="-122"/>
              </a:rPr>
              <a:t>。</a:t>
            </a:r>
            <a:endParaRPr lang="zh-CN" altLang="en-US" sz="2000" b="1" dirty="0">
              <a:latin typeface="仿宋" pitchFamily="49" charset="-122"/>
              <a:ea typeface="仿宋" pitchFamily="49" charset="-122"/>
            </a:endParaRPr>
          </a:p>
        </p:txBody>
      </p:sp>
      <p:sp>
        <p:nvSpPr>
          <p:cNvPr id="12" name="TextBox 11"/>
          <p:cNvSpPr txBox="1"/>
          <p:nvPr/>
        </p:nvSpPr>
        <p:spPr>
          <a:xfrm>
            <a:off x="642910" y="1928802"/>
            <a:ext cx="7786742" cy="400110"/>
          </a:xfrm>
          <a:prstGeom prst="rect">
            <a:avLst/>
          </a:prstGeom>
          <a:noFill/>
        </p:spPr>
        <p:txBody>
          <a:bodyPr wrap="square" rtlCol="0">
            <a:spAutoFit/>
          </a:bodyPr>
          <a:lstStyle/>
          <a:p>
            <a:pPr indent="-457200"/>
            <a:r>
              <a:rPr lang="en-US" altLang="zh-CN" sz="2000" b="1" dirty="0" smtClean="0">
                <a:latin typeface="仿宋" pitchFamily="49" charset="-122"/>
                <a:ea typeface="仿宋" pitchFamily="49" charset="-122"/>
              </a:rPr>
              <a:t>2.1</a:t>
            </a:r>
            <a:r>
              <a:rPr lang="zh-CN" altLang="en-US" sz="2000" b="1" dirty="0" smtClean="0">
                <a:latin typeface="仿宋" pitchFamily="49" charset="-122"/>
                <a:ea typeface="仿宋" pitchFamily="49" charset="-122"/>
              </a:rPr>
              <a:t>到</a:t>
            </a:r>
            <a:r>
              <a:rPr lang="en-US" altLang="zh-CN" sz="2000" b="1" dirty="0" smtClean="0">
                <a:latin typeface="仿宋" pitchFamily="49" charset="-122"/>
                <a:ea typeface="仿宋" pitchFamily="49" charset="-122"/>
              </a:rPr>
              <a:t>999</a:t>
            </a:r>
            <a:r>
              <a:rPr lang="zh-CN" altLang="en-US" sz="2000" b="1" dirty="0" smtClean="0">
                <a:latin typeface="仿宋" pitchFamily="49" charset="-122"/>
                <a:ea typeface="仿宋" pitchFamily="49" charset="-122"/>
              </a:rPr>
              <a:t>这</a:t>
            </a:r>
            <a:r>
              <a:rPr lang="en-US" altLang="zh-CN" sz="2000" b="1" dirty="0" smtClean="0">
                <a:latin typeface="仿宋" pitchFamily="49" charset="-122"/>
                <a:ea typeface="仿宋" pitchFamily="49" charset="-122"/>
              </a:rPr>
              <a:t>999</a:t>
            </a:r>
            <a:r>
              <a:rPr lang="zh-CN" altLang="en-US" sz="2000" b="1" dirty="0" smtClean="0">
                <a:latin typeface="仿宋" pitchFamily="49" charset="-122"/>
                <a:ea typeface="仿宋" pitchFamily="49" charset="-122"/>
              </a:rPr>
              <a:t>个数里，有</a:t>
            </a:r>
            <a:r>
              <a:rPr lang="zh-CN" altLang="en-US" sz="2000" b="1" u="sng" dirty="0" smtClean="0">
                <a:latin typeface="仿宋" pitchFamily="49" charset="-122"/>
                <a:ea typeface="仿宋" pitchFamily="49" charset="-122"/>
              </a:rPr>
              <a:t>      </a:t>
            </a:r>
            <a:r>
              <a:rPr lang="zh-CN" altLang="en-US" sz="2000" b="1" dirty="0" smtClean="0">
                <a:latin typeface="仿宋" pitchFamily="49" charset="-122"/>
                <a:ea typeface="仿宋" pitchFamily="49" charset="-122"/>
              </a:rPr>
              <a:t>个整数不含数字</a:t>
            </a:r>
            <a:r>
              <a:rPr lang="en-US" altLang="zh-CN" sz="2000" b="1" dirty="0" smtClean="0">
                <a:latin typeface="仿宋" pitchFamily="49" charset="-122"/>
                <a:ea typeface="仿宋" pitchFamily="49" charset="-122"/>
              </a:rPr>
              <a:t>3</a:t>
            </a:r>
            <a:r>
              <a:rPr lang="zh-CN" altLang="en-US" sz="2000" b="1" dirty="0" smtClean="0">
                <a:latin typeface="仿宋" pitchFamily="49" charset="-122"/>
                <a:ea typeface="仿宋" pitchFamily="49" charset="-122"/>
              </a:rPr>
              <a:t>、</a:t>
            </a:r>
            <a:r>
              <a:rPr lang="en-US" altLang="zh-CN" sz="2000" b="1" dirty="0" smtClean="0">
                <a:latin typeface="仿宋" pitchFamily="49" charset="-122"/>
                <a:ea typeface="仿宋" pitchFamily="49" charset="-122"/>
              </a:rPr>
              <a:t>5</a:t>
            </a:r>
            <a:r>
              <a:rPr lang="zh-CN" altLang="en-US" sz="2000" b="1" dirty="0" smtClean="0">
                <a:latin typeface="仿宋" pitchFamily="49" charset="-122"/>
                <a:ea typeface="仿宋" pitchFamily="49" charset="-122"/>
              </a:rPr>
              <a:t>、</a:t>
            </a:r>
            <a:r>
              <a:rPr lang="en-US" altLang="zh-CN" sz="2000" b="1" dirty="0" smtClean="0">
                <a:latin typeface="仿宋" pitchFamily="49" charset="-122"/>
                <a:ea typeface="仿宋" pitchFamily="49" charset="-122"/>
              </a:rPr>
              <a:t>7</a:t>
            </a:r>
            <a:r>
              <a:rPr lang="zh-CN" altLang="en-US" sz="2000" b="1" dirty="0" smtClean="0">
                <a:latin typeface="仿宋" pitchFamily="49" charset="-122"/>
                <a:ea typeface="仿宋" pitchFamily="49" charset="-122"/>
              </a:rPr>
              <a:t>。</a:t>
            </a:r>
            <a:endParaRPr lang="zh-CN" altLang="en-US" sz="2000" b="1" dirty="0">
              <a:latin typeface="仿宋" pitchFamily="49" charset="-122"/>
              <a:ea typeface="仿宋" pitchFamily="49" charset="-122"/>
            </a:endParaRPr>
          </a:p>
        </p:txBody>
      </p:sp>
      <p:sp>
        <p:nvSpPr>
          <p:cNvPr id="14" name="TextBox 13"/>
          <p:cNvSpPr txBox="1"/>
          <p:nvPr/>
        </p:nvSpPr>
        <p:spPr>
          <a:xfrm>
            <a:off x="642910" y="1928802"/>
            <a:ext cx="7786742" cy="1015663"/>
          </a:xfrm>
          <a:prstGeom prst="rect">
            <a:avLst/>
          </a:prstGeom>
          <a:noFill/>
        </p:spPr>
        <p:txBody>
          <a:bodyPr wrap="square" rtlCol="0">
            <a:spAutoFit/>
          </a:bodyPr>
          <a:lstStyle/>
          <a:p>
            <a:pPr indent="-457200"/>
            <a:r>
              <a:rPr lang="en-US" altLang="zh-CN" sz="2000" b="1" dirty="0" smtClean="0">
                <a:latin typeface="仿宋" pitchFamily="49" charset="-122"/>
                <a:ea typeface="仿宋" pitchFamily="49" charset="-122"/>
              </a:rPr>
              <a:t>3.</a:t>
            </a:r>
            <a:r>
              <a:rPr lang="zh-CN" altLang="en-US" sz="2000" b="1" dirty="0" smtClean="0">
                <a:latin typeface="仿宋" pitchFamily="49" charset="-122"/>
                <a:ea typeface="仿宋" pitchFamily="49" charset="-122"/>
              </a:rPr>
              <a:t>四年级三个班为敬老院的老爷爷、老奶奶做了许多好事，其中</a:t>
            </a:r>
            <a:r>
              <a:rPr lang="en-US" altLang="zh-CN" sz="2000" b="1" dirty="0" smtClean="0">
                <a:latin typeface="仿宋" pitchFamily="49" charset="-122"/>
                <a:ea typeface="仿宋" pitchFamily="49" charset="-122"/>
              </a:rPr>
              <a:t>28</a:t>
            </a:r>
            <a:r>
              <a:rPr lang="zh-CN" altLang="en-US" sz="2000" b="1" dirty="0" smtClean="0">
                <a:latin typeface="仿宋" pitchFamily="49" charset="-122"/>
                <a:ea typeface="仿宋" pitchFamily="49" charset="-122"/>
              </a:rPr>
              <a:t>件不是一班做的，</a:t>
            </a:r>
            <a:r>
              <a:rPr lang="en-US" altLang="zh-CN" sz="2000" b="1" dirty="0" smtClean="0">
                <a:latin typeface="仿宋" pitchFamily="49" charset="-122"/>
                <a:ea typeface="仿宋" pitchFamily="49" charset="-122"/>
              </a:rPr>
              <a:t>29</a:t>
            </a:r>
            <a:r>
              <a:rPr lang="zh-CN" altLang="en-US" sz="2000" b="1" dirty="0" smtClean="0">
                <a:latin typeface="仿宋" pitchFamily="49" charset="-122"/>
                <a:ea typeface="仿宋" pitchFamily="49" charset="-122"/>
              </a:rPr>
              <a:t>件不是二班做的，</a:t>
            </a:r>
            <a:r>
              <a:rPr lang="en-US" altLang="zh-CN" sz="2000" b="1" dirty="0" smtClean="0">
                <a:latin typeface="仿宋" pitchFamily="49" charset="-122"/>
                <a:ea typeface="仿宋" pitchFamily="49" charset="-122"/>
              </a:rPr>
              <a:t>31</a:t>
            </a:r>
            <a:r>
              <a:rPr lang="zh-CN" altLang="en-US" sz="2000" b="1" dirty="0" smtClean="0">
                <a:latin typeface="仿宋" pitchFamily="49" charset="-122"/>
                <a:ea typeface="仿宋" pitchFamily="49" charset="-122"/>
              </a:rPr>
              <a:t>件不是三班做的。那么一班为敬老院老爷爷、老奶奶做了</a:t>
            </a:r>
            <a:r>
              <a:rPr lang="zh-CN" altLang="en-US" sz="2000" b="1" u="sng" dirty="0" smtClean="0">
                <a:latin typeface="仿宋" pitchFamily="49" charset="-122"/>
                <a:ea typeface="仿宋" pitchFamily="49" charset="-122"/>
              </a:rPr>
              <a:t>      </a:t>
            </a:r>
            <a:r>
              <a:rPr lang="zh-CN" altLang="en-US" sz="2000" b="1" dirty="0" smtClean="0">
                <a:latin typeface="仿宋" pitchFamily="49" charset="-122"/>
                <a:ea typeface="仿宋" pitchFamily="49" charset="-122"/>
              </a:rPr>
              <a:t>件好事。</a:t>
            </a:r>
            <a:endParaRPr lang="zh-CN" altLang="en-US" sz="2000" b="1" dirty="0">
              <a:latin typeface="仿宋" pitchFamily="49" charset="-122"/>
              <a:ea typeface="仿宋" pitchFamily="49" charset="-122"/>
            </a:endParaRPr>
          </a:p>
        </p:txBody>
      </p:sp>
      <p:sp>
        <p:nvSpPr>
          <p:cNvPr id="15" name="TextBox 14"/>
          <p:cNvSpPr txBox="1"/>
          <p:nvPr/>
        </p:nvSpPr>
        <p:spPr>
          <a:xfrm>
            <a:off x="642910" y="1928802"/>
            <a:ext cx="7786742" cy="1015663"/>
          </a:xfrm>
          <a:prstGeom prst="rect">
            <a:avLst/>
          </a:prstGeom>
          <a:noFill/>
        </p:spPr>
        <p:txBody>
          <a:bodyPr wrap="square" rtlCol="0">
            <a:spAutoFit/>
          </a:bodyPr>
          <a:lstStyle/>
          <a:p>
            <a:pPr indent="-457200"/>
            <a:r>
              <a:rPr lang="en-US" altLang="zh-CN" sz="2000" b="1" dirty="0" smtClean="0">
                <a:latin typeface="仿宋" pitchFamily="49" charset="-122"/>
                <a:ea typeface="仿宋" pitchFamily="49" charset="-122"/>
              </a:rPr>
              <a:t>4.</a:t>
            </a:r>
            <a:r>
              <a:rPr lang="zh-CN" altLang="en-US" sz="2000" b="1" dirty="0" smtClean="0">
                <a:latin typeface="仿宋" pitchFamily="49" charset="-122"/>
                <a:ea typeface="仿宋" pitchFamily="49" charset="-122"/>
              </a:rPr>
              <a:t>男生小胖花</a:t>
            </a:r>
            <a:r>
              <a:rPr lang="en-US" altLang="zh-CN" sz="2000" b="1" dirty="0" smtClean="0">
                <a:latin typeface="仿宋" pitchFamily="49" charset="-122"/>
                <a:ea typeface="仿宋" pitchFamily="49" charset="-122"/>
              </a:rPr>
              <a:t>200</a:t>
            </a:r>
            <a:r>
              <a:rPr lang="zh-CN" altLang="en-US" sz="2000" b="1" dirty="0" smtClean="0">
                <a:latin typeface="仿宋" pitchFamily="49" charset="-122"/>
                <a:ea typeface="仿宋" pitchFamily="49" charset="-122"/>
              </a:rPr>
              <a:t>元买了</a:t>
            </a:r>
            <a:r>
              <a:rPr lang="en-US" altLang="zh-CN" sz="2000" b="1" dirty="0" smtClean="0">
                <a:latin typeface="仿宋" pitchFamily="49" charset="-122"/>
                <a:ea typeface="仿宋" pitchFamily="49" charset="-122"/>
              </a:rPr>
              <a:t>36</a:t>
            </a:r>
            <a:r>
              <a:rPr lang="zh-CN" altLang="en-US" sz="2000" b="1" dirty="0" smtClean="0">
                <a:latin typeface="仿宋" pitchFamily="49" charset="-122"/>
                <a:ea typeface="仿宋" pitchFamily="49" charset="-122"/>
              </a:rPr>
              <a:t>张贺年卡片，准备元旦的时候送给班上每个同学一张。已知送给女同学的贺年卡片每张</a:t>
            </a:r>
            <a:r>
              <a:rPr lang="en-US" altLang="zh-CN" sz="2000" b="1" dirty="0" smtClean="0">
                <a:latin typeface="仿宋" pitchFamily="49" charset="-122"/>
                <a:ea typeface="仿宋" pitchFamily="49" charset="-122"/>
              </a:rPr>
              <a:t>6</a:t>
            </a:r>
            <a:r>
              <a:rPr lang="zh-CN" altLang="en-US" sz="2000" b="1" dirty="0" smtClean="0">
                <a:latin typeface="仿宋" pitchFamily="49" charset="-122"/>
                <a:ea typeface="仿宋" pitchFamily="49" charset="-122"/>
              </a:rPr>
              <a:t>元，送给男同学的贺年卡片每张</a:t>
            </a:r>
            <a:r>
              <a:rPr lang="en-US" altLang="zh-CN" sz="2000" b="1" dirty="0" smtClean="0">
                <a:latin typeface="仿宋" pitchFamily="49" charset="-122"/>
                <a:ea typeface="仿宋" pitchFamily="49" charset="-122"/>
              </a:rPr>
              <a:t>5</a:t>
            </a:r>
            <a:r>
              <a:rPr lang="zh-CN" altLang="en-US" sz="2000" b="1" dirty="0" smtClean="0">
                <a:latin typeface="仿宋" pitchFamily="49" charset="-122"/>
                <a:ea typeface="仿宋" pitchFamily="49" charset="-122"/>
              </a:rPr>
              <a:t>元，那么小胖班上的男生和女生人数相差</a:t>
            </a:r>
            <a:r>
              <a:rPr lang="zh-CN" altLang="en-US" sz="2000" b="1" u="sng" dirty="0" smtClean="0">
                <a:latin typeface="仿宋" pitchFamily="49" charset="-122"/>
                <a:ea typeface="仿宋" pitchFamily="49" charset="-122"/>
              </a:rPr>
              <a:t>       </a:t>
            </a:r>
            <a:r>
              <a:rPr lang="zh-CN" altLang="en-US" sz="2000" b="1" dirty="0" smtClean="0">
                <a:latin typeface="仿宋" pitchFamily="49" charset="-122"/>
                <a:ea typeface="仿宋" pitchFamily="49" charset="-122"/>
              </a:rPr>
              <a:t>人。</a:t>
            </a:r>
            <a:endParaRPr lang="zh-CN" altLang="en-US" sz="2000" b="1" dirty="0">
              <a:latin typeface="仿宋" pitchFamily="49" charset="-122"/>
              <a:ea typeface="仿宋" pitchFamily="49" charset="-122"/>
            </a:endParaRPr>
          </a:p>
        </p:txBody>
      </p:sp>
      <p:sp>
        <p:nvSpPr>
          <p:cNvPr id="16" name="TextBox 15"/>
          <p:cNvSpPr txBox="1"/>
          <p:nvPr/>
        </p:nvSpPr>
        <p:spPr>
          <a:xfrm>
            <a:off x="642910" y="1928802"/>
            <a:ext cx="7786742" cy="1015663"/>
          </a:xfrm>
          <a:prstGeom prst="rect">
            <a:avLst/>
          </a:prstGeom>
          <a:noFill/>
        </p:spPr>
        <p:txBody>
          <a:bodyPr wrap="square" rtlCol="0">
            <a:spAutoFit/>
          </a:bodyPr>
          <a:lstStyle/>
          <a:p>
            <a:pPr indent="-457200"/>
            <a:r>
              <a:rPr lang="en-US" altLang="zh-CN" sz="2000" b="1" dirty="0" smtClean="0">
                <a:latin typeface="仿宋" pitchFamily="49" charset="-122"/>
                <a:ea typeface="仿宋" pitchFamily="49" charset="-122"/>
              </a:rPr>
              <a:t>5.</a:t>
            </a:r>
            <a:r>
              <a:rPr lang="zh-CN" altLang="en-US" sz="2000" b="1" dirty="0" smtClean="0">
                <a:latin typeface="仿宋" pitchFamily="49" charset="-122"/>
                <a:ea typeface="仿宋" pitchFamily="49" charset="-122"/>
              </a:rPr>
              <a:t>同学们秋游时租船游湖，如果每条船乘</a:t>
            </a:r>
            <a:r>
              <a:rPr lang="en-US" altLang="zh-CN" sz="2000" b="1" dirty="0" smtClean="0">
                <a:latin typeface="仿宋" pitchFamily="49" charset="-122"/>
                <a:ea typeface="仿宋" pitchFamily="49" charset="-122"/>
              </a:rPr>
              <a:t>10</a:t>
            </a:r>
            <a:r>
              <a:rPr lang="zh-CN" altLang="en-US" sz="2000" b="1" dirty="0" smtClean="0">
                <a:latin typeface="仿宋" pitchFamily="49" charset="-122"/>
                <a:ea typeface="仿宋" pitchFamily="49" charset="-122"/>
              </a:rPr>
              <a:t>人，有一条船上多出</a:t>
            </a:r>
            <a:r>
              <a:rPr lang="en-US" altLang="zh-CN" sz="2000" b="1" dirty="0" smtClean="0">
                <a:latin typeface="仿宋" pitchFamily="49" charset="-122"/>
                <a:ea typeface="仿宋" pitchFamily="49" charset="-122"/>
              </a:rPr>
              <a:t>2</a:t>
            </a:r>
            <a:r>
              <a:rPr lang="zh-CN" altLang="en-US" sz="2000" b="1" dirty="0" smtClean="0">
                <a:latin typeface="仿宋" pitchFamily="49" charset="-122"/>
                <a:ea typeface="仿宋" pitchFamily="49" charset="-122"/>
              </a:rPr>
              <a:t>个座位没人坐；如果每条船上多坐</a:t>
            </a:r>
            <a:r>
              <a:rPr lang="en-US" altLang="zh-CN" sz="2000" b="1" dirty="0" smtClean="0">
                <a:latin typeface="仿宋" pitchFamily="49" charset="-122"/>
                <a:ea typeface="仿宋" pitchFamily="49" charset="-122"/>
              </a:rPr>
              <a:t>2</a:t>
            </a:r>
            <a:r>
              <a:rPr lang="zh-CN" altLang="en-US" sz="2000" b="1" dirty="0" smtClean="0">
                <a:latin typeface="仿宋" pitchFamily="49" charset="-122"/>
                <a:ea typeface="仿宋" pitchFamily="49" charset="-122"/>
              </a:rPr>
              <a:t>人，可以少租一条船，这时每人可以节省</a:t>
            </a:r>
            <a:r>
              <a:rPr lang="en-US" altLang="zh-CN" sz="2000" b="1" dirty="0" smtClean="0">
                <a:latin typeface="仿宋" pitchFamily="49" charset="-122"/>
                <a:ea typeface="仿宋" pitchFamily="49" charset="-122"/>
              </a:rPr>
              <a:t>5</a:t>
            </a:r>
            <a:r>
              <a:rPr lang="zh-CN" altLang="en-US" sz="2000" b="1" dirty="0" smtClean="0">
                <a:latin typeface="仿宋" pitchFamily="49" charset="-122"/>
                <a:ea typeface="仿宋" pitchFamily="49" charset="-122"/>
              </a:rPr>
              <a:t>角钱。租一条船需要</a:t>
            </a:r>
            <a:r>
              <a:rPr lang="zh-CN" altLang="en-US" sz="2000" b="1" u="sng" dirty="0" smtClean="0">
                <a:latin typeface="仿宋" pitchFamily="49" charset="-122"/>
                <a:ea typeface="仿宋" pitchFamily="49" charset="-122"/>
              </a:rPr>
              <a:t>       </a:t>
            </a:r>
            <a:r>
              <a:rPr lang="zh-CN" altLang="en-US" sz="2000" b="1" dirty="0" smtClean="0">
                <a:latin typeface="仿宋" pitchFamily="49" charset="-122"/>
                <a:ea typeface="仿宋" pitchFamily="49" charset="-122"/>
              </a:rPr>
              <a:t>元。</a:t>
            </a:r>
            <a:endParaRPr lang="zh-CN" altLang="en-US" sz="2000" b="1" dirty="0">
              <a:latin typeface="仿宋" pitchFamily="49" charset="-122"/>
              <a:ea typeface="仿宋" pitchFamily="49" charset="-122"/>
            </a:endParaRPr>
          </a:p>
        </p:txBody>
      </p:sp>
      <p:sp>
        <p:nvSpPr>
          <p:cNvPr id="17" name="TextBox 16"/>
          <p:cNvSpPr txBox="1"/>
          <p:nvPr/>
        </p:nvSpPr>
        <p:spPr>
          <a:xfrm>
            <a:off x="642910" y="1928802"/>
            <a:ext cx="7786742" cy="707886"/>
          </a:xfrm>
          <a:prstGeom prst="rect">
            <a:avLst/>
          </a:prstGeom>
          <a:noFill/>
        </p:spPr>
        <p:txBody>
          <a:bodyPr wrap="square" rtlCol="0">
            <a:spAutoFit/>
          </a:bodyPr>
          <a:lstStyle/>
          <a:p>
            <a:pPr indent="-457200"/>
            <a:r>
              <a:rPr lang="en-US" altLang="zh-CN" sz="2000" b="1" dirty="0" smtClean="0">
                <a:latin typeface="仿宋" pitchFamily="49" charset="-122"/>
                <a:ea typeface="仿宋" pitchFamily="49" charset="-122"/>
              </a:rPr>
              <a:t>6.</a:t>
            </a:r>
            <a:r>
              <a:rPr lang="zh-CN" altLang="en-US" sz="2000" b="1" dirty="0" smtClean="0">
                <a:latin typeface="仿宋" pitchFamily="49" charset="-122"/>
                <a:ea typeface="仿宋" pitchFamily="49" charset="-122"/>
              </a:rPr>
              <a:t>一项工程，甲单独做要</a:t>
            </a:r>
            <a:r>
              <a:rPr lang="en-US" altLang="zh-CN" sz="2000" b="1" dirty="0" smtClean="0">
                <a:latin typeface="仿宋" pitchFamily="49" charset="-122"/>
                <a:ea typeface="仿宋" pitchFamily="49" charset="-122"/>
              </a:rPr>
              <a:t>4</a:t>
            </a:r>
            <a:r>
              <a:rPr lang="zh-CN" altLang="en-US" sz="2000" b="1" dirty="0" smtClean="0">
                <a:latin typeface="仿宋" pitchFamily="49" charset="-122"/>
                <a:ea typeface="仿宋" pitchFamily="49" charset="-122"/>
              </a:rPr>
              <a:t>小时完成，乙单独做要</a:t>
            </a:r>
            <a:r>
              <a:rPr lang="en-US" altLang="zh-CN" sz="2000" b="1" dirty="0" smtClean="0">
                <a:latin typeface="仿宋" pitchFamily="49" charset="-122"/>
                <a:ea typeface="仿宋" pitchFamily="49" charset="-122"/>
              </a:rPr>
              <a:t>8</a:t>
            </a:r>
            <a:r>
              <a:rPr lang="zh-CN" altLang="en-US" sz="2000" b="1" dirty="0" smtClean="0">
                <a:latin typeface="仿宋" pitchFamily="49" charset="-122"/>
                <a:ea typeface="仿宋" pitchFamily="49" charset="-122"/>
              </a:rPr>
              <a:t>小时完成。现在甲做若干小时后，乙接着做，共</a:t>
            </a:r>
            <a:r>
              <a:rPr lang="en-US" altLang="zh-CN" sz="2000" b="1" dirty="0" smtClean="0">
                <a:latin typeface="仿宋" pitchFamily="49" charset="-122"/>
                <a:ea typeface="仿宋" pitchFamily="49" charset="-122"/>
              </a:rPr>
              <a:t>5</a:t>
            </a:r>
            <a:r>
              <a:rPr lang="zh-CN" altLang="en-US" sz="2000" b="1" dirty="0" smtClean="0">
                <a:latin typeface="仿宋" pitchFamily="49" charset="-122"/>
                <a:ea typeface="仿宋" pitchFamily="49" charset="-122"/>
              </a:rPr>
              <a:t>小时完成。甲做了</a:t>
            </a:r>
            <a:r>
              <a:rPr lang="zh-CN" altLang="en-US" sz="2000" b="1" u="sng" dirty="0" smtClean="0">
                <a:latin typeface="仿宋" pitchFamily="49" charset="-122"/>
                <a:ea typeface="仿宋" pitchFamily="49" charset="-122"/>
              </a:rPr>
              <a:t>        </a:t>
            </a:r>
            <a:r>
              <a:rPr lang="zh-CN" altLang="en-US" sz="2000" b="1" dirty="0" smtClean="0">
                <a:latin typeface="仿宋" pitchFamily="49" charset="-122"/>
                <a:ea typeface="仿宋" pitchFamily="49" charset="-122"/>
              </a:rPr>
              <a:t>小时。</a:t>
            </a:r>
            <a:endParaRPr lang="zh-CN" altLang="en-US" sz="2000" b="1" dirty="0">
              <a:latin typeface="仿宋" pitchFamily="49" charset="-122"/>
              <a:ea typeface="仿宋" pitchFamily="49" charset="-122"/>
            </a:endParaRPr>
          </a:p>
        </p:txBody>
      </p:sp>
      <p:sp>
        <p:nvSpPr>
          <p:cNvPr id="18" name="TextBox 17"/>
          <p:cNvSpPr txBox="1"/>
          <p:nvPr/>
        </p:nvSpPr>
        <p:spPr>
          <a:xfrm>
            <a:off x="642910" y="1928802"/>
            <a:ext cx="7786742" cy="1323439"/>
          </a:xfrm>
          <a:prstGeom prst="rect">
            <a:avLst/>
          </a:prstGeom>
          <a:noFill/>
        </p:spPr>
        <p:txBody>
          <a:bodyPr wrap="square" rtlCol="0">
            <a:spAutoFit/>
          </a:bodyPr>
          <a:lstStyle/>
          <a:p>
            <a:pPr indent="-457200"/>
            <a:r>
              <a:rPr lang="en-US" altLang="zh-CN" sz="2000" b="1" dirty="0" smtClean="0">
                <a:latin typeface="仿宋" pitchFamily="49" charset="-122"/>
                <a:ea typeface="仿宋" pitchFamily="49" charset="-122"/>
              </a:rPr>
              <a:t>7.</a:t>
            </a:r>
            <a:r>
              <a:rPr lang="zh-CN" altLang="en-US" sz="2000" b="1" dirty="0" smtClean="0">
                <a:latin typeface="仿宋" pitchFamily="49" charset="-122"/>
                <a:ea typeface="仿宋" pitchFamily="49" charset="-122"/>
              </a:rPr>
              <a:t>甲、乙两人从相距</a:t>
            </a:r>
            <a:r>
              <a:rPr lang="en-US" altLang="zh-CN" sz="2000" b="1" dirty="0" smtClean="0">
                <a:latin typeface="仿宋" pitchFamily="49" charset="-122"/>
                <a:ea typeface="仿宋" pitchFamily="49" charset="-122"/>
              </a:rPr>
              <a:t>100</a:t>
            </a:r>
            <a:r>
              <a:rPr lang="zh-CN" altLang="en-US" sz="2000" b="1" dirty="0" smtClean="0">
                <a:latin typeface="仿宋" pitchFamily="49" charset="-122"/>
                <a:ea typeface="仿宋" pitchFamily="49" charset="-122"/>
              </a:rPr>
              <a:t>千米的</a:t>
            </a:r>
            <a:r>
              <a:rPr lang="en-US" altLang="zh-CN" sz="2000" b="1" dirty="0" smtClean="0">
                <a:latin typeface="仿宋" pitchFamily="49" charset="-122"/>
                <a:ea typeface="仿宋" pitchFamily="49" charset="-122"/>
              </a:rPr>
              <a:t>A</a:t>
            </a:r>
            <a:r>
              <a:rPr lang="zh-CN" altLang="en-US" sz="2000" b="1" dirty="0" smtClean="0">
                <a:latin typeface="仿宋" pitchFamily="49" charset="-122"/>
                <a:ea typeface="仿宋" pitchFamily="49" charset="-122"/>
              </a:rPr>
              <a:t>、</a:t>
            </a:r>
            <a:r>
              <a:rPr lang="en-US" altLang="zh-CN" sz="2000" b="1" dirty="0" smtClean="0">
                <a:latin typeface="仿宋" pitchFamily="49" charset="-122"/>
                <a:ea typeface="仿宋" pitchFamily="49" charset="-122"/>
              </a:rPr>
              <a:t>B</a:t>
            </a:r>
            <a:r>
              <a:rPr lang="zh-CN" altLang="en-US" sz="2000" b="1" dirty="0" smtClean="0">
                <a:latin typeface="仿宋" pitchFamily="49" charset="-122"/>
                <a:ea typeface="仿宋" pitchFamily="49" charset="-122"/>
              </a:rPr>
              <a:t>两地同时出发，相向而行，甲骑车，乙步行，且甲骑车速度是乙步行速度的</a:t>
            </a:r>
            <a:r>
              <a:rPr lang="en-US" altLang="zh-CN" sz="2000" b="1" dirty="0" smtClean="0">
                <a:latin typeface="仿宋" pitchFamily="49" charset="-122"/>
                <a:ea typeface="仿宋" pitchFamily="49" charset="-122"/>
              </a:rPr>
              <a:t>2</a:t>
            </a:r>
            <a:r>
              <a:rPr lang="zh-CN" altLang="en-US" sz="2000" b="1" dirty="0" smtClean="0">
                <a:latin typeface="仿宋" pitchFamily="49" charset="-122"/>
                <a:ea typeface="仿宋" pitchFamily="49" charset="-122"/>
              </a:rPr>
              <a:t>倍。行进过程中，甲的车发生故障，于是停下用了</a:t>
            </a:r>
            <a:r>
              <a:rPr lang="en-US" altLang="zh-CN" sz="2000" b="1" dirty="0" smtClean="0">
                <a:latin typeface="仿宋" pitchFamily="49" charset="-122"/>
                <a:ea typeface="仿宋" pitchFamily="49" charset="-122"/>
              </a:rPr>
              <a:t>1</a:t>
            </a:r>
            <a:r>
              <a:rPr lang="zh-CN" altLang="en-US" sz="2000" b="1" dirty="0" smtClean="0">
                <a:latin typeface="仿宋" pitchFamily="49" charset="-122"/>
                <a:ea typeface="仿宋" pitchFamily="49" charset="-122"/>
              </a:rPr>
              <a:t>小时修车，修好后继续前进。在出发</a:t>
            </a:r>
            <a:r>
              <a:rPr lang="en-US" altLang="zh-CN" sz="2000" b="1" dirty="0" smtClean="0">
                <a:latin typeface="仿宋" pitchFamily="49" charset="-122"/>
                <a:ea typeface="仿宋" pitchFamily="49" charset="-122"/>
              </a:rPr>
              <a:t>4</a:t>
            </a:r>
            <a:r>
              <a:rPr lang="zh-CN" altLang="en-US" sz="2000" b="1" dirty="0" smtClean="0">
                <a:latin typeface="仿宋" pitchFamily="49" charset="-122"/>
                <a:ea typeface="仿宋" pitchFamily="49" charset="-122"/>
              </a:rPr>
              <a:t>小时后，甲、乙两人相遇。那么，甲的速度是每小时</a:t>
            </a:r>
            <a:r>
              <a:rPr lang="zh-CN" altLang="en-US" sz="2000" b="1" u="sng" dirty="0" smtClean="0">
                <a:latin typeface="仿宋" pitchFamily="49" charset="-122"/>
                <a:ea typeface="仿宋" pitchFamily="49" charset="-122"/>
              </a:rPr>
              <a:t>       </a:t>
            </a:r>
            <a:r>
              <a:rPr lang="zh-CN" altLang="en-US" sz="2000" b="1" dirty="0" smtClean="0">
                <a:latin typeface="仿宋" pitchFamily="49" charset="-122"/>
                <a:ea typeface="仿宋" pitchFamily="49" charset="-122"/>
              </a:rPr>
              <a:t>千米。</a:t>
            </a:r>
            <a:endParaRPr lang="zh-CN" altLang="en-US" sz="2000" b="1" dirty="0">
              <a:latin typeface="仿宋" pitchFamily="49" charset="-122"/>
              <a:ea typeface="仿宋" pitchFamily="49" charset="-122"/>
            </a:endParaRPr>
          </a:p>
        </p:txBody>
      </p:sp>
      <p:sp>
        <p:nvSpPr>
          <p:cNvPr id="19" name="TextBox 18"/>
          <p:cNvSpPr txBox="1"/>
          <p:nvPr/>
        </p:nvSpPr>
        <p:spPr>
          <a:xfrm>
            <a:off x="642910" y="1928802"/>
            <a:ext cx="7786742" cy="707886"/>
          </a:xfrm>
          <a:prstGeom prst="rect">
            <a:avLst/>
          </a:prstGeom>
          <a:noFill/>
        </p:spPr>
        <p:txBody>
          <a:bodyPr wrap="square" rtlCol="0">
            <a:spAutoFit/>
          </a:bodyPr>
          <a:lstStyle/>
          <a:p>
            <a:pPr indent="-457200"/>
            <a:r>
              <a:rPr lang="en-US" altLang="zh-CN" sz="2000" b="1" dirty="0" smtClean="0">
                <a:latin typeface="仿宋" pitchFamily="49" charset="-122"/>
                <a:ea typeface="仿宋" pitchFamily="49" charset="-122"/>
              </a:rPr>
              <a:t>8.</a:t>
            </a:r>
            <a:r>
              <a:rPr lang="zh-CN" altLang="en-US" sz="2000" b="1" dirty="0" smtClean="0">
                <a:latin typeface="仿宋" pitchFamily="49" charset="-122"/>
                <a:ea typeface="仿宋" pitchFamily="49" charset="-122"/>
              </a:rPr>
              <a:t>如下图，</a:t>
            </a:r>
            <a:r>
              <a:rPr lang="en-US" altLang="zh-CN" sz="2000" b="1" dirty="0" smtClean="0">
                <a:latin typeface="仿宋" pitchFamily="49" charset="-122"/>
                <a:ea typeface="仿宋" pitchFamily="49" charset="-122"/>
              </a:rPr>
              <a:t>ABDE</a:t>
            </a:r>
            <a:r>
              <a:rPr lang="zh-CN" altLang="en-US" sz="2000" b="1" dirty="0" smtClean="0">
                <a:latin typeface="仿宋" pitchFamily="49" charset="-122"/>
                <a:ea typeface="仿宋" pitchFamily="49" charset="-122"/>
              </a:rPr>
              <a:t>和</a:t>
            </a:r>
            <a:r>
              <a:rPr lang="en-US" altLang="zh-CN" sz="2000" b="1" dirty="0" smtClean="0">
                <a:latin typeface="仿宋" pitchFamily="49" charset="-122"/>
                <a:ea typeface="仿宋" pitchFamily="49" charset="-122"/>
              </a:rPr>
              <a:t>ACFG</a:t>
            </a:r>
            <a:r>
              <a:rPr lang="zh-CN" altLang="en-US" sz="2000" b="1" dirty="0" smtClean="0">
                <a:latin typeface="仿宋" pitchFamily="49" charset="-122"/>
                <a:ea typeface="仿宋" pitchFamily="49" charset="-122"/>
              </a:rPr>
              <a:t>均为正方形，已知三角形</a:t>
            </a:r>
            <a:r>
              <a:rPr lang="en-US" altLang="zh-CN" sz="2000" b="1" dirty="0" smtClean="0">
                <a:latin typeface="仿宋" pitchFamily="49" charset="-122"/>
                <a:ea typeface="仿宋" pitchFamily="49" charset="-122"/>
              </a:rPr>
              <a:t>ABC</a:t>
            </a:r>
            <a:r>
              <a:rPr lang="zh-CN" altLang="en-US" sz="2000" b="1" dirty="0" smtClean="0">
                <a:latin typeface="仿宋" pitchFamily="49" charset="-122"/>
                <a:ea typeface="仿宋" pitchFamily="49" charset="-122"/>
              </a:rPr>
              <a:t>的面积等于</a:t>
            </a:r>
            <a:r>
              <a:rPr lang="en-US" altLang="zh-CN" sz="2000" b="1" dirty="0" smtClean="0">
                <a:latin typeface="仿宋" pitchFamily="49" charset="-122"/>
                <a:ea typeface="仿宋" pitchFamily="49" charset="-122"/>
              </a:rPr>
              <a:t>1</a:t>
            </a:r>
            <a:r>
              <a:rPr lang="zh-CN" altLang="en-US" sz="2000" b="1" dirty="0" smtClean="0">
                <a:latin typeface="仿宋" pitchFamily="49" charset="-122"/>
                <a:ea typeface="仿宋" pitchFamily="49" charset="-122"/>
              </a:rPr>
              <a:t>，那么三角形</a:t>
            </a:r>
            <a:r>
              <a:rPr lang="en-US" altLang="zh-CN" sz="2000" b="1" dirty="0" smtClean="0">
                <a:latin typeface="仿宋" pitchFamily="49" charset="-122"/>
                <a:ea typeface="仿宋" pitchFamily="49" charset="-122"/>
              </a:rPr>
              <a:t>AEG</a:t>
            </a:r>
            <a:r>
              <a:rPr lang="zh-CN" altLang="en-US" sz="2000" b="1" dirty="0" smtClean="0">
                <a:latin typeface="仿宋" pitchFamily="49" charset="-122"/>
                <a:ea typeface="仿宋" pitchFamily="49" charset="-122"/>
              </a:rPr>
              <a:t>的面积等于</a:t>
            </a:r>
            <a:r>
              <a:rPr lang="zh-CN" altLang="en-US" sz="2000" b="1" u="sng" dirty="0" smtClean="0">
                <a:latin typeface="仿宋" pitchFamily="49" charset="-122"/>
                <a:ea typeface="仿宋" pitchFamily="49" charset="-122"/>
              </a:rPr>
              <a:t>        </a:t>
            </a:r>
            <a:r>
              <a:rPr lang="zh-CN" altLang="en-US" sz="2000" b="1" dirty="0" smtClean="0">
                <a:latin typeface="仿宋" pitchFamily="49" charset="-122"/>
                <a:ea typeface="仿宋" pitchFamily="49" charset="-122"/>
              </a:rPr>
              <a:t>。</a:t>
            </a:r>
            <a:endParaRPr lang="zh-CN" altLang="en-US" sz="2000" b="1" dirty="0">
              <a:latin typeface="仿宋" pitchFamily="49" charset="-122"/>
              <a:ea typeface="仿宋" pitchFamily="49" charset="-122"/>
            </a:endParaRPr>
          </a:p>
        </p:txBody>
      </p:sp>
      <p:pic>
        <p:nvPicPr>
          <p:cNvPr id="20" name="Picture 2"/>
          <p:cNvPicPr>
            <a:picLocks noChangeAspect="1" noChangeArrowheads="1"/>
          </p:cNvPicPr>
          <p:nvPr/>
        </p:nvPicPr>
        <p:blipFill>
          <a:blip r:embed="rId2" cstate="print"/>
          <a:srcRect/>
          <a:stretch>
            <a:fillRect/>
          </a:stretch>
        </p:blipFill>
        <p:spPr bwMode="auto">
          <a:xfrm>
            <a:off x="571472" y="3000372"/>
            <a:ext cx="2877324" cy="1928826"/>
          </a:xfrm>
          <a:prstGeom prst="rect">
            <a:avLst/>
          </a:prstGeom>
          <a:noFill/>
          <a:ln w="9525">
            <a:noFill/>
            <a:miter lim="800000"/>
            <a:headEnd/>
            <a:tailEnd/>
          </a:ln>
          <a:effectLst/>
        </p:spPr>
      </p:pic>
    </p:spTree>
  </p:cSld>
  <p:clrMapOvr>
    <a:masterClrMapping/>
  </p:clrMapOvr>
  <p:transition>
    <p:push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2" presetClass="entr" presetSubtype="8" fill="hold" grpId="0" nodeType="after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wipe(left)">
                                      <p:cBhvr>
                                        <p:cTn id="12" dur="10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xit" presetSubtype="8" fill="hold" grpId="1" nodeType="clickEffect">
                                  <p:stCondLst>
                                    <p:cond delay="0"/>
                                  </p:stCondLst>
                                  <p:childTnLst>
                                    <p:animEffect transition="out" filter="wipe(left)">
                                      <p:cBhvr>
                                        <p:cTn id="16" dur="500"/>
                                        <p:tgtEl>
                                          <p:spTgt spid="4"/>
                                        </p:tgtEl>
                                      </p:cBhvr>
                                    </p:animEffect>
                                    <p:set>
                                      <p:cBhvr>
                                        <p:cTn id="17" dur="1" fill="hold">
                                          <p:stCondLst>
                                            <p:cond delay="499"/>
                                          </p:stCondLst>
                                        </p:cTn>
                                        <p:tgtEl>
                                          <p:spTgt spid="4"/>
                                        </p:tgtEl>
                                        <p:attrNameLst>
                                          <p:attrName>style.visibility</p:attrName>
                                        </p:attrNameLst>
                                      </p:cBhvr>
                                      <p:to>
                                        <p:strVal val="hidden"/>
                                      </p:to>
                                    </p:set>
                                  </p:childTnLst>
                                </p:cTn>
                              </p:par>
                            </p:childTnLst>
                          </p:cTn>
                        </p:par>
                        <p:par>
                          <p:cTn id="18" fill="hold">
                            <p:stCondLst>
                              <p:cond delay="500"/>
                            </p:stCondLst>
                            <p:childTnLst>
                              <p:par>
                                <p:cTn id="19" presetID="22" presetClass="entr" presetSubtype="8" fill="hold" grpId="0" nodeType="afterEffect">
                                  <p:stCondLst>
                                    <p:cond delay="0"/>
                                  </p:stCondLst>
                                  <p:childTnLst>
                                    <p:set>
                                      <p:cBhvr>
                                        <p:cTn id="20" dur="1" fill="hold">
                                          <p:stCondLst>
                                            <p:cond delay="0"/>
                                          </p:stCondLst>
                                        </p:cTn>
                                        <p:tgtEl>
                                          <p:spTgt spid="12"/>
                                        </p:tgtEl>
                                        <p:attrNameLst>
                                          <p:attrName>style.visibility</p:attrName>
                                        </p:attrNameLst>
                                      </p:cBhvr>
                                      <p:to>
                                        <p:strVal val="visible"/>
                                      </p:to>
                                    </p:set>
                                    <p:animEffect transition="in" filter="wipe(left)">
                                      <p:cBhvr>
                                        <p:cTn id="21" dur="1000"/>
                                        <p:tgtEl>
                                          <p:spTgt spid="12"/>
                                        </p:tgtEl>
                                      </p:cBhvr>
                                    </p:animEffect>
                                  </p:childTnLst>
                                </p:cTn>
                              </p:par>
                            </p:childTnLst>
                          </p:cTn>
                        </p:par>
                      </p:childTnLst>
                    </p:cTn>
                  </p:par>
                  <p:par>
                    <p:cTn id="22" fill="hold">
                      <p:stCondLst>
                        <p:cond delay="indefinite"/>
                      </p:stCondLst>
                      <p:childTnLst>
                        <p:par>
                          <p:cTn id="23" fill="hold">
                            <p:stCondLst>
                              <p:cond delay="0"/>
                            </p:stCondLst>
                            <p:childTnLst>
                              <p:par>
                                <p:cTn id="24" presetID="22" presetClass="exit" presetSubtype="8" fill="hold" grpId="1" nodeType="clickEffect">
                                  <p:stCondLst>
                                    <p:cond delay="0"/>
                                  </p:stCondLst>
                                  <p:childTnLst>
                                    <p:animEffect transition="out" filter="wipe(left)">
                                      <p:cBhvr>
                                        <p:cTn id="25" dur="500"/>
                                        <p:tgtEl>
                                          <p:spTgt spid="12"/>
                                        </p:tgtEl>
                                      </p:cBhvr>
                                    </p:animEffect>
                                    <p:set>
                                      <p:cBhvr>
                                        <p:cTn id="26" dur="1" fill="hold">
                                          <p:stCondLst>
                                            <p:cond delay="499"/>
                                          </p:stCondLst>
                                        </p:cTn>
                                        <p:tgtEl>
                                          <p:spTgt spid="12"/>
                                        </p:tgtEl>
                                        <p:attrNameLst>
                                          <p:attrName>style.visibility</p:attrName>
                                        </p:attrNameLst>
                                      </p:cBhvr>
                                      <p:to>
                                        <p:strVal val="hidden"/>
                                      </p:to>
                                    </p:set>
                                  </p:childTnLst>
                                </p:cTn>
                              </p:par>
                            </p:childTnLst>
                          </p:cTn>
                        </p:par>
                        <p:par>
                          <p:cTn id="27" fill="hold">
                            <p:stCondLst>
                              <p:cond delay="500"/>
                            </p:stCondLst>
                            <p:childTnLst>
                              <p:par>
                                <p:cTn id="28" presetID="22" presetClass="entr" presetSubtype="8" fill="hold" grpId="0" nodeType="afterEffect">
                                  <p:stCondLst>
                                    <p:cond delay="0"/>
                                  </p:stCondLst>
                                  <p:childTnLst>
                                    <p:set>
                                      <p:cBhvr>
                                        <p:cTn id="29" dur="1" fill="hold">
                                          <p:stCondLst>
                                            <p:cond delay="0"/>
                                          </p:stCondLst>
                                        </p:cTn>
                                        <p:tgtEl>
                                          <p:spTgt spid="14"/>
                                        </p:tgtEl>
                                        <p:attrNameLst>
                                          <p:attrName>style.visibility</p:attrName>
                                        </p:attrNameLst>
                                      </p:cBhvr>
                                      <p:to>
                                        <p:strVal val="visible"/>
                                      </p:to>
                                    </p:set>
                                    <p:animEffect transition="in" filter="wipe(left)">
                                      <p:cBhvr>
                                        <p:cTn id="30" dur="1000"/>
                                        <p:tgtEl>
                                          <p:spTgt spid="14"/>
                                        </p:tgtEl>
                                      </p:cBhvr>
                                    </p:animEffect>
                                  </p:childTnLst>
                                </p:cTn>
                              </p:par>
                            </p:childTnLst>
                          </p:cTn>
                        </p:par>
                      </p:childTnLst>
                    </p:cTn>
                  </p:par>
                  <p:par>
                    <p:cTn id="31" fill="hold">
                      <p:stCondLst>
                        <p:cond delay="indefinite"/>
                      </p:stCondLst>
                      <p:childTnLst>
                        <p:par>
                          <p:cTn id="32" fill="hold">
                            <p:stCondLst>
                              <p:cond delay="0"/>
                            </p:stCondLst>
                            <p:childTnLst>
                              <p:par>
                                <p:cTn id="33" presetID="22" presetClass="exit" presetSubtype="8" fill="hold" grpId="1" nodeType="clickEffect">
                                  <p:stCondLst>
                                    <p:cond delay="0"/>
                                  </p:stCondLst>
                                  <p:childTnLst>
                                    <p:animEffect transition="out" filter="wipe(left)">
                                      <p:cBhvr>
                                        <p:cTn id="34" dur="500"/>
                                        <p:tgtEl>
                                          <p:spTgt spid="14"/>
                                        </p:tgtEl>
                                      </p:cBhvr>
                                    </p:animEffect>
                                    <p:set>
                                      <p:cBhvr>
                                        <p:cTn id="35" dur="1" fill="hold">
                                          <p:stCondLst>
                                            <p:cond delay="499"/>
                                          </p:stCondLst>
                                        </p:cTn>
                                        <p:tgtEl>
                                          <p:spTgt spid="14"/>
                                        </p:tgtEl>
                                        <p:attrNameLst>
                                          <p:attrName>style.visibility</p:attrName>
                                        </p:attrNameLst>
                                      </p:cBhvr>
                                      <p:to>
                                        <p:strVal val="hidden"/>
                                      </p:to>
                                    </p:set>
                                  </p:childTnLst>
                                </p:cTn>
                              </p:par>
                            </p:childTnLst>
                          </p:cTn>
                        </p:par>
                        <p:par>
                          <p:cTn id="36" fill="hold">
                            <p:stCondLst>
                              <p:cond delay="500"/>
                            </p:stCondLst>
                            <p:childTnLst>
                              <p:par>
                                <p:cTn id="37" presetID="22" presetClass="entr" presetSubtype="8" fill="hold" grpId="0" nodeType="afterEffect">
                                  <p:stCondLst>
                                    <p:cond delay="0"/>
                                  </p:stCondLst>
                                  <p:childTnLst>
                                    <p:set>
                                      <p:cBhvr>
                                        <p:cTn id="38" dur="1" fill="hold">
                                          <p:stCondLst>
                                            <p:cond delay="0"/>
                                          </p:stCondLst>
                                        </p:cTn>
                                        <p:tgtEl>
                                          <p:spTgt spid="15"/>
                                        </p:tgtEl>
                                        <p:attrNameLst>
                                          <p:attrName>style.visibility</p:attrName>
                                        </p:attrNameLst>
                                      </p:cBhvr>
                                      <p:to>
                                        <p:strVal val="visible"/>
                                      </p:to>
                                    </p:set>
                                    <p:animEffect transition="in" filter="wipe(left)">
                                      <p:cBhvr>
                                        <p:cTn id="39" dur="1000"/>
                                        <p:tgtEl>
                                          <p:spTgt spid="15"/>
                                        </p:tgtEl>
                                      </p:cBhvr>
                                    </p:animEffect>
                                  </p:childTnLst>
                                </p:cTn>
                              </p:par>
                            </p:childTnLst>
                          </p:cTn>
                        </p:par>
                      </p:childTnLst>
                    </p:cTn>
                  </p:par>
                  <p:par>
                    <p:cTn id="40" fill="hold">
                      <p:stCondLst>
                        <p:cond delay="indefinite"/>
                      </p:stCondLst>
                      <p:childTnLst>
                        <p:par>
                          <p:cTn id="41" fill="hold">
                            <p:stCondLst>
                              <p:cond delay="0"/>
                            </p:stCondLst>
                            <p:childTnLst>
                              <p:par>
                                <p:cTn id="42" presetID="22" presetClass="exit" presetSubtype="8" fill="hold" grpId="1" nodeType="clickEffect">
                                  <p:stCondLst>
                                    <p:cond delay="0"/>
                                  </p:stCondLst>
                                  <p:childTnLst>
                                    <p:animEffect transition="out" filter="wipe(left)">
                                      <p:cBhvr>
                                        <p:cTn id="43" dur="500"/>
                                        <p:tgtEl>
                                          <p:spTgt spid="15"/>
                                        </p:tgtEl>
                                      </p:cBhvr>
                                    </p:animEffect>
                                    <p:set>
                                      <p:cBhvr>
                                        <p:cTn id="44" dur="1" fill="hold">
                                          <p:stCondLst>
                                            <p:cond delay="499"/>
                                          </p:stCondLst>
                                        </p:cTn>
                                        <p:tgtEl>
                                          <p:spTgt spid="15"/>
                                        </p:tgtEl>
                                        <p:attrNameLst>
                                          <p:attrName>style.visibility</p:attrName>
                                        </p:attrNameLst>
                                      </p:cBhvr>
                                      <p:to>
                                        <p:strVal val="hidden"/>
                                      </p:to>
                                    </p:set>
                                  </p:childTnLst>
                                </p:cTn>
                              </p:par>
                            </p:childTnLst>
                          </p:cTn>
                        </p:par>
                        <p:par>
                          <p:cTn id="45" fill="hold">
                            <p:stCondLst>
                              <p:cond delay="500"/>
                            </p:stCondLst>
                            <p:childTnLst>
                              <p:par>
                                <p:cTn id="46" presetID="22" presetClass="entr" presetSubtype="8" fill="hold" grpId="0" nodeType="afterEffect">
                                  <p:stCondLst>
                                    <p:cond delay="0"/>
                                  </p:stCondLst>
                                  <p:childTnLst>
                                    <p:set>
                                      <p:cBhvr>
                                        <p:cTn id="47" dur="1" fill="hold">
                                          <p:stCondLst>
                                            <p:cond delay="0"/>
                                          </p:stCondLst>
                                        </p:cTn>
                                        <p:tgtEl>
                                          <p:spTgt spid="16"/>
                                        </p:tgtEl>
                                        <p:attrNameLst>
                                          <p:attrName>style.visibility</p:attrName>
                                        </p:attrNameLst>
                                      </p:cBhvr>
                                      <p:to>
                                        <p:strVal val="visible"/>
                                      </p:to>
                                    </p:set>
                                    <p:animEffect transition="in" filter="wipe(left)">
                                      <p:cBhvr>
                                        <p:cTn id="48" dur="1000"/>
                                        <p:tgtEl>
                                          <p:spTgt spid="16"/>
                                        </p:tgtEl>
                                      </p:cBhvr>
                                    </p:animEffect>
                                  </p:childTnLst>
                                </p:cTn>
                              </p:par>
                            </p:childTnLst>
                          </p:cTn>
                        </p:par>
                      </p:childTnLst>
                    </p:cTn>
                  </p:par>
                  <p:par>
                    <p:cTn id="49" fill="hold">
                      <p:stCondLst>
                        <p:cond delay="indefinite"/>
                      </p:stCondLst>
                      <p:childTnLst>
                        <p:par>
                          <p:cTn id="50" fill="hold">
                            <p:stCondLst>
                              <p:cond delay="0"/>
                            </p:stCondLst>
                            <p:childTnLst>
                              <p:par>
                                <p:cTn id="51" presetID="22" presetClass="exit" presetSubtype="8" fill="hold" grpId="1" nodeType="clickEffect">
                                  <p:stCondLst>
                                    <p:cond delay="0"/>
                                  </p:stCondLst>
                                  <p:childTnLst>
                                    <p:animEffect transition="out" filter="wipe(left)">
                                      <p:cBhvr>
                                        <p:cTn id="52" dur="500"/>
                                        <p:tgtEl>
                                          <p:spTgt spid="16"/>
                                        </p:tgtEl>
                                      </p:cBhvr>
                                    </p:animEffect>
                                    <p:set>
                                      <p:cBhvr>
                                        <p:cTn id="53" dur="1" fill="hold">
                                          <p:stCondLst>
                                            <p:cond delay="499"/>
                                          </p:stCondLst>
                                        </p:cTn>
                                        <p:tgtEl>
                                          <p:spTgt spid="16"/>
                                        </p:tgtEl>
                                        <p:attrNameLst>
                                          <p:attrName>style.visibility</p:attrName>
                                        </p:attrNameLst>
                                      </p:cBhvr>
                                      <p:to>
                                        <p:strVal val="hidden"/>
                                      </p:to>
                                    </p:set>
                                  </p:childTnLst>
                                </p:cTn>
                              </p:par>
                            </p:childTnLst>
                          </p:cTn>
                        </p:par>
                        <p:par>
                          <p:cTn id="54" fill="hold">
                            <p:stCondLst>
                              <p:cond delay="500"/>
                            </p:stCondLst>
                            <p:childTnLst>
                              <p:par>
                                <p:cTn id="55" presetID="22" presetClass="entr" presetSubtype="8" fill="hold" grpId="0" nodeType="afterEffect">
                                  <p:stCondLst>
                                    <p:cond delay="0"/>
                                  </p:stCondLst>
                                  <p:childTnLst>
                                    <p:set>
                                      <p:cBhvr>
                                        <p:cTn id="56" dur="1" fill="hold">
                                          <p:stCondLst>
                                            <p:cond delay="0"/>
                                          </p:stCondLst>
                                        </p:cTn>
                                        <p:tgtEl>
                                          <p:spTgt spid="17"/>
                                        </p:tgtEl>
                                        <p:attrNameLst>
                                          <p:attrName>style.visibility</p:attrName>
                                        </p:attrNameLst>
                                      </p:cBhvr>
                                      <p:to>
                                        <p:strVal val="visible"/>
                                      </p:to>
                                    </p:set>
                                    <p:animEffect transition="in" filter="wipe(left)">
                                      <p:cBhvr>
                                        <p:cTn id="57" dur="1000"/>
                                        <p:tgtEl>
                                          <p:spTgt spid="17"/>
                                        </p:tgtEl>
                                      </p:cBhvr>
                                    </p:animEffect>
                                  </p:childTnLst>
                                </p:cTn>
                              </p:par>
                            </p:childTnLst>
                          </p:cTn>
                        </p:par>
                      </p:childTnLst>
                    </p:cTn>
                  </p:par>
                  <p:par>
                    <p:cTn id="58" fill="hold">
                      <p:stCondLst>
                        <p:cond delay="indefinite"/>
                      </p:stCondLst>
                      <p:childTnLst>
                        <p:par>
                          <p:cTn id="59" fill="hold">
                            <p:stCondLst>
                              <p:cond delay="0"/>
                            </p:stCondLst>
                            <p:childTnLst>
                              <p:par>
                                <p:cTn id="60" presetID="22" presetClass="exit" presetSubtype="8" fill="hold" grpId="1" nodeType="clickEffect">
                                  <p:stCondLst>
                                    <p:cond delay="0"/>
                                  </p:stCondLst>
                                  <p:childTnLst>
                                    <p:animEffect transition="out" filter="wipe(left)">
                                      <p:cBhvr>
                                        <p:cTn id="61" dur="500"/>
                                        <p:tgtEl>
                                          <p:spTgt spid="17"/>
                                        </p:tgtEl>
                                      </p:cBhvr>
                                    </p:animEffect>
                                    <p:set>
                                      <p:cBhvr>
                                        <p:cTn id="62" dur="1" fill="hold">
                                          <p:stCondLst>
                                            <p:cond delay="499"/>
                                          </p:stCondLst>
                                        </p:cTn>
                                        <p:tgtEl>
                                          <p:spTgt spid="17"/>
                                        </p:tgtEl>
                                        <p:attrNameLst>
                                          <p:attrName>style.visibility</p:attrName>
                                        </p:attrNameLst>
                                      </p:cBhvr>
                                      <p:to>
                                        <p:strVal val="hidden"/>
                                      </p:to>
                                    </p:set>
                                  </p:childTnLst>
                                </p:cTn>
                              </p:par>
                            </p:childTnLst>
                          </p:cTn>
                        </p:par>
                        <p:par>
                          <p:cTn id="63" fill="hold">
                            <p:stCondLst>
                              <p:cond delay="500"/>
                            </p:stCondLst>
                            <p:childTnLst>
                              <p:par>
                                <p:cTn id="64" presetID="22" presetClass="entr" presetSubtype="8" fill="hold" grpId="0" nodeType="afterEffect">
                                  <p:stCondLst>
                                    <p:cond delay="0"/>
                                  </p:stCondLst>
                                  <p:childTnLst>
                                    <p:set>
                                      <p:cBhvr>
                                        <p:cTn id="65" dur="1" fill="hold">
                                          <p:stCondLst>
                                            <p:cond delay="0"/>
                                          </p:stCondLst>
                                        </p:cTn>
                                        <p:tgtEl>
                                          <p:spTgt spid="18"/>
                                        </p:tgtEl>
                                        <p:attrNameLst>
                                          <p:attrName>style.visibility</p:attrName>
                                        </p:attrNameLst>
                                      </p:cBhvr>
                                      <p:to>
                                        <p:strVal val="visible"/>
                                      </p:to>
                                    </p:set>
                                    <p:animEffect transition="in" filter="wipe(left)">
                                      <p:cBhvr>
                                        <p:cTn id="66" dur="1000"/>
                                        <p:tgtEl>
                                          <p:spTgt spid="18"/>
                                        </p:tgtEl>
                                      </p:cBhvr>
                                    </p:animEffect>
                                  </p:childTnLst>
                                </p:cTn>
                              </p:par>
                            </p:childTnLst>
                          </p:cTn>
                        </p:par>
                      </p:childTnLst>
                    </p:cTn>
                  </p:par>
                  <p:par>
                    <p:cTn id="67" fill="hold">
                      <p:stCondLst>
                        <p:cond delay="indefinite"/>
                      </p:stCondLst>
                      <p:childTnLst>
                        <p:par>
                          <p:cTn id="68" fill="hold">
                            <p:stCondLst>
                              <p:cond delay="0"/>
                            </p:stCondLst>
                            <p:childTnLst>
                              <p:par>
                                <p:cTn id="69" presetID="22" presetClass="exit" presetSubtype="8" fill="hold" grpId="1" nodeType="clickEffect">
                                  <p:stCondLst>
                                    <p:cond delay="0"/>
                                  </p:stCondLst>
                                  <p:childTnLst>
                                    <p:animEffect transition="out" filter="wipe(left)">
                                      <p:cBhvr>
                                        <p:cTn id="70" dur="500"/>
                                        <p:tgtEl>
                                          <p:spTgt spid="18"/>
                                        </p:tgtEl>
                                      </p:cBhvr>
                                    </p:animEffect>
                                    <p:set>
                                      <p:cBhvr>
                                        <p:cTn id="71" dur="1" fill="hold">
                                          <p:stCondLst>
                                            <p:cond delay="499"/>
                                          </p:stCondLst>
                                        </p:cTn>
                                        <p:tgtEl>
                                          <p:spTgt spid="18"/>
                                        </p:tgtEl>
                                        <p:attrNameLst>
                                          <p:attrName>style.visibility</p:attrName>
                                        </p:attrNameLst>
                                      </p:cBhvr>
                                      <p:to>
                                        <p:strVal val="hidden"/>
                                      </p:to>
                                    </p:set>
                                  </p:childTnLst>
                                </p:cTn>
                              </p:par>
                            </p:childTnLst>
                          </p:cTn>
                        </p:par>
                        <p:par>
                          <p:cTn id="72" fill="hold">
                            <p:stCondLst>
                              <p:cond delay="500"/>
                            </p:stCondLst>
                            <p:childTnLst>
                              <p:par>
                                <p:cTn id="73" presetID="22" presetClass="entr" presetSubtype="8" fill="hold" grpId="0" nodeType="afterEffect">
                                  <p:stCondLst>
                                    <p:cond delay="0"/>
                                  </p:stCondLst>
                                  <p:childTnLst>
                                    <p:set>
                                      <p:cBhvr>
                                        <p:cTn id="74" dur="1" fill="hold">
                                          <p:stCondLst>
                                            <p:cond delay="0"/>
                                          </p:stCondLst>
                                        </p:cTn>
                                        <p:tgtEl>
                                          <p:spTgt spid="19"/>
                                        </p:tgtEl>
                                        <p:attrNameLst>
                                          <p:attrName>style.visibility</p:attrName>
                                        </p:attrNameLst>
                                      </p:cBhvr>
                                      <p:to>
                                        <p:strVal val="visible"/>
                                      </p:to>
                                    </p:set>
                                    <p:animEffect transition="in" filter="wipe(left)">
                                      <p:cBhvr>
                                        <p:cTn id="75" dur="1000"/>
                                        <p:tgtEl>
                                          <p:spTgt spid="19"/>
                                        </p:tgtEl>
                                      </p:cBhvr>
                                    </p:animEffect>
                                  </p:childTnLst>
                                </p:cTn>
                              </p:par>
                              <p:par>
                                <p:cTn id="76" presetID="2" presetClass="entr" presetSubtype="8" fill="hold" nodeType="withEffect">
                                  <p:stCondLst>
                                    <p:cond delay="0"/>
                                  </p:stCondLst>
                                  <p:childTnLst>
                                    <p:set>
                                      <p:cBhvr>
                                        <p:cTn id="77" dur="1" fill="hold">
                                          <p:stCondLst>
                                            <p:cond delay="0"/>
                                          </p:stCondLst>
                                        </p:cTn>
                                        <p:tgtEl>
                                          <p:spTgt spid="20"/>
                                        </p:tgtEl>
                                        <p:attrNameLst>
                                          <p:attrName>style.visibility</p:attrName>
                                        </p:attrNameLst>
                                      </p:cBhvr>
                                      <p:to>
                                        <p:strVal val="visible"/>
                                      </p:to>
                                    </p:set>
                                    <p:anim calcmode="lin" valueType="num">
                                      <p:cBhvr additive="base">
                                        <p:cTn id="78" dur="500" fill="hold"/>
                                        <p:tgtEl>
                                          <p:spTgt spid="20"/>
                                        </p:tgtEl>
                                        <p:attrNameLst>
                                          <p:attrName>ppt_x</p:attrName>
                                        </p:attrNameLst>
                                      </p:cBhvr>
                                      <p:tavLst>
                                        <p:tav tm="0">
                                          <p:val>
                                            <p:strVal val="0-#ppt_w/2"/>
                                          </p:val>
                                        </p:tav>
                                        <p:tav tm="100000">
                                          <p:val>
                                            <p:strVal val="#ppt_x"/>
                                          </p:val>
                                        </p:tav>
                                      </p:tavLst>
                                    </p:anim>
                                    <p:anim calcmode="lin" valueType="num">
                                      <p:cBhvr additive="base">
                                        <p:cTn id="79" dur="500" fill="hold"/>
                                        <p:tgtEl>
                                          <p:spTgt spid="2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allAtOnce"/>
      <p:bldP spid="4" grpId="0"/>
      <p:bldP spid="4" grpId="1"/>
      <p:bldP spid="12" grpId="0"/>
      <p:bldP spid="12" grpId="1"/>
      <p:bldP spid="14" grpId="0"/>
      <p:bldP spid="14" grpId="1"/>
      <p:bldP spid="15" grpId="0"/>
      <p:bldP spid="15" grpId="1"/>
      <p:bldP spid="16" grpId="0"/>
      <p:bldP spid="16" grpId="1"/>
      <p:bldP spid="17" grpId="0"/>
      <p:bldP spid="17" grpId="1"/>
      <p:bldP spid="18" grpId="0"/>
      <p:bldP spid="18" grpId="1"/>
      <p:bldP spid="19"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txBox="1">
            <a:spLocks/>
          </p:cNvSpPr>
          <p:nvPr/>
        </p:nvSpPr>
        <p:spPr>
          <a:xfrm>
            <a:off x="-928726" y="71414"/>
            <a:ext cx="8229600" cy="1143000"/>
          </a:xfrm>
          <a:prstGeom prst="rect">
            <a:avLst/>
          </a:prstGeom>
        </p:spPr>
        <p:txBody>
          <a:bodyPr>
            <a:normAutofit/>
            <a:scene3d>
              <a:camera prst="orthographicFront"/>
              <a:lightRig rig="threePt" dir="t"/>
            </a:scene3d>
            <a:sp3d extrusionH="57150">
              <a:bevelT w="82550" h="38100" prst="coolSlant"/>
            </a:sp3d>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altLang="zh-CN" sz="3600" b="1" i="0" u="none" strike="noStrike" kern="1200" cap="none" spc="0" normalizeH="0" baseline="0" noProof="0" dirty="0" smtClean="0">
                <a:ln>
                  <a:noFill/>
                </a:ln>
                <a:solidFill>
                  <a:schemeClr val="accent6">
                    <a:lumMod val="50000"/>
                  </a:schemeClr>
                </a:solidFill>
                <a:effectLst>
                  <a:reflection blurRad="6350" stA="60000" endA="900" endPos="60000" dist="29997" dir="5400000" sy="-100000" algn="bl" rotWithShape="0"/>
                </a:effectLst>
                <a:uLnTx/>
                <a:uFillTx/>
                <a:latin typeface="华文新魏" pitchFamily="2" charset="-122"/>
                <a:ea typeface="华文新魏" pitchFamily="2" charset="-122"/>
                <a:cs typeface="+mj-cs"/>
              </a:rPr>
              <a:t>《</a:t>
            </a:r>
            <a:r>
              <a:rPr kumimoji="0" lang="zh-CN" altLang="en-US" sz="3600" b="1" i="0" u="none" strike="noStrike" kern="1200" cap="none" spc="0" normalizeH="0" baseline="0" noProof="0" dirty="0" smtClean="0">
                <a:ln>
                  <a:noFill/>
                </a:ln>
                <a:solidFill>
                  <a:schemeClr val="accent6">
                    <a:lumMod val="50000"/>
                  </a:schemeClr>
                </a:solidFill>
                <a:effectLst>
                  <a:reflection blurRad="6350" stA="60000" endA="900" endPos="60000" dist="29997" dir="5400000" sy="-100000" algn="bl" rotWithShape="0"/>
                </a:effectLst>
                <a:uLnTx/>
                <a:uFillTx/>
                <a:latin typeface="华文新魏" pitchFamily="2" charset="-122"/>
                <a:ea typeface="华文新魏" pitchFamily="2" charset="-122"/>
                <a:cs typeface="+mj-cs"/>
              </a:rPr>
              <a:t>青少年科技报</a:t>
            </a:r>
            <a:r>
              <a:rPr kumimoji="0" lang="en-US" altLang="zh-CN" sz="3600" b="1" i="0" u="none" strike="noStrike" kern="1200" cap="none" spc="0" normalizeH="0" baseline="0" noProof="0" dirty="0" smtClean="0">
                <a:ln>
                  <a:noFill/>
                </a:ln>
                <a:solidFill>
                  <a:schemeClr val="accent6">
                    <a:lumMod val="50000"/>
                  </a:schemeClr>
                </a:solidFill>
                <a:effectLst>
                  <a:reflection blurRad="6350" stA="60000" endA="900" endPos="60000" dist="29997" dir="5400000" sy="-100000" algn="bl" rotWithShape="0"/>
                </a:effectLst>
                <a:uLnTx/>
                <a:uFillTx/>
                <a:latin typeface="华文新魏" pitchFamily="2" charset="-122"/>
                <a:ea typeface="华文新魏" pitchFamily="2" charset="-122"/>
                <a:cs typeface="+mj-cs"/>
              </a:rPr>
              <a:t>》</a:t>
            </a:r>
            <a:r>
              <a:rPr lang="zh-CN" altLang="en-US" sz="3600" b="1" dirty="0" smtClean="0">
                <a:solidFill>
                  <a:schemeClr val="accent6">
                    <a:lumMod val="50000"/>
                  </a:schemeClr>
                </a:solidFill>
                <a:effectLst>
                  <a:reflection blurRad="6350" stA="60000" endA="900" endPos="60000" dist="29997" dir="5400000" sy="-100000" algn="bl" rotWithShape="0"/>
                </a:effectLst>
                <a:latin typeface="华文新魏" pitchFamily="2" charset="-122"/>
                <a:ea typeface="华文新魏" pitchFamily="2" charset="-122"/>
                <a:cs typeface="+mj-cs"/>
              </a:rPr>
              <a:t>模</a:t>
            </a:r>
            <a:r>
              <a:rPr kumimoji="0" lang="zh-CN" altLang="en-US" sz="3600" b="1" i="0" u="none" strike="noStrike" kern="1200" cap="none" spc="0" normalizeH="0" baseline="0" noProof="0" dirty="0" smtClean="0">
                <a:ln>
                  <a:noFill/>
                </a:ln>
                <a:solidFill>
                  <a:schemeClr val="accent6">
                    <a:lumMod val="50000"/>
                  </a:schemeClr>
                </a:solidFill>
                <a:effectLst>
                  <a:reflection blurRad="6350" stA="60000" endA="900" endPos="60000" dist="29997" dir="5400000" sy="-100000" algn="bl" rotWithShape="0"/>
                </a:effectLst>
                <a:uLnTx/>
                <a:uFillTx/>
                <a:latin typeface="华文新魏" pitchFamily="2" charset="-122"/>
                <a:ea typeface="华文新魏" pitchFamily="2" charset="-122"/>
                <a:cs typeface="+mj-cs"/>
              </a:rPr>
              <a:t>卷</a:t>
            </a:r>
            <a:r>
              <a:rPr lang="zh-CN" altLang="en-US" sz="3600" b="1" dirty="0" smtClean="0">
                <a:solidFill>
                  <a:schemeClr val="accent6">
                    <a:lumMod val="50000"/>
                  </a:schemeClr>
                </a:solidFill>
                <a:effectLst>
                  <a:reflection blurRad="6350" stA="60000" endA="900" endPos="60000" dist="29997" dir="5400000" sy="-100000" algn="bl" rotWithShape="0"/>
                </a:effectLst>
                <a:latin typeface="华文新魏" pitchFamily="2" charset="-122"/>
                <a:ea typeface="华文新魏" pitchFamily="2" charset="-122"/>
                <a:cs typeface="+mj-cs"/>
              </a:rPr>
              <a:t>二</a:t>
            </a:r>
            <a:r>
              <a:rPr kumimoji="0" lang="zh-CN" altLang="en-US" sz="3600" b="1" i="0" u="none" strike="noStrike" kern="1200" cap="none" spc="0" normalizeH="0" baseline="0" noProof="0" dirty="0" smtClean="0">
                <a:ln>
                  <a:noFill/>
                </a:ln>
                <a:solidFill>
                  <a:schemeClr val="accent6">
                    <a:lumMod val="50000"/>
                  </a:schemeClr>
                </a:solidFill>
                <a:effectLst>
                  <a:reflection blurRad="6350" stA="60000" endA="900" endPos="60000" dist="29997" dir="5400000" sy="-100000" algn="bl" rotWithShape="0"/>
                </a:effectLst>
                <a:uLnTx/>
                <a:uFillTx/>
                <a:latin typeface="华文新魏" pitchFamily="2" charset="-122"/>
                <a:ea typeface="华文新魏" pitchFamily="2" charset="-122"/>
                <a:cs typeface="+mj-cs"/>
              </a:rPr>
              <a:t>分析</a:t>
            </a:r>
            <a:endParaRPr kumimoji="0" lang="zh-CN" altLang="en-US" sz="3600" b="1" i="0" u="none" strike="noStrike" kern="1200" cap="none" spc="0" normalizeH="0" baseline="0" noProof="0" dirty="0">
              <a:ln>
                <a:noFill/>
              </a:ln>
              <a:solidFill>
                <a:schemeClr val="accent6">
                  <a:lumMod val="50000"/>
                </a:schemeClr>
              </a:solidFill>
              <a:effectLst>
                <a:reflection blurRad="6350" stA="60000" endA="900" endPos="60000" dist="29997" dir="5400000" sy="-100000" algn="bl" rotWithShape="0"/>
              </a:effectLst>
              <a:uLnTx/>
              <a:uFillTx/>
              <a:latin typeface="华文新魏" pitchFamily="2" charset="-122"/>
              <a:ea typeface="华文新魏" pitchFamily="2" charset="-122"/>
              <a:cs typeface="+mj-cs"/>
            </a:endParaRPr>
          </a:p>
        </p:txBody>
      </p:sp>
      <p:sp>
        <p:nvSpPr>
          <p:cNvPr id="3" name="TextBox 2"/>
          <p:cNvSpPr txBox="1"/>
          <p:nvPr/>
        </p:nvSpPr>
        <p:spPr>
          <a:xfrm>
            <a:off x="571472" y="1252823"/>
            <a:ext cx="2643206" cy="461665"/>
          </a:xfrm>
          <a:prstGeom prst="rect">
            <a:avLst/>
          </a:prstGeom>
          <a:noFill/>
        </p:spPr>
        <p:txBody>
          <a:bodyPr wrap="square" rtlCol="0">
            <a:spAutoFit/>
          </a:bodyPr>
          <a:lstStyle/>
          <a:p>
            <a:r>
              <a:rPr lang="zh-CN" altLang="en-US" sz="2400" b="1" smtClean="0">
                <a:latin typeface="华文仿宋" pitchFamily="2" charset="-122"/>
                <a:ea typeface="华文仿宋" pitchFamily="2" charset="-122"/>
              </a:rPr>
              <a:t>二、动手动脑题</a:t>
            </a:r>
            <a:endParaRPr lang="zh-CN" altLang="en-US" sz="2400" b="1">
              <a:latin typeface="华文仿宋" pitchFamily="2" charset="-122"/>
              <a:ea typeface="华文仿宋" pitchFamily="2" charset="-122"/>
            </a:endParaRPr>
          </a:p>
        </p:txBody>
      </p:sp>
      <p:sp>
        <p:nvSpPr>
          <p:cNvPr id="4" name="TextBox 3"/>
          <p:cNvSpPr txBox="1"/>
          <p:nvPr/>
        </p:nvSpPr>
        <p:spPr>
          <a:xfrm>
            <a:off x="642910" y="1928802"/>
            <a:ext cx="7786742" cy="1631216"/>
          </a:xfrm>
          <a:prstGeom prst="rect">
            <a:avLst/>
          </a:prstGeom>
          <a:noFill/>
        </p:spPr>
        <p:txBody>
          <a:bodyPr wrap="square" rtlCol="0">
            <a:spAutoFit/>
          </a:bodyPr>
          <a:lstStyle/>
          <a:p>
            <a:pPr indent="-457200"/>
            <a:r>
              <a:rPr lang="en-US" altLang="zh-CN" sz="2000" b="1" dirty="0" smtClean="0">
                <a:latin typeface="仿宋" pitchFamily="49" charset="-122"/>
                <a:ea typeface="仿宋" pitchFamily="49" charset="-122"/>
              </a:rPr>
              <a:t>1.</a:t>
            </a:r>
            <a:r>
              <a:rPr lang="zh-CN" altLang="en-US" sz="2000" b="1" dirty="0" smtClean="0">
                <a:latin typeface="仿宋" pitchFamily="49" charset="-122"/>
                <a:ea typeface="仿宋" pitchFamily="49" charset="-122"/>
              </a:rPr>
              <a:t>甲乙两个油桶中各装了</a:t>
            </a:r>
            <a:r>
              <a:rPr lang="en-US" altLang="zh-CN" sz="2000" b="1" dirty="0" smtClean="0">
                <a:latin typeface="仿宋" pitchFamily="49" charset="-122"/>
                <a:ea typeface="仿宋" pitchFamily="49" charset="-122"/>
              </a:rPr>
              <a:t>15</a:t>
            </a:r>
            <a:r>
              <a:rPr lang="zh-CN" altLang="en-US" sz="2000" b="1" dirty="0" smtClean="0">
                <a:latin typeface="仿宋" pitchFamily="49" charset="-122"/>
                <a:ea typeface="仿宋" pitchFamily="49" charset="-122"/>
              </a:rPr>
              <a:t>千克油。售货员在售出</a:t>
            </a:r>
            <a:r>
              <a:rPr lang="en-US" altLang="zh-CN" sz="2000" b="1" dirty="0" smtClean="0">
                <a:latin typeface="仿宋" pitchFamily="49" charset="-122"/>
                <a:ea typeface="仿宋" pitchFamily="49" charset="-122"/>
              </a:rPr>
              <a:t>14</a:t>
            </a:r>
            <a:r>
              <a:rPr lang="zh-CN" altLang="en-US" sz="2000" b="1" dirty="0" smtClean="0">
                <a:latin typeface="仿宋" pitchFamily="49" charset="-122"/>
                <a:ea typeface="仿宋" pitchFamily="49" charset="-122"/>
              </a:rPr>
              <a:t>千克油后对两个油桶中的油进行了重新分配。他先把甲桶中的油倒入一部分到乙桶中，使乙桶中的油增加了一倍。然后又把乙桶中的一部分油倒回甲桶中，使甲桶中的油增加了一倍。这时，甲桶中的油恰好是乙桶中的油的</a:t>
            </a:r>
            <a:r>
              <a:rPr lang="en-US" altLang="zh-CN" sz="2000" b="1" dirty="0" smtClean="0">
                <a:latin typeface="仿宋" pitchFamily="49" charset="-122"/>
                <a:ea typeface="仿宋" pitchFamily="49" charset="-122"/>
              </a:rPr>
              <a:t>3</a:t>
            </a:r>
            <a:r>
              <a:rPr lang="zh-CN" altLang="en-US" sz="2000" b="1" dirty="0" smtClean="0">
                <a:latin typeface="仿宋" pitchFamily="49" charset="-122"/>
                <a:ea typeface="仿宋" pitchFamily="49" charset="-122"/>
              </a:rPr>
              <a:t>倍。问原来两个桶中各售出多少千克油？</a:t>
            </a:r>
            <a:endParaRPr lang="zh-CN" altLang="en-US" sz="2000" b="1" dirty="0">
              <a:latin typeface="仿宋" pitchFamily="49" charset="-122"/>
              <a:ea typeface="仿宋" pitchFamily="49" charset="-122"/>
            </a:endParaRPr>
          </a:p>
        </p:txBody>
      </p:sp>
      <p:sp>
        <p:nvSpPr>
          <p:cNvPr id="8" name="TextBox 7"/>
          <p:cNvSpPr txBox="1"/>
          <p:nvPr/>
        </p:nvSpPr>
        <p:spPr>
          <a:xfrm>
            <a:off x="642910" y="1928802"/>
            <a:ext cx="7786742" cy="1631216"/>
          </a:xfrm>
          <a:prstGeom prst="rect">
            <a:avLst/>
          </a:prstGeom>
          <a:noFill/>
        </p:spPr>
        <p:txBody>
          <a:bodyPr wrap="square" rtlCol="0">
            <a:spAutoFit/>
          </a:bodyPr>
          <a:lstStyle/>
          <a:p>
            <a:pPr indent="-457200"/>
            <a:r>
              <a:rPr lang="en-US" altLang="zh-CN" sz="2000" b="1" dirty="0" smtClean="0">
                <a:latin typeface="仿宋" pitchFamily="49" charset="-122"/>
                <a:ea typeface="仿宋" pitchFamily="49" charset="-122"/>
              </a:rPr>
              <a:t>2.</a:t>
            </a:r>
            <a:r>
              <a:rPr lang="zh-CN" altLang="en-US" sz="2000" b="1" dirty="0" smtClean="0">
                <a:latin typeface="仿宋" pitchFamily="49" charset="-122"/>
                <a:ea typeface="仿宋" pitchFamily="49" charset="-122"/>
              </a:rPr>
              <a:t>小亚、小丁丁、小巧和小胖的家和学校在同一条街上，小亚家距学校</a:t>
            </a:r>
            <a:r>
              <a:rPr lang="en-US" altLang="zh-CN" sz="2000" b="1" dirty="0" smtClean="0">
                <a:latin typeface="仿宋" pitchFamily="49" charset="-122"/>
                <a:ea typeface="仿宋" pitchFamily="49" charset="-122"/>
              </a:rPr>
              <a:t>300</a:t>
            </a:r>
            <a:r>
              <a:rPr lang="zh-CN" altLang="en-US" sz="2000" b="1" dirty="0" smtClean="0">
                <a:latin typeface="仿宋" pitchFamily="49" charset="-122"/>
                <a:ea typeface="仿宋" pitchFamily="49" charset="-122"/>
              </a:rPr>
              <a:t>米，小丁丁家距小胖家</a:t>
            </a:r>
            <a:r>
              <a:rPr lang="en-US" altLang="zh-CN" sz="2000" b="1" dirty="0" smtClean="0">
                <a:latin typeface="仿宋" pitchFamily="49" charset="-122"/>
                <a:ea typeface="仿宋" pitchFamily="49" charset="-122"/>
              </a:rPr>
              <a:t>900</a:t>
            </a:r>
            <a:r>
              <a:rPr lang="zh-CN" altLang="en-US" sz="2000" b="1" dirty="0" smtClean="0">
                <a:latin typeface="仿宋" pitchFamily="49" charset="-122"/>
                <a:ea typeface="仿宋" pitchFamily="49" charset="-122"/>
              </a:rPr>
              <a:t>米，小亚家距小丁丁家</a:t>
            </a:r>
            <a:r>
              <a:rPr lang="en-US" altLang="zh-CN" sz="2000" b="1" dirty="0" smtClean="0">
                <a:latin typeface="仿宋" pitchFamily="49" charset="-122"/>
                <a:ea typeface="仿宋" pitchFamily="49" charset="-122"/>
              </a:rPr>
              <a:t>500</a:t>
            </a:r>
            <a:r>
              <a:rPr lang="zh-CN" altLang="en-US" sz="2000" b="1" dirty="0" smtClean="0">
                <a:latin typeface="仿宋" pitchFamily="49" charset="-122"/>
                <a:ea typeface="仿宋" pitchFamily="49" charset="-122"/>
              </a:rPr>
              <a:t>米，恰好与小丁丁家到小巧家一样远，小巧家距学校</a:t>
            </a:r>
            <a:r>
              <a:rPr lang="en-US" altLang="zh-CN" sz="2000" b="1" dirty="0" smtClean="0">
                <a:latin typeface="仿宋" pitchFamily="49" charset="-122"/>
                <a:ea typeface="仿宋" pitchFamily="49" charset="-122"/>
              </a:rPr>
              <a:t>700</a:t>
            </a:r>
            <a:r>
              <a:rPr lang="zh-CN" altLang="en-US" sz="2000" b="1" dirty="0" smtClean="0">
                <a:latin typeface="仿宋" pitchFamily="49" charset="-122"/>
                <a:ea typeface="仿宋" pitchFamily="49" charset="-122"/>
              </a:rPr>
              <a:t>米，小胖家距小亚家</a:t>
            </a:r>
            <a:r>
              <a:rPr lang="en-US" altLang="zh-CN" sz="2000" b="1" dirty="0" smtClean="0">
                <a:latin typeface="仿宋" pitchFamily="49" charset="-122"/>
                <a:ea typeface="仿宋" pitchFamily="49" charset="-122"/>
              </a:rPr>
              <a:t>400</a:t>
            </a:r>
            <a:r>
              <a:rPr lang="zh-CN" altLang="en-US" sz="2000" b="1" dirty="0" smtClean="0">
                <a:latin typeface="仿宋" pitchFamily="49" charset="-122"/>
                <a:ea typeface="仿宋" pitchFamily="49" charset="-122"/>
              </a:rPr>
              <a:t>米。请在下面这条直线上用圆点标出他们的家和学校的位置并标明相互间的距离。（下图中每一小格表示</a:t>
            </a:r>
            <a:r>
              <a:rPr lang="en-US" altLang="zh-CN" sz="2000" b="1" dirty="0" smtClean="0">
                <a:latin typeface="仿宋" pitchFamily="49" charset="-122"/>
                <a:ea typeface="仿宋" pitchFamily="49" charset="-122"/>
              </a:rPr>
              <a:t>100</a:t>
            </a:r>
            <a:r>
              <a:rPr lang="zh-CN" altLang="en-US" sz="2000" b="1" dirty="0" smtClean="0">
                <a:latin typeface="仿宋" pitchFamily="49" charset="-122"/>
                <a:ea typeface="仿宋" pitchFamily="49" charset="-122"/>
              </a:rPr>
              <a:t>米）</a:t>
            </a:r>
            <a:endParaRPr lang="zh-CN" altLang="en-US" sz="2000" b="1" dirty="0">
              <a:latin typeface="仿宋" pitchFamily="49" charset="-122"/>
              <a:ea typeface="仿宋" pitchFamily="49" charset="-122"/>
            </a:endParaRPr>
          </a:p>
        </p:txBody>
      </p:sp>
      <p:sp>
        <p:nvSpPr>
          <p:cNvPr id="9" name="TextBox 8"/>
          <p:cNvSpPr txBox="1"/>
          <p:nvPr/>
        </p:nvSpPr>
        <p:spPr>
          <a:xfrm>
            <a:off x="642910" y="1928802"/>
            <a:ext cx="7786742" cy="1631216"/>
          </a:xfrm>
          <a:prstGeom prst="rect">
            <a:avLst/>
          </a:prstGeom>
          <a:noFill/>
        </p:spPr>
        <p:txBody>
          <a:bodyPr wrap="square" rtlCol="0">
            <a:spAutoFit/>
          </a:bodyPr>
          <a:lstStyle/>
          <a:p>
            <a:pPr indent="-457200"/>
            <a:r>
              <a:rPr lang="en-US" altLang="zh-CN" sz="2000" b="1" dirty="0" smtClean="0">
                <a:latin typeface="仿宋" pitchFamily="49" charset="-122"/>
                <a:ea typeface="仿宋" pitchFamily="49" charset="-122"/>
              </a:rPr>
              <a:t>3.</a:t>
            </a:r>
            <a:r>
              <a:rPr lang="zh-CN" altLang="en-US" sz="2000" b="1" dirty="0" smtClean="0">
                <a:latin typeface="仿宋" pitchFamily="49" charset="-122"/>
                <a:ea typeface="仿宋" pitchFamily="49" charset="-122"/>
              </a:rPr>
              <a:t>小刚在纸条上写了一个四位数，让小明猜。小明问：“是</a:t>
            </a:r>
            <a:r>
              <a:rPr lang="en-US" altLang="zh-CN" sz="2000" b="1" dirty="0" smtClean="0">
                <a:latin typeface="仿宋" pitchFamily="49" charset="-122"/>
                <a:ea typeface="仿宋" pitchFamily="49" charset="-122"/>
              </a:rPr>
              <a:t>6031</a:t>
            </a:r>
            <a:r>
              <a:rPr lang="zh-CN" altLang="en-US" sz="2000" b="1" dirty="0" smtClean="0">
                <a:latin typeface="仿宋" pitchFamily="49" charset="-122"/>
                <a:ea typeface="仿宋" pitchFamily="49" charset="-122"/>
              </a:rPr>
              <a:t>吗？”小刚说：“猜对了</a:t>
            </a:r>
            <a:r>
              <a:rPr lang="en-US" altLang="zh-CN" sz="2000" b="1" dirty="0" smtClean="0">
                <a:latin typeface="仿宋" pitchFamily="49" charset="-122"/>
                <a:ea typeface="仿宋" pitchFamily="49" charset="-122"/>
              </a:rPr>
              <a:t>1</a:t>
            </a:r>
            <a:r>
              <a:rPr lang="zh-CN" altLang="en-US" sz="2000" b="1" dirty="0" smtClean="0">
                <a:latin typeface="仿宋" pitchFamily="49" charset="-122"/>
                <a:ea typeface="仿宋" pitchFamily="49" charset="-122"/>
              </a:rPr>
              <a:t>个数字，且位置正确。”小明问：“是</a:t>
            </a:r>
            <a:r>
              <a:rPr lang="en-US" altLang="zh-CN" sz="2000" b="1" dirty="0" smtClean="0">
                <a:latin typeface="仿宋" pitchFamily="49" charset="-122"/>
                <a:ea typeface="仿宋" pitchFamily="49" charset="-122"/>
              </a:rPr>
              <a:t>5672</a:t>
            </a:r>
            <a:r>
              <a:rPr lang="zh-CN" altLang="en-US" sz="2000" b="1" dirty="0" smtClean="0">
                <a:latin typeface="仿宋" pitchFamily="49" charset="-122"/>
                <a:ea typeface="仿宋" pitchFamily="49" charset="-122"/>
              </a:rPr>
              <a:t>么？”小刚说：“猜对了</a:t>
            </a:r>
            <a:r>
              <a:rPr lang="en-US" altLang="zh-CN" sz="2000" b="1" dirty="0" smtClean="0">
                <a:latin typeface="仿宋" pitchFamily="49" charset="-122"/>
                <a:ea typeface="仿宋" pitchFamily="49" charset="-122"/>
              </a:rPr>
              <a:t>2</a:t>
            </a:r>
            <a:r>
              <a:rPr lang="zh-CN" altLang="en-US" sz="2000" b="1" dirty="0" smtClean="0">
                <a:latin typeface="仿宋" pitchFamily="49" charset="-122"/>
                <a:ea typeface="仿宋" pitchFamily="49" charset="-122"/>
              </a:rPr>
              <a:t>个数字，但位置都不正确。”小明问：“是</a:t>
            </a:r>
            <a:r>
              <a:rPr lang="en-US" altLang="zh-CN" sz="2000" b="1" dirty="0" smtClean="0">
                <a:latin typeface="仿宋" pitchFamily="49" charset="-122"/>
                <a:ea typeface="仿宋" pitchFamily="49" charset="-122"/>
              </a:rPr>
              <a:t>4796</a:t>
            </a:r>
            <a:r>
              <a:rPr lang="zh-CN" altLang="en-US" sz="2000" b="1" dirty="0" smtClean="0">
                <a:latin typeface="仿宋" pitchFamily="49" charset="-122"/>
                <a:ea typeface="仿宋" pitchFamily="49" charset="-122"/>
              </a:rPr>
              <a:t>么？”小刚说：“猜对了四个数字，但位置都不正确。”根据以上信息，请你推断出小刚所写的四位数是多少？</a:t>
            </a:r>
            <a:endParaRPr lang="zh-CN" altLang="en-US" sz="2000" b="1" dirty="0">
              <a:latin typeface="仿宋" pitchFamily="49" charset="-122"/>
              <a:ea typeface="仿宋" pitchFamily="49" charset="-122"/>
            </a:endParaRPr>
          </a:p>
        </p:txBody>
      </p:sp>
      <p:sp>
        <p:nvSpPr>
          <p:cNvPr id="10" name="TextBox 9"/>
          <p:cNvSpPr txBox="1"/>
          <p:nvPr/>
        </p:nvSpPr>
        <p:spPr>
          <a:xfrm>
            <a:off x="642910" y="1928802"/>
            <a:ext cx="7786742" cy="1938992"/>
          </a:xfrm>
          <a:prstGeom prst="rect">
            <a:avLst/>
          </a:prstGeom>
          <a:noFill/>
        </p:spPr>
        <p:txBody>
          <a:bodyPr wrap="square" rtlCol="0">
            <a:spAutoFit/>
          </a:bodyPr>
          <a:lstStyle/>
          <a:p>
            <a:pPr indent="-457200"/>
            <a:r>
              <a:rPr lang="en-US" altLang="zh-CN" sz="2000" b="1" dirty="0" smtClean="0">
                <a:latin typeface="仿宋" pitchFamily="49" charset="-122"/>
                <a:ea typeface="仿宋" pitchFamily="49" charset="-122"/>
              </a:rPr>
              <a:t>4.</a:t>
            </a:r>
            <a:r>
              <a:rPr lang="zh-CN" altLang="en-US" sz="2000" b="1" dirty="0" smtClean="0">
                <a:latin typeface="仿宋" pitchFamily="49" charset="-122"/>
                <a:ea typeface="仿宋" pitchFamily="49" charset="-122"/>
              </a:rPr>
              <a:t>如图是一个立方体魔方，我们可以从图中看到它的右侧、上侧和前侧。如果面对魔方右侧，顺时针转动右侧第一层</a:t>
            </a:r>
            <a:r>
              <a:rPr lang="en-US" altLang="zh-CN" sz="2000" b="1" dirty="0" smtClean="0">
                <a:latin typeface="仿宋" pitchFamily="49" charset="-122"/>
                <a:ea typeface="仿宋" pitchFamily="49" charset="-122"/>
              </a:rPr>
              <a:t>90</a:t>
            </a:r>
            <a:r>
              <a:rPr lang="zh-CN" altLang="en-US" sz="2000" b="1" dirty="0" smtClean="0">
                <a:latin typeface="仿宋" pitchFamily="49" charset="-122"/>
                <a:ea typeface="仿宋" pitchFamily="49" charset="-122"/>
              </a:rPr>
              <a:t>度，我们记作进行了一次</a:t>
            </a:r>
            <a:r>
              <a:rPr lang="en-US" altLang="zh-CN" sz="2000" b="1" dirty="0" smtClean="0">
                <a:latin typeface="仿宋" pitchFamily="49" charset="-122"/>
                <a:ea typeface="仿宋" pitchFamily="49" charset="-122"/>
              </a:rPr>
              <a:t>R</a:t>
            </a:r>
            <a:r>
              <a:rPr lang="zh-CN" altLang="en-US" sz="2000" b="1" dirty="0" smtClean="0">
                <a:latin typeface="仿宋" pitchFamily="49" charset="-122"/>
                <a:ea typeface="仿宋" pitchFamily="49" charset="-122"/>
              </a:rPr>
              <a:t>操作；如果逆时针转动魔方的右侧第一层</a:t>
            </a:r>
            <a:r>
              <a:rPr lang="en-US" altLang="zh-CN" sz="2000" b="1" dirty="0" smtClean="0">
                <a:latin typeface="仿宋" pitchFamily="49" charset="-122"/>
                <a:ea typeface="仿宋" pitchFamily="49" charset="-122"/>
              </a:rPr>
              <a:t>90</a:t>
            </a:r>
            <a:r>
              <a:rPr lang="zh-CN" altLang="en-US" sz="2000" b="1" dirty="0" smtClean="0">
                <a:latin typeface="仿宋" pitchFamily="49" charset="-122"/>
                <a:ea typeface="仿宋" pitchFamily="49" charset="-122"/>
              </a:rPr>
              <a:t>度，则记作</a:t>
            </a:r>
            <a:r>
              <a:rPr lang="en-US" altLang="zh-CN" sz="2000" b="1" dirty="0" smtClean="0">
                <a:latin typeface="仿宋" pitchFamily="49" charset="-122"/>
                <a:ea typeface="仿宋" pitchFamily="49" charset="-122"/>
              </a:rPr>
              <a:t>R’</a:t>
            </a:r>
            <a:r>
              <a:rPr lang="zh-CN" altLang="en-US" sz="2000" b="1" dirty="0" smtClean="0">
                <a:latin typeface="仿宋" pitchFamily="49" charset="-122"/>
                <a:ea typeface="仿宋" pitchFamily="49" charset="-122"/>
              </a:rPr>
              <a:t>。对于上侧和前侧分别进行相同的旋转操作，分别记作</a:t>
            </a:r>
            <a:r>
              <a:rPr lang="en-US" altLang="zh-CN" sz="2000" b="1" dirty="0" smtClean="0">
                <a:latin typeface="仿宋" pitchFamily="49" charset="-122"/>
                <a:ea typeface="仿宋" pitchFamily="49" charset="-122"/>
              </a:rPr>
              <a:t>U</a:t>
            </a:r>
            <a:r>
              <a:rPr lang="zh-CN" altLang="en-US" sz="2000" b="1" dirty="0" smtClean="0">
                <a:latin typeface="仿宋" pitchFamily="49" charset="-122"/>
                <a:ea typeface="仿宋" pitchFamily="49" charset="-122"/>
              </a:rPr>
              <a:t>、</a:t>
            </a:r>
            <a:r>
              <a:rPr lang="en-US" altLang="zh-CN" sz="2000" b="1" dirty="0" smtClean="0">
                <a:latin typeface="仿宋" pitchFamily="49" charset="-122"/>
                <a:ea typeface="仿宋" pitchFamily="49" charset="-122"/>
              </a:rPr>
              <a:t>U’</a:t>
            </a:r>
            <a:r>
              <a:rPr lang="zh-CN" altLang="en-US" sz="2000" b="1" dirty="0" smtClean="0">
                <a:latin typeface="仿宋" pitchFamily="49" charset="-122"/>
                <a:ea typeface="仿宋" pitchFamily="49" charset="-122"/>
              </a:rPr>
              <a:t>、</a:t>
            </a:r>
            <a:r>
              <a:rPr lang="en-US" altLang="zh-CN" sz="2000" b="1" dirty="0" smtClean="0">
                <a:latin typeface="仿宋" pitchFamily="49" charset="-122"/>
                <a:ea typeface="仿宋" pitchFamily="49" charset="-122"/>
              </a:rPr>
              <a:t>F</a:t>
            </a:r>
            <a:r>
              <a:rPr lang="zh-CN" altLang="en-US" sz="2000" b="1" dirty="0" smtClean="0">
                <a:latin typeface="仿宋" pitchFamily="49" charset="-122"/>
                <a:ea typeface="仿宋" pitchFamily="49" charset="-122"/>
              </a:rPr>
              <a:t>、</a:t>
            </a:r>
            <a:r>
              <a:rPr lang="en-US" altLang="zh-CN" sz="2000" b="1" dirty="0" smtClean="0">
                <a:latin typeface="仿宋" pitchFamily="49" charset="-122"/>
                <a:ea typeface="仿宋" pitchFamily="49" charset="-122"/>
              </a:rPr>
              <a:t>F’</a:t>
            </a:r>
            <a:r>
              <a:rPr lang="zh-CN" altLang="en-US" sz="2000" b="1" dirty="0" smtClean="0">
                <a:latin typeface="仿宋" pitchFamily="49" charset="-122"/>
                <a:ea typeface="仿宋" pitchFamily="49" charset="-122"/>
              </a:rPr>
              <a:t>。现在对魔方转动如下</a:t>
            </a:r>
            <a:r>
              <a:rPr lang="en-US" altLang="zh-CN" sz="2000" b="1" dirty="0" smtClean="0">
                <a:latin typeface="仿宋" pitchFamily="49" charset="-122"/>
                <a:ea typeface="仿宋" pitchFamily="49" charset="-122"/>
              </a:rPr>
              <a:t>UFU’R’FR</a:t>
            </a:r>
            <a:r>
              <a:rPr lang="zh-CN" altLang="en-US" sz="2000" b="1" dirty="0" smtClean="0">
                <a:latin typeface="仿宋" pitchFamily="49" charset="-122"/>
                <a:ea typeface="仿宋" pitchFamily="49" charset="-122"/>
              </a:rPr>
              <a:t>，那么图中的阴影面被转到了哪里？请在图中标出。</a:t>
            </a:r>
            <a:endParaRPr lang="zh-CN" altLang="en-US" sz="2000" b="1" dirty="0">
              <a:latin typeface="仿宋" pitchFamily="49" charset="-122"/>
              <a:ea typeface="仿宋" pitchFamily="49" charset="-122"/>
            </a:endParaRPr>
          </a:p>
        </p:txBody>
      </p:sp>
      <p:pic>
        <p:nvPicPr>
          <p:cNvPr id="3074" name="Picture 2"/>
          <p:cNvPicPr>
            <a:picLocks noChangeAspect="1" noChangeArrowheads="1"/>
          </p:cNvPicPr>
          <p:nvPr/>
        </p:nvPicPr>
        <p:blipFill>
          <a:blip r:embed="rId2" cstate="print"/>
          <a:srcRect t="34884"/>
          <a:stretch>
            <a:fillRect/>
          </a:stretch>
        </p:blipFill>
        <p:spPr bwMode="auto">
          <a:xfrm>
            <a:off x="1142976" y="4407412"/>
            <a:ext cx="6858048" cy="307472"/>
          </a:xfrm>
          <a:prstGeom prst="rect">
            <a:avLst/>
          </a:prstGeom>
          <a:noFill/>
          <a:ln w="9525">
            <a:noFill/>
            <a:miter lim="800000"/>
            <a:headEnd/>
            <a:tailEnd/>
          </a:ln>
          <a:effectLst/>
        </p:spPr>
      </p:pic>
      <p:pic>
        <p:nvPicPr>
          <p:cNvPr id="3075" name="Picture 3"/>
          <p:cNvPicPr>
            <a:picLocks noChangeAspect="1" noChangeArrowheads="1"/>
          </p:cNvPicPr>
          <p:nvPr/>
        </p:nvPicPr>
        <p:blipFill>
          <a:blip r:embed="rId3" cstate="print"/>
          <a:srcRect/>
          <a:stretch>
            <a:fillRect/>
          </a:stretch>
        </p:blipFill>
        <p:spPr bwMode="auto">
          <a:xfrm>
            <a:off x="5643570" y="3571876"/>
            <a:ext cx="2357454" cy="2289683"/>
          </a:xfrm>
          <a:prstGeom prst="rect">
            <a:avLst/>
          </a:prstGeom>
          <a:noFill/>
          <a:ln w="9525">
            <a:noFill/>
            <a:miter lim="800000"/>
            <a:headEnd/>
            <a:tailEnd/>
          </a:ln>
          <a:effectLst/>
        </p:spPr>
      </p:pic>
    </p:spTree>
  </p:cSld>
  <p:clrMapOvr>
    <a:masterClrMapping/>
  </p:clrMapOvr>
  <p:transition>
    <p:push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2" presetClass="entr" presetSubtype="8" fill="hold" grpId="0" nodeType="after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wipe(left)">
                                      <p:cBhvr>
                                        <p:cTn id="12" dur="10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xit" presetSubtype="8" fill="hold" grpId="1" nodeType="clickEffect">
                                  <p:stCondLst>
                                    <p:cond delay="0"/>
                                  </p:stCondLst>
                                  <p:childTnLst>
                                    <p:animEffect transition="out" filter="wipe(left)">
                                      <p:cBhvr>
                                        <p:cTn id="16" dur="500"/>
                                        <p:tgtEl>
                                          <p:spTgt spid="4"/>
                                        </p:tgtEl>
                                      </p:cBhvr>
                                    </p:animEffect>
                                    <p:set>
                                      <p:cBhvr>
                                        <p:cTn id="17" dur="1" fill="hold">
                                          <p:stCondLst>
                                            <p:cond delay="499"/>
                                          </p:stCondLst>
                                        </p:cTn>
                                        <p:tgtEl>
                                          <p:spTgt spid="4"/>
                                        </p:tgtEl>
                                        <p:attrNameLst>
                                          <p:attrName>style.visibility</p:attrName>
                                        </p:attrNameLst>
                                      </p:cBhvr>
                                      <p:to>
                                        <p:strVal val="hidden"/>
                                      </p:to>
                                    </p:set>
                                  </p:childTnLst>
                                </p:cTn>
                              </p:par>
                            </p:childTnLst>
                          </p:cTn>
                        </p:par>
                        <p:par>
                          <p:cTn id="18" fill="hold">
                            <p:stCondLst>
                              <p:cond delay="500"/>
                            </p:stCondLst>
                            <p:childTnLst>
                              <p:par>
                                <p:cTn id="19" presetID="22" presetClass="entr" presetSubtype="8" fill="hold" grpId="0" nodeType="after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wipe(left)">
                                      <p:cBhvr>
                                        <p:cTn id="21" dur="1000"/>
                                        <p:tgtEl>
                                          <p:spTgt spid="8"/>
                                        </p:tgtEl>
                                      </p:cBhvr>
                                    </p:animEffect>
                                  </p:childTnLst>
                                </p:cTn>
                              </p:par>
                              <p:par>
                                <p:cTn id="22" presetID="53" presetClass="entr" presetSubtype="0" fill="hold" nodeType="withEffect">
                                  <p:stCondLst>
                                    <p:cond delay="0"/>
                                  </p:stCondLst>
                                  <p:childTnLst>
                                    <p:set>
                                      <p:cBhvr>
                                        <p:cTn id="23" dur="1" fill="hold">
                                          <p:stCondLst>
                                            <p:cond delay="0"/>
                                          </p:stCondLst>
                                        </p:cTn>
                                        <p:tgtEl>
                                          <p:spTgt spid="3074"/>
                                        </p:tgtEl>
                                        <p:attrNameLst>
                                          <p:attrName>style.visibility</p:attrName>
                                        </p:attrNameLst>
                                      </p:cBhvr>
                                      <p:to>
                                        <p:strVal val="visible"/>
                                      </p:to>
                                    </p:set>
                                    <p:anim calcmode="lin" valueType="num">
                                      <p:cBhvr>
                                        <p:cTn id="24" dur="500" fill="hold"/>
                                        <p:tgtEl>
                                          <p:spTgt spid="3074"/>
                                        </p:tgtEl>
                                        <p:attrNameLst>
                                          <p:attrName>ppt_w</p:attrName>
                                        </p:attrNameLst>
                                      </p:cBhvr>
                                      <p:tavLst>
                                        <p:tav tm="0">
                                          <p:val>
                                            <p:fltVal val="0"/>
                                          </p:val>
                                        </p:tav>
                                        <p:tav tm="100000">
                                          <p:val>
                                            <p:strVal val="#ppt_w"/>
                                          </p:val>
                                        </p:tav>
                                      </p:tavLst>
                                    </p:anim>
                                    <p:anim calcmode="lin" valueType="num">
                                      <p:cBhvr>
                                        <p:cTn id="25" dur="500" fill="hold"/>
                                        <p:tgtEl>
                                          <p:spTgt spid="3074"/>
                                        </p:tgtEl>
                                        <p:attrNameLst>
                                          <p:attrName>ppt_h</p:attrName>
                                        </p:attrNameLst>
                                      </p:cBhvr>
                                      <p:tavLst>
                                        <p:tav tm="0">
                                          <p:val>
                                            <p:fltVal val="0"/>
                                          </p:val>
                                        </p:tav>
                                        <p:tav tm="100000">
                                          <p:val>
                                            <p:strVal val="#ppt_h"/>
                                          </p:val>
                                        </p:tav>
                                      </p:tavLst>
                                    </p:anim>
                                    <p:animEffect transition="in" filter="fade">
                                      <p:cBhvr>
                                        <p:cTn id="26" dur="500"/>
                                        <p:tgtEl>
                                          <p:spTgt spid="3074"/>
                                        </p:tgtEl>
                                      </p:cBhvr>
                                    </p:animEffect>
                                  </p:childTnLst>
                                </p:cTn>
                              </p:par>
                            </p:childTnLst>
                          </p:cTn>
                        </p:par>
                      </p:childTnLst>
                    </p:cTn>
                  </p:par>
                  <p:par>
                    <p:cTn id="27" fill="hold">
                      <p:stCondLst>
                        <p:cond delay="indefinite"/>
                      </p:stCondLst>
                      <p:childTnLst>
                        <p:par>
                          <p:cTn id="28" fill="hold">
                            <p:stCondLst>
                              <p:cond delay="0"/>
                            </p:stCondLst>
                            <p:childTnLst>
                              <p:par>
                                <p:cTn id="29" presetID="22" presetClass="exit" presetSubtype="8" fill="hold" grpId="1" nodeType="clickEffect">
                                  <p:stCondLst>
                                    <p:cond delay="0"/>
                                  </p:stCondLst>
                                  <p:childTnLst>
                                    <p:animEffect transition="out" filter="wipe(left)">
                                      <p:cBhvr>
                                        <p:cTn id="30" dur="500"/>
                                        <p:tgtEl>
                                          <p:spTgt spid="8"/>
                                        </p:tgtEl>
                                      </p:cBhvr>
                                    </p:animEffect>
                                    <p:set>
                                      <p:cBhvr>
                                        <p:cTn id="31" dur="1" fill="hold">
                                          <p:stCondLst>
                                            <p:cond delay="499"/>
                                          </p:stCondLst>
                                        </p:cTn>
                                        <p:tgtEl>
                                          <p:spTgt spid="8"/>
                                        </p:tgtEl>
                                        <p:attrNameLst>
                                          <p:attrName>style.visibility</p:attrName>
                                        </p:attrNameLst>
                                      </p:cBhvr>
                                      <p:to>
                                        <p:strVal val="hidden"/>
                                      </p:to>
                                    </p:set>
                                  </p:childTnLst>
                                </p:cTn>
                              </p:par>
                              <p:par>
                                <p:cTn id="32" presetID="22" presetClass="exit" presetSubtype="8" fill="hold" nodeType="withEffect">
                                  <p:stCondLst>
                                    <p:cond delay="0"/>
                                  </p:stCondLst>
                                  <p:childTnLst>
                                    <p:animEffect transition="out" filter="wipe(left)">
                                      <p:cBhvr>
                                        <p:cTn id="33" dur="500"/>
                                        <p:tgtEl>
                                          <p:spTgt spid="3074"/>
                                        </p:tgtEl>
                                      </p:cBhvr>
                                    </p:animEffect>
                                    <p:set>
                                      <p:cBhvr>
                                        <p:cTn id="34" dur="1" fill="hold">
                                          <p:stCondLst>
                                            <p:cond delay="499"/>
                                          </p:stCondLst>
                                        </p:cTn>
                                        <p:tgtEl>
                                          <p:spTgt spid="3074"/>
                                        </p:tgtEl>
                                        <p:attrNameLst>
                                          <p:attrName>style.visibility</p:attrName>
                                        </p:attrNameLst>
                                      </p:cBhvr>
                                      <p:to>
                                        <p:strVal val="hidden"/>
                                      </p:to>
                                    </p:set>
                                  </p:childTnLst>
                                </p:cTn>
                              </p:par>
                            </p:childTnLst>
                          </p:cTn>
                        </p:par>
                        <p:par>
                          <p:cTn id="35" fill="hold">
                            <p:stCondLst>
                              <p:cond delay="500"/>
                            </p:stCondLst>
                            <p:childTnLst>
                              <p:par>
                                <p:cTn id="36" presetID="22" presetClass="entr" presetSubtype="8" fill="hold" grpId="0" nodeType="afterEffect">
                                  <p:stCondLst>
                                    <p:cond delay="0"/>
                                  </p:stCondLst>
                                  <p:childTnLst>
                                    <p:set>
                                      <p:cBhvr>
                                        <p:cTn id="37" dur="1" fill="hold">
                                          <p:stCondLst>
                                            <p:cond delay="0"/>
                                          </p:stCondLst>
                                        </p:cTn>
                                        <p:tgtEl>
                                          <p:spTgt spid="9"/>
                                        </p:tgtEl>
                                        <p:attrNameLst>
                                          <p:attrName>style.visibility</p:attrName>
                                        </p:attrNameLst>
                                      </p:cBhvr>
                                      <p:to>
                                        <p:strVal val="visible"/>
                                      </p:to>
                                    </p:set>
                                    <p:animEffect transition="in" filter="wipe(left)">
                                      <p:cBhvr>
                                        <p:cTn id="38" dur="1000"/>
                                        <p:tgtEl>
                                          <p:spTgt spid="9"/>
                                        </p:tgtEl>
                                      </p:cBhvr>
                                    </p:animEffect>
                                  </p:childTnLst>
                                </p:cTn>
                              </p:par>
                            </p:childTnLst>
                          </p:cTn>
                        </p:par>
                      </p:childTnLst>
                    </p:cTn>
                  </p:par>
                  <p:par>
                    <p:cTn id="39" fill="hold">
                      <p:stCondLst>
                        <p:cond delay="indefinite"/>
                      </p:stCondLst>
                      <p:childTnLst>
                        <p:par>
                          <p:cTn id="40" fill="hold">
                            <p:stCondLst>
                              <p:cond delay="0"/>
                            </p:stCondLst>
                            <p:childTnLst>
                              <p:par>
                                <p:cTn id="41" presetID="22" presetClass="exit" presetSubtype="8" fill="hold" grpId="1" nodeType="clickEffect">
                                  <p:stCondLst>
                                    <p:cond delay="0"/>
                                  </p:stCondLst>
                                  <p:childTnLst>
                                    <p:animEffect transition="out" filter="wipe(left)">
                                      <p:cBhvr>
                                        <p:cTn id="42" dur="500"/>
                                        <p:tgtEl>
                                          <p:spTgt spid="9"/>
                                        </p:tgtEl>
                                      </p:cBhvr>
                                    </p:animEffect>
                                    <p:set>
                                      <p:cBhvr>
                                        <p:cTn id="43" dur="1" fill="hold">
                                          <p:stCondLst>
                                            <p:cond delay="499"/>
                                          </p:stCondLst>
                                        </p:cTn>
                                        <p:tgtEl>
                                          <p:spTgt spid="9"/>
                                        </p:tgtEl>
                                        <p:attrNameLst>
                                          <p:attrName>style.visibility</p:attrName>
                                        </p:attrNameLst>
                                      </p:cBhvr>
                                      <p:to>
                                        <p:strVal val="hidden"/>
                                      </p:to>
                                    </p:set>
                                  </p:childTnLst>
                                </p:cTn>
                              </p:par>
                            </p:childTnLst>
                          </p:cTn>
                        </p:par>
                        <p:par>
                          <p:cTn id="44" fill="hold">
                            <p:stCondLst>
                              <p:cond delay="500"/>
                            </p:stCondLst>
                            <p:childTnLst>
                              <p:par>
                                <p:cTn id="45" presetID="22" presetClass="entr" presetSubtype="8" fill="hold" grpId="0" nodeType="afterEffect">
                                  <p:stCondLst>
                                    <p:cond delay="0"/>
                                  </p:stCondLst>
                                  <p:childTnLst>
                                    <p:set>
                                      <p:cBhvr>
                                        <p:cTn id="46" dur="1" fill="hold">
                                          <p:stCondLst>
                                            <p:cond delay="0"/>
                                          </p:stCondLst>
                                        </p:cTn>
                                        <p:tgtEl>
                                          <p:spTgt spid="10"/>
                                        </p:tgtEl>
                                        <p:attrNameLst>
                                          <p:attrName>style.visibility</p:attrName>
                                        </p:attrNameLst>
                                      </p:cBhvr>
                                      <p:to>
                                        <p:strVal val="visible"/>
                                      </p:to>
                                    </p:set>
                                    <p:animEffect transition="in" filter="wipe(left)">
                                      <p:cBhvr>
                                        <p:cTn id="47" dur="1000"/>
                                        <p:tgtEl>
                                          <p:spTgt spid="10"/>
                                        </p:tgtEl>
                                      </p:cBhvr>
                                    </p:animEffect>
                                  </p:childTnLst>
                                </p:cTn>
                              </p:par>
                              <p:par>
                                <p:cTn id="48" presetID="53" presetClass="entr" presetSubtype="0" fill="hold" nodeType="withEffect">
                                  <p:stCondLst>
                                    <p:cond delay="0"/>
                                  </p:stCondLst>
                                  <p:childTnLst>
                                    <p:set>
                                      <p:cBhvr>
                                        <p:cTn id="49" dur="1" fill="hold">
                                          <p:stCondLst>
                                            <p:cond delay="0"/>
                                          </p:stCondLst>
                                        </p:cTn>
                                        <p:tgtEl>
                                          <p:spTgt spid="3075"/>
                                        </p:tgtEl>
                                        <p:attrNameLst>
                                          <p:attrName>style.visibility</p:attrName>
                                        </p:attrNameLst>
                                      </p:cBhvr>
                                      <p:to>
                                        <p:strVal val="visible"/>
                                      </p:to>
                                    </p:set>
                                    <p:anim calcmode="lin" valueType="num">
                                      <p:cBhvr>
                                        <p:cTn id="50" dur="1000" fill="hold"/>
                                        <p:tgtEl>
                                          <p:spTgt spid="3075"/>
                                        </p:tgtEl>
                                        <p:attrNameLst>
                                          <p:attrName>ppt_w</p:attrName>
                                        </p:attrNameLst>
                                      </p:cBhvr>
                                      <p:tavLst>
                                        <p:tav tm="0">
                                          <p:val>
                                            <p:fltVal val="0"/>
                                          </p:val>
                                        </p:tav>
                                        <p:tav tm="100000">
                                          <p:val>
                                            <p:strVal val="#ppt_w"/>
                                          </p:val>
                                        </p:tav>
                                      </p:tavLst>
                                    </p:anim>
                                    <p:anim calcmode="lin" valueType="num">
                                      <p:cBhvr>
                                        <p:cTn id="51" dur="1000" fill="hold"/>
                                        <p:tgtEl>
                                          <p:spTgt spid="3075"/>
                                        </p:tgtEl>
                                        <p:attrNameLst>
                                          <p:attrName>ppt_h</p:attrName>
                                        </p:attrNameLst>
                                      </p:cBhvr>
                                      <p:tavLst>
                                        <p:tav tm="0">
                                          <p:val>
                                            <p:fltVal val="0"/>
                                          </p:val>
                                        </p:tav>
                                        <p:tav tm="100000">
                                          <p:val>
                                            <p:strVal val="#ppt_h"/>
                                          </p:val>
                                        </p:tav>
                                      </p:tavLst>
                                    </p:anim>
                                    <p:animEffect transition="in" filter="fade">
                                      <p:cBhvr>
                                        <p:cTn id="52" dur="1000"/>
                                        <p:tgtEl>
                                          <p:spTgt spid="307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allAtOnce"/>
      <p:bldP spid="4" grpId="0"/>
      <p:bldP spid="4" grpId="1"/>
      <p:bldP spid="8" grpId="0"/>
      <p:bldP spid="8" grpId="1"/>
      <p:bldP spid="9" grpId="0"/>
      <p:bldP spid="9" grpId="1"/>
      <p:bldP spid="10" grpId="0"/>
    </p:bld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5555</TotalTime>
  <Words>1783</Words>
  <Application>Microsoft Office PowerPoint</Application>
  <PresentationFormat>全屏显示(4:3)</PresentationFormat>
  <Paragraphs>113</Paragraphs>
  <Slides>12</Slides>
  <Notes>5</Notes>
  <HiddenSlides>0</HiddenSlides>
  <MMClips>0</MMClips>
  <ScaleCrop>false</ScaleCrop>
  <HeadingPairs>
    <vt:vector size="4" baseType="variant">
      <vt:variant>
        <vt:lpstr>主题</vt:lpstr>
      </vt:variant>
      <vt:variant>
        <vt:i4>1</vt:i4>
      </vt:variant>
      <vt:variant>
        <vt:lpstr>幻灯片标题</vt:lpstr>
      </vt:variant>
      <vt:variant>
        <vt:i4>12</vt:i4>
      </vt:variant>
    </vt:vector>
  </HeadingPairs>
  <TitlesOfParts>
    <vt:vector size="13" baseType="lpstr">
      <vt:lpstr>Office 主题</vt:lpstr>
      <vt:lpstr>幻灯片 1</vt:lpstr>
      <vt:lpstr>幻灯片 2</vt:lpstr>
      <vt:lpstr>近两届中环杯考点分数详解</vt:lpstr>
      <vt:lpstr>近两届中环杯考点分数比对</vt:lpstr>
      <vt:lpstr>四年级中环杯考点分析</vt:lpstr>
      <vt:lpstr>幻灯片 6</vt:lpstr>
      <vt:lpstr>幻灯片 7</vt:lpstr>
      <vt:lpstr>幻灯片 8</vt:lpstr>
      <vt:lpstr>幻灯片 9</vt:lpstr>
      <vt:lpstr>幻灯片 10</vt:lpstr>
      <vt:lpstr>幻灯片 11</vt:lpstr>
      <vt:lpstr>幻灯片 12</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幻灯片 1</dc:title>
  <dc:creator>Administrator</dc:creator>
  <cp:lastModifiedBy>寒剑卿</cp:lastModifiedBy>
  <cp:revision>539</cp:revision>
  <dcterms:modified xsi:type="dcterms:W3CDTF">2011-12-14T16:08:23Z</dcterms:modified>
</cp:coreProperties>
</file>