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7" r:id="rId2"/>
    <p:sldId id="258" r:id="rId3"/>
    <p:sldId id="374" r:id="rId4"/>
    <p:sldId id="260" r:id="rId5"/>
    <p:sldId id="370" r:id="rId6"/>
    <p:sldId id="261" r:id="rId7"/>
    <p:sldId id="369" r:id="rId8"/>
    <p:sldId id="262" r:id="rId9"/>
    <p:sldId id="263" r:id="rId10"/>
    <p:sldId id="264" r:id="rId11"/>
    <p:sldId id="271" r:id="rId12"/>
    <p:sldId id="343" r:id="rId13"/>
    <p:sldId id="267" r:id="rId14"/>
    <p:sldId id="272" r:id="rId15"/>
    <p:sldId id="344" r:id="rId16"/>
    <p:sldId id="269" r:id="rId17"/>
    <p:sldId id="342" r:id="rId18"/>
    <p:sldId id="340" r:id="rId19"/>
    <p:sldId id="268" r:id="rId20"/>
    <p:sldId id="270" r:id="rId21"/>
    <p:sldId id="373" r:id="rId22"/>
    <p:sldId id="280" r:id="rId23"/>
    <p:sldId id="346" r:id="rId24"/>
    <p:sldId id="345" r:id="rId25"/>
    <p:sldId id="283" r:id="rId26"/>
    <p:sldId id="284" r:id="rId27"/>
    <p:sldId id="359" r:id="rId28"/>
    <p:sldId id="360" r:id="rId29"/>
    <p:sldId id="285" r:id="rId30"/>
    <p:sldId id="347" r:id="rId31"/>
    <p:sldId id="294" r:id="rId32"/>
    <p:sldId id="287" r:id="rId33"/>
    <p:sldId id="299" r:id="rId34"/>
    <p:sldId id="295" r:id="rId35"/>
    <p:sldId id="357" r:id="rId36"/>
    <p:sldId id="301" r:id="rId37"/>
    <p:sldId id="353" r:id="rId38"/>
    <p:sldId id="354" r:id="rId39"/>
    <p:sldId id="372" r:id="rId40"/>
    <p:sldId id="305" r:id="rId41"/>
    <p:sldId id="358" r:id="rId42"/>
    <p:sldId id="306" r:id="rId43"/>
    <p:sldId id="375" r:id="rId44"/>
    <p:sldId id="376" r:id="rId45"/>
    <p:sldId id="377" r:id="rId46"/>
    <p:sldId id="378" r:id="rId47"/>
    <p:sldId id="355" r:id="rId48"/>
    <p:sldId id="303" r:id="rId49"/>
    <p:sldId id="356" r:id="rId50"/>
    <p:sldId id="361" r:id="rId51"/>
    <p:sldId id="362" r:id="rId52"/>
    <p:sldId id="364" r:id="rId53"/>
    <p:sldId id="363" r:id="rId54"/>
    <p:sldId id="365" r:id="rId55"/>
    <p:sldId id="366" r:id="rId56"/>
    <p:sldId id="367" r:id="rId57"/>
    <p:sldId id="368" r:id="rId58"/>
    <p:sldId id="371" r:id="rId59"/>
    <p:sldId id="327" r:id="rId60"/>
    <p:sldId id="328" r:id="rId61"/>
    <p:sldId id="329" r:id="rId62"/>
    <p:sldId id="330" r:id="rId63"/>
    <p:sldId id="350" r:id="rId64"/>
    <p:sldId id="334" r:id="rId65"/>
    <p:sldId id="349" r:id="rId66"/>
    <p:sldId id="335" r:id="rId67"/>
    <p:sldId id="351" r:id="rId68"/>
    <p:sldId id="352" r:id="rId69"/>
    <p:sldId id="336" r:id="rId70"/>
    <p:sldId id="337" r:id="rId71"/>
    <p:sldId id="338" r:id="rId72"/>
    <p:sldId id="339" r:id="rId7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CCFFFF"/>
    <a:srgbClr val="CC0066"/>
    <a:srgbClr val="CCFFCC"/>
    <a:srgbClr val="FFFFCC"/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219" autoAdjust="0"/>
  </p:normalViewPr>
  <p:slideViewPr>
    <p:cSldViewPr snapToGrid="0" snapToObjects="1">
      <p:cViewPr>
        <p:scale>
          <a:sx n="66" d="100"/>
          <a:sy n="66" d="100"/>
        </p:scale>
        <p:origin x="-94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fld id="{CDEE6D7F-F7B1-48FB-91FA-E8E9176A749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6FE6A-1DF0-4820-9474-BD636A6489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C6412-E21F-4863-ADC0-A495818022E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34E34-4FCF-4B76-8A40-23A7352B5B7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483793-6095-46F2-8B4B-8EE8439243D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83BDB-BD42-48A8-A505-99F1BF5E91A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A11E1-FD5B-4A7A-8631-08735EFAE2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AD409-BDDF-472D-9B2C-F1BEDB3C6B2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26E19-76B2-409B-B921-0E599450DBB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2A4AF-DF71-4194-A93A-29A738CCDCB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1461E-C7B4-45BC-8CC1-BC1F4524242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6B8-A247-4F7E-A188-F52ECA0D261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7523B-B7AD-472F-A470-0038525D7DD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B5E86CFE-110D-448A-BA93-F6768C677A1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gi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5.wmf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37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ijiawang.net/price/2750284.html" TargetMode="External"/><Relationship Id="rId2" Type="http://schemas.openxmlformats.org/officeDocument/2006/relationships/hyperlink" Target="http://bk.0755.in/edition-view-59-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5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gif"/><Relationship Id="rId5" Type="http://schemas.openxmlformats.org/officeDocument/2006/relationships/image" Target="../media/image27.png"/><Relationship Id="rId4" Type="http://schemas.openxmlformats.org/officeDocument/2006/relationships/oleObject" Target="../embeddings/oleObject2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66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65.png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74.gif"/><Relationship Id="rId4" Type="http://schemas.openxmlformats.org/officeDocument/2006/relationships/oleObject" Target="../embeddings/oleObject29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1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3.gif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49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gif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2.gif"/><Relationship Id="rId5" Type="http://schemas.openxmlformats.org/officeDocument/2006/relationships/image" Target="../media/image2.gif"/><Relationship Id="rId4" Type="http://schemas.openxmlformats.org/officeDocument/2006/relationships/oleObject" Target="../embeddings/oleObject51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02.gi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06.gi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68.gif"/><Relationship Id="rId4" Type="http://schemas.openxmlformats.org/officeDocument/2006/relationships/oleObject" Target="../embeddings/oleObject55.bin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10.gif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12.gi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66.gif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27088" y="2554288"/>
            <a:ext cx="7119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200" b="0" dirty="0">
                <a:solidFill>
                  <a:srgbClr val="FF3300"/>
                </a:solidFill>
                <a:ea typeface="华文中宋" pitchFamily="2" charset="-122"/>
              </a:rPr>
              <a:t>请欣赏一首诗：</a:t>
            </a:r>
          </a:p>
          <a:p>
            <a:pPr>
              <a:lnSpc>
                <a:spcPct val="120000"/>
              </a:lnSpc>
            </a:pPr>
            <a:r>
              <a:rPr kumimoji="1" lang="zh-CN" altLang="en-US" sz="3200" dirty="0">
                <a:solidFill>
                  <a:srgbClr val="020202"/>
                </a:solidFill>
                <a:ea typeface="楷体_GB2312" pitchFamily="49" charset="-122"/>
              </a:rPr>
              <a:t>太阳下山晚霞红，我把鸭子赶回笼；</a:t>
            </a:r>
          </a:p>
          <a:p>
            <a:pPr>
              <a:lnSpc>
                <a:spcPct val="120000"/>
              </a:lnSpc>
            </a:pPr>
            <a:r>
              <a:rPr kumimoji="1" lang="zh-CN" altLang="en-US" sz="3200" dirty="0">
                <a:solidFill>
                  <a:srgbClr val="020202"/>
                </a:solidFill>
                <a:ea typeface="楷体_GB2312" pitchFamily="49" charset="-122"/>
              </a:rPr>
              <a:t>一半在外闹哄哄，一半的一半进笼中；</a:t>
            </a:r>
          </a:p>
          <a:p>
            <a:pPr>
              <a:lnSpc>
                <a:spcPct val="120000"/>
              </a:lnSpc>
            </a:pPr>
            <a:r>
              <a:rPr kumimoji="1" lang="zh-CN" altLang="en-US" sz="3200" dirty="0">
                <a:solidFill>
                  <a:srgbClr val="020202"/>
                </a:solidFill>
                <a:ea typeface="楷体_GB2312" pitchFamily="49" charset="-122"/>
              </a:rPr>
              <a:t>剩下十五围着我，共有多少请算清．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65150" y="5367338"/>
            <a:ext cx="6502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3200">
                <a:solidFill>
                  <a:srgbClr val="FF3300"/>
                </a:solidFill>
                <a:ea typeface="楷体_GB2312" pitchFamily="49" charset="-122"/>
              </a:rPr>
              <a:t>你能列出方程来解决这个问题吗？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95375" y="440372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1" lang="zh-CN" altLang="zh-CN" sz="3200" b="0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2824163" y="31750"/>
            <a:ext cx="2849562" cy="1709738"/>
            <a:chOff x="1901" y="60"/>
            <a:chExt cx="1795" cy="1077"/>
          </a:xfrm>
        </p:grpSpPr>
        <p:sp>
          <p:nvSpPr>
            <p:cNvPr id="3080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新课导入</a:t>
              </a:r>
            </a:p>
          </p:txBody>
        </p:sp>
        <p:pic>
          <p:nvPicPr>
            <p:cNvPr id="3081" name="Picture 9" descr="F20082202039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3082" name="Picture 10" descr="图片19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37438" y="1274763"/>
            <a:ext cx="1019175" cy="933450"/>
          </a:xfrm>
          <a:prstGeom prst="rect">
            <a:avLst/>
          </a:prstGeom>
          <a:noFill/>
        </p:spPr>
      </p:pic>
      <p:pic>
        <p:nvPicPr>
          <p:cNvPr id="3086" name="Picture 14" descr="2006060808500893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1000" y="4983163"/>
            <a:ext cx="1725613" cy="13906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79475" y="2136775"/>
            <a:ext cx="944563" cy="930275"/>
          </a:xfrm>
          <a:prstGeom prst="rect">
            <a:avLst/>
          </a:prstGeom>
          <a:solidFill>
            <a:srgbClr val="CC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0000FF"/>
                </a:solidFill>
              </a:rPr>
              <a:t>实际</a:t>
            </a:r>
          </a:p>
          <a:p>
            <a:pPr algn="ctr"/>
            <a:r>
              <a:rPr lang="zh-CN" altLang="en-US">
                <a:solidFill>
                  <a:srgbClr val="0000FF"/>
                </a:solidFill>
              </a:rPr>
              <a:t>问题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600825" y="2098675"/>
            <a:ext cx="1606550" cy="930275"/>
          </a:xfrm>
          <a:prstGeom prst="rect">
            <a:avLst/>
          </a:prstGeom>
          <a:solidFill>
            <a:srgbClr val="CC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0000FF"/>
                </a:solidFill>
              </a:rPr>
              <a:t>一元一次</a:t>
            </a:r>
          </a:p>
          <a:p>
            <a:pPr algn="ctr"/>
            <a:r>
              <a:rPr lang="zh-CN" altLang="en-US">
                <a:solidFill>
                  <a:srgbClr val="0000FF"/>
                </a:solidFill>
              </a:rPr>
              <a:t>方程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879475" y="4202113"/>
            <a:ext cx="72723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>
                <a:latin typeface="Arial" pitchFamily="34" charset="0"/>
                <a:ea typeface="黑体" pitchFamily="49" charset="-122"/>
              </a:rPr>
              <a:t>            </a:t>
            </a:r>
            <a:r>
              <a:rPr lang="zh-CN" altLang="en-US" sz="3200" b="0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分析实际问题中的数量关系，利用其中的相等关系列出方程，是解决实际问题的一种数学方法</a:t>
            </a:r>
            <a:r>
              <a:rPr lang="en-US" altLang="zh-CN" sz="3200" b="0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.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1838325" y="2027238"/>
            <a:ext cx="4762500" cy="1139825"/>
          </a:xfrm>
          <a:prstGeom prst="rightArrow">
            <a:avLst>
              <a:gd name="adj1" fmla="val 50000"/>
              <a:gd name="adj2" fmla="val 104457"/>
            </a:avLst>
          </a:prstGeom>
          <a:solidFill>
            <a:srgbClr val="CC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rgbClr val="CC0066"/>
                </a:solidFill>
              </a:rPr>
              <a:t>设未知数  列方程</a:t>
            </a:r>
          </a:p>
        </p:txBody>
      </p:sp>
      <p:pic>
        <p:nvPicPr>
          <p:cNvPr id="9228" name="Picture 12" descr="图片1,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475" y="715963"/>
            <a:ext cx="7832725" cy="604837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3" grpId="0" animBg="1"/>
      <p:bldP spid="9226" grpId="0"/>
      <p:bldP spid="92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2095500" y="5064125"/>
          <a:ext cx="2365375" cy="1146175"/>
        </p:xfrm>
        <a:graphic>
          <a:graphicData uri="http://schemas.openxmlformats.org/presentationml/2006/ole">
            <p:oleObj spid="_x0000_s16394" name="Equation" r:id="rId3" imgW="749160" imgH="393480" progId="">
              <p:embed/>
            </p:oleObj>
          </a:graphicData>
        </a:graphic>
      </p:graphicFrame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5138738" y="4668838"/>
            <a:ext cx="2979737" cy="968375"/>
          </a:xfrm>
          <a:prstGeom prst="cloudCallout">
            <a:avLst>
              <a:gd name="adj1" fmla="val -76958"/>
              <a:gd name="adj2" fmla="val 79343"/>
            </a:avLst>
          </a:prstGeom>
          <a:solidFill>
            <a:srgbClr val="CCFF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/>
              <a:t>怎样解方程</a:t>
            </a:r>
            <a:r>
              <a:rPr lang="en-US" altLang="zh-CN"/>
              <a:t>?</a:t>
            </a:r>
          </a:p>
        </p:txBody>
      </p:sp>
      <p:grpSp>
        <p:nvGrpSpPr>
          <p:cNvPr id="16400" name="Group 16"/>
          <p:cNvGrpSpPr>
            <a:grpSpLocks/>
          </p:cNvGrpSpPr>
          <p:nvPr/>
        </p:nvGrpSpPr>
        <p:grpSpPr bwMode="auto">
          <a:xfrm>
            <a:off x="685800" y="404813"/>
            <a:ext cx="8208963" cy="2473325"/>
            <a:chOff x="432" y="147"/>
            <a:chExt cx="5171" cy="1558"/>
          </a:xfrm>
        </p:grpSpPr>
        <p:sp>
          <p:nvSpPr>
            <p:cNvPr id="16386" name="Text Box 2"/>
            <p:cNvSpPr txBox="1">
              <a:spLocks noChangeArrowheads="1"/>
            </p:cNvSpPr>
            <p:nvPr/>
          </p:nvSpPr>
          <p:spPr bwMode="auto">
            <a:xfrm>
              <a:off x="432" y="147"/>
              <a:ext cx="5171" cy="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3600" dirty="0">
                  <a:solidFill>
                    <a:srgbClr val="FF3300"/>
                  </a:solidFill>
                  <a:latin typeface="黑体" pitchFamily="49" charset="-122"/>
                  <a:ea typeface="黑体" pitchFamily="49" charset="-122"/>
                </a:rPr>
                <a:t>   </a:t>
              </a:r>
              <a:r>
                <a:rPr lang="zh-CN" altLang="en-US" dirty="0">
                  <a:ea typeface="楷体_GB2312" pitchFamily="49" charset="-122"/>
                </a:rPr>
                <a:t>问题</a:t>
              </a:r>
              <a:r>
                <a:rPr lang="en-US" altLang="zh-CN" dirty="0">
                  <a:ea typeface="楷体_GB2312" pitchFamily="49" charset="-122"/>
                </a:rPr>
                <a:t>1</a:t>
              </a:r>
              <a:r>
                <a:rPr lang="zh-CN" altLang="en-US" dirty="0">
                  <a:ea typeface="楷体_GB2312" pitchFamily="49" charset="-122"/>
                </a:rPr>
                <a:t>：在一卷公元前</a:t>
              </a:r>
              <a:r>
                <a:rPr lang="en-US" altLang="zh-CN" dirty="0">
                  <a:ea typeface="楷体_GB2312" pitchFamily="49" charset="-122"/>
                </a:rPr>
                <a:t>1600</a:t>
              </a:r>
              <a:r>
                <a:rPr lang="zh-CN" altLang="en-US" dirty="0">
                  <a:ea typeface="楷体_GB2312" pitchFamily="49" charset="-122"/>
                </a:rPr>
                <a:t>年左右遗留下来的古埃及草卷中</a:t>
              </a:r>
              <a:r>
                <a:rPr lang="en-US" altLang="zh-CN" dirty="0">
                  <a:ea typeface="楷体_GB2312" pitchFamily="49" charset="-122"/>
                </a:rPr>
                <a:t>,</a:t>
              </a:r>
              <a:r>
                <a:rPr lang="zh-CN" altLang="en-US" dirty="0">
                  <a:ea typeface="楷体_GB2312" pitchFamily="49" charset="-122"/>
                </a:rPr>
                <a:t>记载者一些数学问题</a:t>
              </a:r>
              <a:r>
                <a:rPr lang="en-US" altLang="zh-CN" dirty="0">
                  <a:ea typeface="楷体_GB2312" pitchFamily="49" charset="-122"/>
                </a:rPr>
                <a:t>,</a:t>
              </a:r>
              <a:r>
                <a:rPr lang="zh-CN" altLang="en-US" dirty="0">
                  <a:ea typeface="楷体_GB2312" pitchFamily="49" charset="-122"/>
                </a:rPr>
                <a:t>其中一个问题翻译过来是：“啊哈</a:t>
              </a:r>
              <a:r>
                <a:rPr lang="en-US" altLang="zh-CN" dirty="0">
                  <a:ea typeface="楷体_GB2312" pitchFamily="49" charset="-122"/>
                </a:rPr>
                <a:t>,</a:t>
              </a:r>
              <a:r>
                <a:rPr lang="zh-CN" altLang="en-US" dirty="0">
                  <a:ea typeface="楷体_GB2312" pitchFamily="49" charset="-122"/>
                </a:rPr>
                <a:t>它的全部</a:t>
              </a:r>
              <a:r>
                <a:rPr lang="en-US" altLang="zh-CN" dirty="0">
                  <a:ea typeface="楷体_GB2312" pitchFamily="49" charset="-122"/>
                </a:rPr>
                <a:t>,</a:t>
              </a:r>
              <a:r>
                <a:rPr lang="zh-CN" altLang="en-US" dirty="0">
                  <a:ea typeface="楷体_GB2312" pitchFamily="49" charset="-122"/>
                </a:rPr>
                <a:t>它的   其和等于</a:t>
              </a:r>
              <a:r>
                <a:rPr lang="en-US" altLang="zh-CN" dirty="0">
                  <a:ea typeface="楷体_GB2312" pitchFamily="49" charset="-122"/>
                </a:rPr>
                <a:t>16”.</a:t>
              </a:r>
              <a:r>
                <a:rPr lang="zh-CN" altLang="en-US" dirty="0">
                  <a:ea typeface="楷体_GB2312" pitchFamily="49" charset="-122"/>
                </a:rPr>
                <a:t>你能求出问题中的“它”</a:t>
              </a:r>
              <a:r>
                <a:rPr lang="en-US" altLang="zh-CN" dirty="0">
                  <a:ea typeface="楷体_GB2312" pitchFamily="49" charset="-122"/>
                </a:rPr>
                <a:t>?</a:t>
              </a:r>
            </a:p>
          </p:txBody>
        </p:sp>
        <p:graphicFrame>
          <p:nvGraphicFramePr>
            <p:cNvPr id="16396" name="Object 12"/>
            <p:cNvGraphicFramePr>
              <a:graphicFrameLocks noChangeAspect="1"/>
            </p:cNvGraphicFramePr>
            <p:nvPr/>
          </p:nvGraphicFramePr>
          <p:xfrm>
            <a:off x="3736" y="926"/>
            <a:ext cx="194" cy="501"/>
          </p:xfrm>
          <a:graphic>
            <a:graphicData uri="http://schemas.openxmlformats.org/presentationml/2006/ole">
              <p:oleObj spid="_x0000_s16396" name="Equation" r:id="rId4" imgW="152280" imgH="393480" progId="">
                <p:embed/>
              </p:oleObj>
            </a:graphicData>
          </a:graphic>
        </p:graphicFrame>
      </p:grpSp>
      <p:grpSp>
        <p:nvGrpSpPr>
          <p:cNvPr id="16402" name="Group 18"/>
          <p:cNvGrpSpPr>
            <a:grpSpLocks/>
          </p:cNvGrpSpPr>
          <p:nvPr/>
        </p:nvGrpSpPr>
        <p:grpSpPr bwMode="auto">
          <a:xfrm>
            <a:off x="528638" y="2816225"/>
            <a:ext cx="7975600" cy="2035175"/>
            <a:chOff x="309" y="1801"/>
            <a:chExt cx="5024" cy="1282"/>
          </a:xfrm>
        </p:grpSpPr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309" y="1896"/>
              <a:ext cx="5024" cy="1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60000"/>
                </a:spcBef>
              </a:pPr>
              <a:r>
                <a:rPr kumimoji="1" lang="en-US" altLang="zh-CN" dirty="0">
                  <a:solidFill>
                    <a:srgbClr val="FF3300"/>
                  </a:solidFill>
                  <a:latin typeface="黑体" pitchFamily="49" charset="-122"/>
                  <a:ea typeface="黑体" pitchFamily="49" charset="-122"/>
                </a:rPr>
                <a:t>     </a:t>
              </a:r>
              <a:r>
                <a:rPr kumimoji="1" lang="zh-CN" altLang="en-US" dirty="0">
                  <a:solidFill>
                    <a:srgbClr val="FF3300"/>
                  </a:solidFill>
                </a:rPr>
                <a:t>解</a:t>
              </a:r>
              <a:r>
                <a:rPr kumimoji="1" lang="en-US" altLang="zh-CN" dirty="0">
                  <a:solidFill>
                    <a:srgbClr val="FF3300"/>
                  </a:solidFill>
                </a:rPr>
                <a:t>:</a:t>
              </a:r>
              <a:r>
                <a:rPr kumimoji="1" lang="zh-CN" altLang="en-US" dirty="0">
                  <a:solidFill>
                    <a:srgbClr val="FF3300"/>
                  </a:solidFill>
                </a:rPr>
                <a:t>设问题中的它为</a:t>
              </a:r>
              <a:r>
                <a:rPr kumimoji="1" lang="en-US" altLang="zh-CN" dirty="0">
                  <a:solidFill>
                    <a:srgbClr val="FF3300"/>
                  </a:solidFill>
                </a:rPr>
                <a:t>x</a:t>
              </a:r>
              <a:r>
                <a:rPr kumimoji="1" lang="zh-CN" altLang="en-US" dirty="0">
                  <a:solidFill>
                    <a:srgbClr val="FF3300"/>
                  </a:solidFill>
                </a:rPr>
                <a:t>，则：它的   为     </a:t>
              </a:r>
              <a:r>
                <a:rPr kumimoji="1" lang="en-US" altLang="zh-CN" dirty="0">
                  <a:solidFill>
                    <a:srgbClr val="FF3300"/>
                  </a:solidFill>
                </a:rPr>
                <a:t>.</a:t>
              </a:r>
            </a:p>
            <a:p>
              <a:pPr>
                <a:spcBef>
                  <a:spcPct val="60000"/>
                </a:spcBef>
              </a:pPr>
              <a:r>
                <a:rPr kumimoji="1" lang="zh-CN" altLang="en-US" dirty="0">
                  <a:solidFill>
                    <a:srgbClr val="FF3300"/>
                  </a:solidFill>
                </a:rPr>
                <a:t>根据问题中的相等关系：它的全部＋它的      </a:t>
              </a:r>
            </a:p>
            <a:p>
              <a:pPr>
                <a:spcBef>
                  <a:spcPct val="60000"/>
                </a:spcBef>
              </a:pPr>
              <a:r>
                <a:rPr kumimoji="1" lang="zh-CN" altLang="en-US" dirty="0">
                  <a:solidFill>
                    <a:srgbClr val="FF3300"/>
                  </a:solidFill>
                </a:rPr>
                <a:t>＝</a:t>
              </a:r>
              <a:r>
                <a:rPr kumimoji="1" lang="en-US" altLang="zh-CN" dirty="0">
                  <a:solidFill>
                    <a:srgbClr val="FF3300"/>
                  </a:solidFill>
                </a:rPr>
                <a:t>16</a:t>
              </a:r>
              <a:r>
                <a:rPr kumimoji="1" lang="zh-CN" altLang="en-US" dirty="0">
                  <a:solidFill>
                    <a:srgbClr val="FF3300"/>
                  </a:solidFill>
                </a:rPr>
                <a:t>．可列方程</a:t>
              </a:r>
            </a:p>
          </p:txBody>
        </p:sp>
        <p:graphicFrame>
          <p:nvGraphicFramePr>
            <p:cNvPr id="16398" name="Object 14"/>
            <p:cNvGraphicFramePr>
              <a:graphicFrameLocks noChangeAspect="1"/>
            </p:cNvGraphicFramePr>
            <p:nvPr/>
          </p:nvGraphicFramePr>
          <p:xfrm>
            <a:off x="4053" y="1801"/>
            <a:ext cx="194" cy="501"/>
          </p:xfrm>
          <a:graphic>
            <a:graphicData uri="http://schemas.openxmlformats.org/presentationml/2006/ole">
              <p:oleObj spid="_x0000_s16398" name="Equation" r:id="rId5" imgW="152280" imgH="393480" progId="">
                <p:embed/>
              </p:oleObj>
            </a:graphicData>
          </a:graphic>
        </p:graphicFrame>
        <p:graphicFrame>
          <p:nvGraphicFramePr>
            <p:cNvPr id="16399" name="Object 15"/>
            <p:cNvGraphicFramePr>
              <a:graphicFrameLocks noChangeAspect="1"/>
            </p:cNvGraphicFramePr>
            <p:nvPr/>
          </p:nvGraphicFramePr>
          <p:xfrm>
            <a:off x="4430" y="1828"/>
            <a:ext cx="308" cy="455"/>
          </p:xfrm>
          <a:graphic>
            <a:graphicData uri="http://schemas.openxmlformats.org/presentationml/2006/ole">
              <p:oleObj spid="_x0000_s16399" name="Equation" r:id="rId6" imgW="266400" imgH="393480" progId="">
                <p:embed/>
              </p:oleObj>
            </a:graphicData>
          </a:graphic>
        </p:graphicFrame>
        <p:graphicFrame>
          <p:nvGraphicFramePr>
            <p:cNvPr id="16401" name="Object 17"/>
            <p:cNvGraphicFramePr>
              <a:graphicFrameLocks noChangeAspect="1"/>
            </p:cNvGraphicFramePr>
            <p:nvPr/>
          </p:nvGraphicFramePr>
          <p:xfrm>
            <a:off x="4430" y="2238"/>
            <a:ext cx="194" cy="501"/>
          </p:xfrm>
          <a:graphic>
            <a:graphicData uri="http://schemas.openxmlformats.org/presentationml/2006/ole">
              <p:oleObj spid="_x0000_s16401" name="Equation" r:id="rId7" imgW="152280" imgH="393480" progId="">
                <p:embed/>
              </p:oleObj>
            </a:graphicData>
          </a:graphic>
        </p:graphicFrame>
      </p:grpSp>
      <p:pic>
        <p:nvPicPr>
          <p:cNvPr id="16403" name="Picture 19" descr="动画地球仪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5637213"/>
            <a:ext cx="952500" cy="71437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551113" y="2335213"/>
            <a:ext cx="2466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合并同类项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762250" y="4006850"/>
            <a:ext cx="1790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系数化为</a:t>
            </a:r>
            <a:r>
              <a:rPr lang="en-US" altLang="zh-CN"/>
              <a:t>1</a:t>
            </a:r>
          </a:p>
        </p:txBody>
      </p:sp>
      <p:grpSp>
        <p:nvGrpSpPr>
          <p:cNvPr id="93201" name="Group 17"/>
          <p:cNvGrpSpPr>
            <a:grpSpLocks/>
          </p:cNvGrpSpPr>
          <p:nvPr/>
        </p:nvGrpSpPr>
        <p:grpSpPr bwMode="auto">
          <a:xfrm>
            <a:off x="989013" y="1081088"/>
            <a:ext cx="2860675" cy="1146175"/>
            <a:chOff x="623" y="681"/>
            <a:chExt cx="1802" cy="722"/>
          </a:xfrm>
        </p:grpSpPr>
        <p:graphicFrame>
          <p:nvGraphicFramePr>
            <p:cNvPr id="93188" name="Object 4"/>
            <p:cNvGraphicFramePr>
              <a:graphicFrameLocks noChangeAspect="1"/>
            </p:cNvGraphicFramePr>
            <p:nvPr/>
          </p:nvGraphicFramePr>
          <p:xfrm>
            <a:off x="811" y="681"/>
            <a:ext cx="1515" cy="722"/>
          </p:xfrm>
          <a:graphic>
            <a:graphicData uri="http://schemas.openxmlformats.org/presentationml/2006/ole">
              <p:oleObj spid="_x0000_s93188" name="Equation" r:id="rId3" imgW="761760" imgH="393480" progId="">
                <p:embed/>
              </p:oleObj>
            </a:graphicData>
          </a:graphic>
        </p:graphicFrame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623" y="681"/>
              <a:ext cx="1802" cy="722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1528763" y="2900363"/>
            <a:ext cx="1533525" cy="876300"/>
            <a:chOff x="963" y="1827"/>
            <a:chExt cx="966" cy="552"/>
          </a:xfrm>
        </p:grpSpPr>
        <p:graphicFrame>
          <p:nvGraphicFramePr>
            <p:cNvPr id="93191" name="Object 7"/>
            <p:cNvGraphicFramePr>
              <a:graphicFrameLocks noChangeAspect="1"/>
            </p:cNvGraphicFramePr>
            <p:nvPr/>
          </p:nvGraphicFramePr>
          <p:xfrm>
            <a:off x="999" y="1827"/>
            <a:ext cx="896" cy="552"/>
          </p:xfrm>
          <a:graphic>
            <a:graphicData uri="http://schemas.openxmlformats.org/presentationml/2006/ole">
              <p:oleObj spid="_x0000_s93191" name="Equation" r:id="rId4" imgW="1422360" imgH="876240" progId="">
                <p:embed/>
              </p:oleObj>
            </a:graphicData>
          </a:graphic>
        </p:graphicFrame>
        <p:sp>
          <p:nvSpPr>
            <p:cNvPr id="93195" name="Rectangle 11"/>
            <p:cNvSpPr>
              <a:spLocks noChangeArrowheads="1"/>
            </p:cNvSpPr>
            <p:nvPr/>
          </p:nvSpPr>
          <p:spPr bwMode="auto">
            <a:xfrm>
              <a:off x="963" y="1827"/>
              <a:ext cx="966" cy="552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3203" name="Group 19"/>
          <p:cNvGrpSpPr>
            <a:grpSpLocks/>
          </p:cNvGrpSpPr>
          <p:nvPr/>
        </p:nvGrpSpPr>
        <p:grpSpPr bwMode="auto">
          <a:xfrm>
            <a:off x="1806575" y="4683125"/>
            <a:ext cx="1193800" cy="519113"/>
            <a:chOff x="1138" y="2950"/>
            <a:chExt cx="752" cy="327"/>
          </a:xfrm>
        </p:grpSpPr>
        <p:sp>
          <p:nvSpPr>
            <p:cNvPr id="93193" name="Text Box 9"/>
            <p:cNvSpPr txBox="1">
              <a:spLocks noChangeArrowheads="1"/>
            </p:cNvSpPr>
            <p:nvPr/>
          </p:nvSpPr>
          <p:spPr bwMode="auto">
            <a:xfrm>
              <a:off x="1138" y="2950"/>
              <a:ext cx="67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x</a:t>
              </a:r>
              <a:r>
                <a:rPr lang="zh-CN" altLang="en-US"/>
                <a:t>＝</a:t>
              </a:r>
              <a:r>
                <a:rPr lang="en-US" altLang="zh-CN"/>
                <a:t>14</a:t>
              </a:r>
            </a:p>
          </p:txBody>
        </p:sp>
        <p:sp>
          <p:nvSpPr>
            <p:cNvPr id="93196" name="Rectangle 12"/>
            <p:cNvSpPr>
              <a:spLocks noChangeArrowheads="1"/>
            </p:cNvSpPr>
            <p:nvPr/>
          </p:nvSpPr>
          <p:spPr bwMode="auto">
            <a:xfrm>
              <a:off x="1138" y="2950"/>
              <a:ext cx="752" cy="327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3197" name="AutoShape 13"/>
          <p:cNvSpPr>
            <a:spLocks noChangeArrowheads="1"/>
          </p:cNvSpPr>
          <p:nvPr/>
        </p:nvSpPr>
        <p:spPr bwMode="auto">
          <a:xfrm>
            <a:off x="2168525" y="2335213"/>
            <a:ext cx="354013" cy="519112"/>
          </a:xfrm>
          <a:prstGeom prst="downArrow">
            <a:avLst>
              <a:gd name="adj1" fmla="val 50000"/>
              <a:gd name="adj2" fmla="val 36659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3198" name="AutoShape 14"/>
          <p:cNvSpPr>
            <a:spLocks noChangeArrowheads="1"/>
          </p:cNvSpPr>
          <p:nvPr/>
        </p:nvSpPr>
        <p:spPr bwMode="auto">
          <a:xfrm>
            <a:off x="2206625" y="4021138"/>
            <a:ext cx="354013" cy="519112"/>
          </a:xfrm>
          <a:prstGeom prst="downArrow">
            <a:avLst>
              <a:gd name="adj1" fmla="val 50000"/>
              <a:gd name="adj2" fmla="val 36659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4832350" y="1751013"/>
            <a:ext cx="3852863" cy="202565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分析：解方程，就是把方程变形，变为 </a:t>
            </a:r>
            <a:r>
              <a:rPr lang="en-US" altLang="zh-CN" b="0" i="1">
                <a:solidFill>
                  <a:srgbClr val="FF3300"/>
                </a:solidFill>
                <a:ea typeface="方正舒体" pitchFamily="2" charset="-122"/>
              </a:rPr>
              <a:t>x = a</a:t>
            </a:r>
            <a:r>
              <a:rPr lang="zh-CN" altLang="en-US" b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（</a:t>
            </a:r>
            <a:r>
              <a:rPr lang="en-US" altLang="zh-CN" b="0" i="1">
                <a:solidFill>
                  <a:srgbClr val="FF3300"/>
                </a:solidFill>
                <a:ea typeface="方正舒体" pitchFamily="2" charset="-122"/>
              </a:rPr>
              <a:t>a</a:t>
            </a:r>
            <a:r>
              <a:rPr lang="zh-CN" altLang="en-US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为常数）的形式</a:t>
            </a:r>
            <a:r>
              <a:rPr lang="en-US" altLang="zh-CN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646113" y="5583238"/>
            <a:ext cx="4664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答</a:t>
            </a:r>
            <a:r>
              <a:rPr lang="en-US" altLang="zh-CN"/>
              <a:t>:</a:t>
            </a:r>
            <a:r>
              <a:rPr lang="zh-CN" altLang="en-US"/>
              <a:t>问题中的它是</a:t>
            </a:r>
            <a:r>
              <a:rPr lang="en-US" altLang="zh-CN"/>
              <a:t>14.</a:t>
            </a:r>
          </a:p>
        </p:txBody>
      </p:sp>
      <p:pic>
        <p:nvPicPr>
          <p:cNvPr id="93204" name="Picture 20" descr="003388 (197)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0188" y="4249738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93190" grpId="0"/>
      <p:bldP spid="93197" grpId="0" animBg="1"/>
      <p:bldP spid="93198" grpId="0" animBg="1"/>
      <p:bldP spid="93199" grpId="0" animBg="1"/>
      <p:bldP spid="932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36750" y="1068388"/>
            <a:ext cx="6237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解方程中</a:t>
            </a:r>
            <a:r>
              <a:rPr lang="zh-CN" altLang="en-US" sz="3200" b="0">
                <a:solidFill>
                  <a:srgbClr val="FF3300"/>
                </a:solidFill>
                <a:latin typeface="Arial"/>
                <a:ea typeface="黑体" pitchFamily="49" charset="-122"/>
              </a:rPr>
              <a:t>“</a:t>
            </a:r>
            <a:r>
              <a:rPr lang="zh-CN" altLang="en-US" sz="3200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合并</a:t>
            </a:r>
            <a:r>
              <a:rPr lang="zh-CN" altLang="en-US" sz="3200" b="0">
                <a:solidFill>
                  <a:srgbClr val="FF3300"/>
                </a:solidFill>
                <a:latin typeface="Arial"/>
                <a:ea typeface="黑体" pitchFamily="49" charset="-122"/>
              </a:rPr>
              <a:t>”</a:t>
            </a:r>
            <a:r>
              <a:rPr lang="zh-CN" altLang="en-US" sz="3200" b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起了什么作用？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27100" y="3530600"/>
            <a:ext cx="765968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>
                <a:ea typeface="楷体_GB2312" pitchFamily="49" charset="-122"/>
              </a:rPr>
              <a:t>解方程中的“合并”是利用分配律将含有未知数的项和常数项分别合并为一项．它使方程变得简单，更接近</a:t>
            </a:r>
            <a:r>
              <a:rPr kumimoji="1" lang="en-US" altLang="zh-CN" sz="3200">
                <a:ea typeface="楷体_GB2312" pitchFamily="49" charset="-122"/>
              </a:rPr>
              <a:t>x = a</a:t>
            </a:r>
            <a:r>
              <a:rPr lang="zh-CN" altLang="en-US" sz="3200">
                <a:ea typeface="楷体_GB2312" pitchFamily="49" charset="-122"/>
              </a:rPr>
              <a:t>的形式</a:t>
            </a:r>
            <a:r>
              <a:rPr lang="en-US" altLang="zh-CN" sz="3200">
                <a:ea typeface="楷体_GB2312" pitchFamily="49" charset="-122"/>
              </a:rPr>
              <a:t>.</a:t>
            </a:r>
          </a:p>
        </p:txBody>
      </p:sp>
      <p:pic>
        <p:nvPicPr>
          <p:cNvPr id="12292" name="Picture 4" descr="ik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1111250"/>
            <a:ext cx="1181100" cy="1936750"/>
          </a:xfrm>
          <a:prstGeom prst="rect">
            <a:avLst/>
          </a:prstGeom>
          <a:noFill/>
        </p:spPr>
      </p:pic>
      <p:pic>
        <p:nvPicPr>
          <p:cNvPr id="12293" name="Picture 5" descr="09211_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1913" y="1727200"/>
            <a:ext cx="1625600" cy="1625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7088" y="3513138"/>
            <a:ext cx="770255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0D0D11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kumimoji="1" lang="zh-CN" altLang="en-US">
                <a:solidFill>
                  <a:srgbClr val="FF3300"/>
                </a:solidFill>
              </a:rPr>
              <a:t>解：设计划生产</a:t>
            </a:r>
            <a:r>
              <a:rPr kumimoji="1" lang="en-US" altLang="zh-CN">
                <a:solidFill>
                  <a:srgbClr val="FF3300"/>
                </a:solidFill>
              </a:rPr>
              <a:t>Ⅰ</a:t>
            </a:r>
            <a:r>
              <a:rPr kumimoji="1" lang="zh-CN" altLang="en-US">
                <a:solidFill>
                  <a:srgbClr val="FF3300"/>
                </a:solidFill>
              </a:rPr>
              <a:t>型电视机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台，则计划生产</a:t>
            </a:r>
            <a:r>
              <a:rPr kumimoji="1" lang="en-US" altLang="zh-CN">
                <a:solidFill>
                  <a:srgbClr val="FF3300"/>
                </a:solidFill>
              </a:rPr>
              <a:t>Ⅱ</a:t>
            </a:r>
            <a:r>
              <a:rPr kumimoji="1" lang="zh-CN" altLang="en-US">
                <a:solidFill>
                  <a:srgbClr val="FF3300"/>
                </a:solidFill>
              </a:rPr>
              <a:t>型电视机</a:t>
            </a:r>
            <a:r>
              <a:rPr kumimoji="1" lang="en-US" altLang="zh-CN">
                <a:solidFill>
                  <a:srgbClr val="FF3300"/>
                </a:solidFill>
              </a:rPr>
              <a:t>15x</a:t>
            </a:r>
            <a:r>
              <a:rPr kumimoji="1" lang="zh-CN" altLang="en-US">
                <a:solidFill>
                  <a:srgbClr val="FF3300"/>
                </a:solidFill>
              </a:rPr>
              <a:t>台</a:t>
            </a:r>
            <a:r>
              <a:rPr kumimoji="1" lang="en-US" altLang="zh-CN">
                <a:solidFill>
                  <a:srgbClr val="FF3300"/>
                </a:solidFill>
              </a:rPr>
              <a:t>,</a:t>
            </a:r>
            <a:r>
              <a:rPr kumimoji="1" lang="zh-CN" altLang="en-US">
                <a:solidFill>
                  <a:srgbClr val="FF3300"/>
                </a:solidFill>
              </a:rPr>
              <a:t>计划生产</a:t>
            </a:r>
            <a:r>
              <a:rPr kumimoji="1" lang="en-US" altLang="zh-CN">
                <a:solidFill>
                  <a:srgbClr val="FF3300"/>
                </a:solidFill>
              </a:rPr>
              <a:t>Ⅲ</a:t>
            </a:r>
            <a:r>
              <a:rPr kumimoji="1" lang="zh-CN" altLang="en-US">
                <a:solidFill>
                  <a:srgbClr val="FF3300"/>
                </a:solidFill>
              </a:rPr>
              <a:t>型电视机</a:t>
            </a:r>
            <a:r>
              <a:rPr kumimoji="1" lang="en-US" altLang="zh-CN">
                <a:solidFill>
                  <a:srgbClr val="FF3300"/>
                </a:solidFill>
              </a:rPr>
              <a:t>20x</a:t>
            </a:r>
            <a:r>
              <a:rPr kumimoji="1" lang="zh-CN" altLang="en-US">
                <a:solidFill>
                  <a:srgbClr val="FF3300"/>
                </a:solidFill>
              </a:rPr>
              <a:t>台，列方程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247900" y="51006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1" lang="zh-CN" altLang="zh-CN" sz="2400" b="0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98500" y="1468438"/>
            <a:ext cx="770255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>
                <a:solidFill>
                  <a:srgbClr val="020202"/>
                </a:solidFill>
              </a:rPr>
              <a:t>         </a:t>
            </a:r>
            <a:r>
              <a:rPr lang="zh-CN" altLang="en-US">
                <a:ea typeface="楷体_GB2312" pitchFamily="49" charset="-122"/>
              </a:rPr>
              <a:t>某电视机厂今年计划生产电视机</a:t>
            </a:r>
            <a:r>
              <a:rPr lang="en-US" altLang="zh-CN">
                <a:ea typeface="楷体_GB2312" pitchFamily="49" charset="-122"/>
              </a:rPr>
              <a:t>21600</a:t>
            </a:r>
            <a:r>
              <a:rPr lang="zh-CN" altLang="en-US">
                <a:ea typeface="楷体_GB2312" pitchFamily="49" charset="-122"/>
              </a:rPr>
              <a:t>台，其中</a:t>
            </a:r>
            <a:r>
              <a:rPr lang="en-US" altLang="zh-CN">
                <a:ea typeface="楷体_GB2312" pitchFamily="49" charset="-122"/>
              </a:rPr>
              <a:t>Ⅰ</a:t>
            </a:r>
            <a:r>
              <a:rPr lang="zh-CN" altLang="en-US">
                <a:ea typeface="楷体_GB2312" pitchFamily="49" charset="-122"/>
              </a:rPr>
              <a:t>型，</a:t>
            </a:r>
            <a:r>
              <a:rPr lang="en-US" altLang="zh-CN">
                <a:ea typeface="楷体_GB2312" pitchFamily="49" charset="-122"/>
              </a:rPr>
              <a:t>Ⅱ</a:t>
            </a:r>
            <a:r>
              <a:rPr lang="zh-CN" altLang="en-US">
                <a:ea typeface="楷体_GB2312" pitchFamily="49" charset="-122"/>
              </a:rPr>
              <a:t>型，</a:t>
            </a:r>
            <a:r>
              <a:rPr lang="en-US" altLang="zh-CN">
                <a:ea typeface="楷体_GB2312" pitchFamily="49" charset="-122"/>
              </a:rPr>
              <a:t>Ⅲ</a:t>
            </a:r>
            <a:r>
              <a:rPr lang="zh-CN" altLang="en-US">
                <a:ea typeface="楷体_GB2312" pitchFamily="49" charset="-122"/>
              </a:rPr>
              <a:t>型三种电视机的数量之比为</a:t>
            </a:r>
            <a:r>
              <a:rPr lang="en-US" altLang="zh-CN">
                <a:ea typeface="楷体_GB2312" pitchFamily="49" charset="-122"/>
              </a:rPr>
              <a:t>1:15:20</a:t>
            </a:r>
            <a:r>
              <a:rPr lang="zh-CN" altLang="en-US">
                <a:ea typeface="楷体_GB2312" pitchFamily="49" charset="-122"/>
              </a:rPr>
              <a:t>，这三种电视机计划各生产多少台</a:t>
            </a:r>
            <a:r>
              <a:rPr lang="en-US" altLang="zh-CN">
                <a:ea typeface="楷体_GB2312" pitchFamily="49" charset="-122"/>
              </a:rPr>
              <a:t>?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247900" y="5602288"/>
            <a:ext cx="5002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15x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20x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21 600</a:t>
            </a:r>
          </a:p>
        </p:txBody>
      </p: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1074738" y="354013"/>
            <a:ext cx="2620962" cy="852487"/>
            <a:chOff x="826" y="217"/>
            <a:chExt cx="1651" cy="537"/>
          </a:xfrm>
        </p:grpSpPr>
        <p:sp>
          <p:nvSpPr>
            <p:cNvPr id="17432" name="AutoShape 24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7433" name="Picture 25" descr="ni_png_04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pic>
        <p:nvPicPr>
          <p:cNvPr id="17434" name="Picture 26" descr="灯泡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0825" y="125413"/>
            <a:ext cx="1009650" cy="11525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9" grpId="0"/>
      <p:bldP spid="174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758825" y="5105400"/>
            <a:ext cx="74406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2400">
                <a:latin typeface="黑体" pitchFamily="49" charset="-122"/>
                <a:ea typeface="黑体" pitchFamily="49" charset="-122"/>
              </a:rPr>
              <a:t>     </a:t>
            </a:r>
            <a:r>
              <a:rPr kumimoji="1" lang="zh-CN" altLang="en-US">
                <a:solidFill>
                  <a:srgbClr val="FF3300"/>
                </a:solidFill>
              </a:rPr>
              <a:t>答： </a:t>
            </a:r>
            <a:r>
              <a:rPr kumimoji="1" lang="en-US" altLang="zh-CN">
                <a:solidFill>
                  <a:srgbClr val="FF3300"/>
                </a:solidFill>
              </a:rPr>
              <a:t>Ⅰ</a:t>
            </a:r>
            <a:r>
              <a:rPr kumimoji="1" lang="zh-CN" altLang="en-US">
                <a:solidFill>
                  <a:srgbClr val="FF3300"/>
                </a:solidFill>
              </a:rPr>
              <a:t>型电视机计划生产</a:t>
            </a:r>
            <a:r>
              <a:rPr kumimoji="1" lang="en-US" altLang="zh-CN">
                <a:solidFill>
                  <a:srgbClr val="FF3300"/>
                </a:solidFill>
              </a:rPr>
              <a:t>600</a:t>
            </a:r>
            <a:r>
              <a:rPr kumimoji="1" lang="zh-CN" altLang="en-US">
                <a:solidFill>
                  <a:srgbClr val="FF3300"/>
                </a:solidFill>
              </a:rPr>
              <a:t>台</a:t>
            </a:r>
            <a:r>
              <a:rPr kumimoji="1" lang="en-US" altLang="zh-CN">
                <a:solidFill>
                  <a:srgbClr val="FF3300"/>
                </a:solidFill>
              </a:rPr>
              <a:t>,Ⅱ</a:t>
            </a:r>
            <a:r>
              <a:rPr kumimoji="1" lang="zh-CN" altLang="en-US">
                <a:solidFill>
                  <a:srgbClr val="FF3300"/>
                </a:solidFill>
              </a:rPr>
              <a:t>型电视机计划生产</a:t>
            </a:r>
            <a:r>
              <a:rPr kumimoji="1" lang="en-US" altLang="zh-CN">
                <a:solidFill>
                  <a:srgbClr val="FF3300"/>
                </a:solidFill>
              </a:rPr>
              <a:t>9000</a:t>
            </a:r>
            <a:r>
              <a:rPr kumimoji="1" lang="zh-CN" altLang="en-US">
                <a:solidFill>
                  <a:srgbClr val="FF3300"/>
                </a:solidFill>
              </a:rPr>
              <a:t>台</a:t>
            </a:r>
            <a:r>
              <a:rPr kumimoji="1" lang="en-US" altLang="zh-CN">
                <a:solidFill>
                  <a:srgbClr val="FF3300"/>
                </a:solidFill>
              </a:rPr>
              <a:t>,Ⅲ</a:t>
            </a:r>
            <a:r>
              <a:rPr kumimoji="1" lang="zh-CN" altLang="en-US">
                <a:solidFill>
                  <a:srgbClr val="FF3300"/>
                </a:solidFill>
              </a:rPr>
              <a:t>型电视机计划生产</a:t>
            </a:r>
            <a:r>
              <a:rPr kumimoji="1" lang="en-US" altLang="zh-CN">
                <a:solidFill>
                  <a:srgbClr val="FF3300"/>
                </a:solidFill>
              </a:rPr>
              <a:t>12000</a:t>
            </a:r>
            <a:r>
              <a:rPr kumimoji="1" lang="zh-CN" altLang="en-US">
                <a:solidFill>
                  <a:srgbClr val="FF3300"/>
                </a:solidFill>
              </a:rPr>
              <a:t>台．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778000" y="919163"/>
            <a:ext cx="3309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合并同类项，得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3343275" y="1535113"/>
            <a:ext cx="2347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36x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21600</a:t>
            </a: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1778000" y="2466975"/>
            <a:ext cx="292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系数化成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3835400" y="2986088"/>
            <a:ext cx="1855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600</a:t>
            </a:r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758825" y="3567113"/>
            <a:ext cx="789146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所以</a:t>
            </a:r>
          </a:p>
          <a:p>
            <a:r>
              <a:rPr kumimoji="1" lang="zh-CN" altLang="en-US">
                <a:solidFill>
                  <a:srgbClr val="FF3300"/>
                </a:solidFill>
              </a:rPr>
              <a:t>计划生产</a:t>
            </a:r>
            <a:r>
              <a:rPr kumimoji="1" lang="en-US" altLang="zh-CN">
                <a:solidFill>
                  <a:srgbClr val="FF3300"/>
                </a:solidFill>
              </a:rPr>
              <a:t>Ⅱ</a:t>
            </a:r>
            <a:r>
              <a:rPr kumimoji="1" lang="zh-CN" altLang="en-US">
                <a:solidFill>
                  <a:srgbClr val="FF3300"/>
                </a:solidFill>
              </a:rPr>
              <a:t>型电视机</a:t>
            </a:r>
            <a:r>
              <a:rPr kumimoji="1" lang="en-US" altLang="zh-CN">
                <a:solidFill>
                  <a:srgbClr val="FF3300"/>
                </a:solidFill>
              </a:rPr>
              <a:t>600×15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9000</a:t>
            </a:r>
            <a:r>
              <a:rPr kumimoji="1" lang="zh-CN" altLang="en-US">
                <a:solidFill>
                  <a:srgbClr val="FF3300"/>
                </a:solidFill>
              </a:rPr>
              <a:t>（台）</a:t>
            </a:r>
            <a:r>
              <a:rPr kumimoji="1" lang="en-US" altLang="zh-CN">
                <a:solidFill>
                  <a:srgbClr val="FF3300"/>
                </a:solidFill>
              </a:rPr>
              <a:t>,</a:t>
            </a:r>
          </a:p>
          <a:p>
            <a:r>
              <a:rPr kumimoji="1" lang="zh-CN" altLang="en-US">
                <a:solidFill>
                  <a:srgbClr val="FF3300"/>
                </a:solidFill>
              </a:rPr>
              <a:t>计划生产</a:t>
            </a:r>
            <a:r>
              <a:rPr kumimoji="1" lang="en-US" altLang="zh-CN">
                <a:solidFill>
                  <a:srgbClr val="FF3300"/>
                </a:solidFill>
              </a:rPr>
              <a:t>Ⅲ</a:t>
            </a:r>
            <a:r>
              <a:rPr kumimoji="1" lang="zh-CN" altLang="en-US">
                <a:solidFill>
                  <a:srgbClr val="FF3300"/>
                </a:solidFill>
              </a:rPr>
              <a:t>型电视机</a:t>
            </a:r>
            <a:r>
              <a:rPr kumimoji="1" lang="en-US" altLang="zh-CN">
                <a:solidFill>
                  <a:srgbClr val="FF3300"/>
                </a:solidFill>
              </a:rPr>
              <a:t>600</a:t>
            </a:r>
            <a:r>
              <a:rPr kumimoji="1" lang="en-US" altLang="en-US">
                <a:solidFill>
                  <a:srgbClr val="FF3300"/>
                </a:solidFill>
              </a:rPr>
              <a:t>×</a:t>
            </a:r>
            <a:r>
              <a:rPr kumimoji="1" lang="en-US" altLang="zh-CN">
                <a:solidFill>
                  <a:srgbClr val="FF3300"/>
                </a:solidFill>
              </a:rPr>
              <a:t>20</a:t>
            </a:r>
            <a:r>
              <a:rPr kumimoji="1" lang="en-US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12000</a:t>
            </a:r>
            <a:r>
              <a:rPr kumimoji="1" lang="zh-CN" altLang="en-US">
                <a:solidFill>
                  <a:srgbClr val="FF3300"/>
                </a:solidFill>
              </a:rPr>
              <a:t>（台）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94219" name="Picture 11" descr="003388 (197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3138" y="1081088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13" grpId="0"/>
      <p:bldP spid="94214" grpId="0"/>
      <p:bldP spid="94215" grpId="0"/>
      <p:bldP spid="94216" grpId="0"/>
      <p:bldP spid="942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331913" y="3125788"/>
            <a:ext cx="60896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kumimoji="1" lang="en-US" altLang="zh-CN" b="0"/>
              <a:t> </a:t>
            </a:r>
            <a:r>
              <a:rPr kumimoji="1" lang="zh-CN" altLang="en-US">
                <a:solidFill>
                  <a:srgbClr val="FF3300"/>
                </a:solidFill>
              </a:rPr>
              <a:t>解：</a:t>
            </a:r>
            <a:r>
              <a:rPr kumimoji="1" lang="zh-CN" altLang="en-US">
                <a:solidFill>
                  <a:srgbClr val="FF3300"/>
                </a:solidFill>
                <a:sym typeface="Wingdings" pitchFamily="2" charset="2"/>
              </a:rPr>
              <a:t>合并同类项，得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          </a:t>
            </a:r>
            <a:r>
              <a:rPr kumimoji="1" lang="en-US" altLang="zh-CN">
                <a:solidFill>
                  <a:srgbClr val="FF3300"/>
                </a:solidFill>
              </a:rPr>
              <a:t>2x</a:t>
            </a:r>
            <a:r>
              <a:rPr kumimoji="1" lang="zh-CN" altLang="en-US">
                <a:solidFill>
                  <a:srgbClr val="FF3300"/>
                </a:solidFill>
              </a:rPr>
              <a:t>＝－</a:t>
            </a:r>
            <a:r>
              <a:rPr kumimoji="1" lang="en-US" altLang="zh-CN">
                <a:solidFill>
                  <a:srgbClr val="FF3300"/>
                </a:solidFill>
              </a:rPr>
              <a:t>10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kumimoji="1" lang="en-US" altLang="zh-CN">
                <a:solidFill>
                  <a:srgbClr val="FF3300"/>
                </a:solidFill>
              </a:rPr>
              <a:t>         </a:t>
            </a:r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         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＝－</a:t>
            </a:r>
            <a:r>
              <a:rPr kumimoji="1" lang="en-US" altLang="zh-CN">
                <a:solidFill>
                  <a:srgbClr val="FF3300"/>
                </a:solidFill>
              </a:rPr>
              <a:t>5.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331913" y="1106488"/>
            <a:ext cx="44481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3200">
                <a:ea typeface="楷体_GB2312" pitchFamily="49" charset="-122"/>
              </a:rPr>
              <a:t>例</a:t>
            </a:r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：解方程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1106488" y="2222500"/>
            <a:ext cx="4602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/>
              <a:t>（</a:t>
            </a:r>
            <a:r>
              <a:rPr lang="en-US" altLang="zh-CN" sz="3200"/>
              <a:t>1</a:t>
            </a:r>
            <a:r>
              <a:rPr lang="zh-CN" altLang="en-US" sz="3200"/>
              <a:t>）</a:t>
            </a:r>
            <a:r>
              <a:rPr lang="en-US" altLang="zh-CN" sz="3200"/>
              <a:t>5x</a:t>
            </a:r>
            <a:r>
              <a:rPr lang="zh-CN" altLang="en-US" sz="3200"/>
              <a:t>－</a:t>
            </a:r>
            <a:r>
              <a:rPr lang="en-US" altLang="zh-CN" sz="3200"/>
              <a:t>3x</a:t>
            </a:r>
            <a:r>
              <a:rPr lang="zh-CN" altLang="en-US" sz="3200"/>
              <a:t>＝－</a:t>
            </a:r>
            <a:r>
              <a:rPr lang="en-US" altLang="zh-CN" sz="3200"/>
              <a:t>10</a:t>
            </a:r>
          </a:p>
        </p:txBody>
      </p:sp>
      <p:pic>
        <p:nvPicPr>
          <p:cNvPr id="14357" name="Picture 21" descr="52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6588" y="1106488"/>
            <a:ext cx="1889125" cy="3973512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/>
      <p:bldP spid="143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1825625" y="2581275"/>
            <a:ext cx="4660900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80000"/>
              </a:spcBef>
            </a:pPr>
            <a:r>
              <a:rPr kumimoji="1" lang="en-US" altLang="zh-CN" b="0"/>
              <a:t> </a:t>
            </a:r>
            <a:r>
              <a:rPr kumimoji="1" lang="zh-CN" altLang="en-US">
                <a:solidFill>
                  <a:srgbClr val="FF3300"/>
                </a:solidFill>
              </a:rPr>
              <a:t>解：合并同类项，得</a:t>
            </a:r>
          </a:p>
          <a:p>
            <a:pPr>
              <a:spcBef>
                <a:spcPct val="8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                   </a:t>
            </a:r>
            <a:r>
              <a:rPr kumimoji="1" lang="en-US" altLang="zh-CN">
                <a:solidFill>
                  <a:srgbClr val="FF3300"/>
                </a:solidFill>
              </a:rPr>
              <a:t>2x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2039938" y="4059238"/>
            <a:ext cx="250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</p:txBody>
      </p:sp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3522663" y="4686300"/>
          <a:ext cx="831850" cy="1057275"/>
        </p:xfrm>
        <a:graphic>
          <a:graphicData uri="http://schemas.openxmlformats.org/presentationml/2006/ole">
            <p:oleObj spid="_x0000_s92168" name="Equation" r:id="rId3" imgW="469800" imgH="406080" progId="">
              <p:embed/>
            </p:oleObj>
          </a:graphicData>
        </a:graphic>
      </p:graphicFrame>
      <p:graphicFrame>
        <p:nvGraphicFramePr>
          <p:cNvPr id="92169" name="Object 9"/>
          <p:cNvGraphicFramePr>
            <a:graphicFrameLocks noChangeAspect="1"/>
          </p:cNvGraphicFramePr>
          <p:nvPr/>
        </p:nvGraphicFramePr>
        <p:xfrm>
          <a:off x="1825625" y="1017588"/>
          <a:ext cx="3690938" cy="990600"/>
        </p:xfrm>
        <a:graphic>
          <a:graphicData uri="http://schemas.openxmlformats.org/presentationml/2006/ole">
            <p:oleObj spid="_x0000_s92169" name="Equation" r:id="rId4" imgW="1079280" imgH="393480" progId="">
              <p:embed/>
            </p:oleObj>
          </a:graphicData>
        </a:graphic>
      </p:graphicFrame>
      <p:pic>
        <p:nvPicPr>
          <p:cNvPr id="92170" name="Picture 10" descr="52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63" y="1616075"/>
            <a:ext cx="1647825" cy="34671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1541463" y="2290763"/>
            <a:ext cx="4108450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80000"/>
              </a:spcBef>
            </a:pPr>
            <a:r>
              <a:rPr kumimoji="1" lang="zh-CN" altLang="en-US">
                <a:solidFill>
                  <a:srgbClr val="FF3300"/>
                </a:solidFill>
                <a:sym typeface="Wingdings" pitchFamily="2" charset="2"/>
              </a:rPr>
              <a:t>解：合并同类项，得</a:t>
            </a:r>
          </a:p>
          <a:p>
            <a:pPr>
              <a:spcBef>
                <a:spcPct val="80000"/>
              </a:spcBef>
            </a:pPr>
            <a:r>
              <a:rPr kumimoji="1" lang="zh-CN" altLang="en-US">
                <a:solidFill>
                  <a:srgbClr val="FF3300"/>
                </a:solidFill>
                <a:sym typeface="Wingdings" pitchFamily="2" charset="2"/>
              </a:rPr>
              <a:t>                 </a:t>
            </a:r>
            <a:r>
              <a:rPr kumimoji="1" lang="en-US" altLang="zh-CN">
                <a:solidFill>
                  <a:srgbClr val="FF3300"/>
                </a:solidFill>
                <a:sym typeface="Wingdings" pitchFamily="2" charset="2"/>
              </a:rPr>
              <a:t>4x</a:t>
            </a:r>
            <a:r>
              <a:rPr kumimoji="1" lang="zh-CN" altLang="en-US">
                <a:solidFill>
                  <a:srgbClr val="FF3300"/>
                </a:solidFill>
                <a:sym typeface="Wingdings" pitchFamily="2" charset="2"/>
              </a:rPr>
              <a:t>＝－</a:t>
            </a:r>
            <a:r>
              <a:rPr kumimoji="1" lang="en-US" altLang="zh-CN">
                <a:solidFill>
                  <a:srgbClr val="FF3300"/>
                </a:solidFill>
                <a:sym typeface="Wingdings" pitchFamily="2" charset="2"/>
              </a:rPr>
              <a:t>9</a:t>
            </a:r>
          </a:p>
          <a:p>
            <a:pPr>
              <a:spcBef>
                <a:spcPct val="80000"/>
              </a:spcBef>
            </a:pPr>
            <a:r>
              <a:rPr kumimoji="1" lang="en-US" altLang="zh-CN">
                <a:solidFill>
                  <a:srgbClr val="FF3300"/>
                </a:solidFill>
              </a:rPr>
              <a:t>         </a:t>
            </a:r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1212850" y="1143000"/>
            <a:ext cx="5913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/>
              <a:t>（</a:t>
            </a:r>
            <a:r>
              <a:rPr lang="en-US" altLang="zh-CN" sz="3200"/>
              <a:t>3</a:t>
            </a:r>
            <a:r>
              <a:rPr lang="zh-CN" altLang="en-US" sz="3200"/>
              <a:t>）</a:t>
            </a:r>
            <a:r>
              <a:rPr lang="en-US" altLang="zh-CN" sz="3200"/>
              <a:t>6x</a:t>
            </a:r>
            <a:r>
              <a:rPr lang="zh-CN" altLang="en-US" sz="3200"/>
              <a:t>－</a:t>
            </a:r>
            <a:r>
              <a:rPr lang="en-US" altLang="zh-CN" sz="3200"/>
              <a:t>1.5x</a:t>
            </a:r>
            <a:r>
              <a:rPr lang="zh-CN" altLang="en-US" sz="3200"/>
              <a:t>－</a:t>
            </a:r>
            <a:r>
              <a:rPr lang="en-US" altLang="zh-CN" sz="3200"/>
              <a:t>0.5x</a:t>
            </a:r>
            <a:r>
              <a:rPr lang="zh-CN" altLang="en-US" sz="3200"/>
              <a:t>＝－</a:t>
            </a:r>
            <a:r>
              <a:rPr lang="en-US" altLang="zh-CN" sz="3200"/>
              <a:t>9</a:t>
            </a:r>
          </a:p>
        </p:txBody>
      </p:sp>
      <p:graphicFrame>
        <p:nvGraphicFramePr>
          <p:cNvPr id="90124" name="Object 12"/>
          <p:cNvGraphicFramePr>
            <a:graphicFrameLocks noChangeAspect="1"/>
          </p:cNvGraphicFramePr>
          <p:nvPr/>
        </p:nvGraphicFramePr>
        <p:xfrm>
          <a:off x="3135313" y="4541838"/>
          <a:ext cx="1103312" cy="1011237"/>
        </p:xfrm>
        <a:graphic>
          <a:graphicData uri="http://schemas.openxmlformats.org/presentationml/2006/ole">
            <p:oleObj spid="_x0000_s90124" name="Equation" r:id="rId3" imgW="596880" imgH="406080" progId="">
              <p:embed/>
            </p:oleObj>
          </a:graphicData>
        </a:graphic>
      </p:graphicFrame>
      <p:pic>
        <p:nvPicPr>
          <p:cNvPr id="90125" name="Picture 13" descr="52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0625" y="1370013"/>
            <a:ext cx="1987550" cy="41830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0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90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33475" y="1185863"/>
            <a:ext cx="686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/>
              <a:t>（</a:t>
            </a:r>
            <a:r>
              <a:rPr lang="en-US" altLang="zh-CN" sz="3600"/>
              <a:t>4</a:t>
            </a:r>
            <a:r>
              <a:rPr lang="zh-CN" altLang="en-US" sz="3600"/>
              <a:t>）</a:t>
            </a:r>
            <a:r>
              <a:rPr lang="en-US" altLang="zh-CN" sz="3600"/>
              <a:t>3x</a:t>
            </a:r>
            <a:r>
              <a:rPr lang="zh-CN" altLang="en-US" sz="3600"/>
              <a:t>＋</a:t>
            </a:r>
            <a:r>
              <a:rPr lang="en-US" altLang="zh-CN" sz="3600"/>
              <a:t>5x</a:t>
            </a:r>
            <a:r>
              <a:rPr lang="zh-CN" altLang="en-US" sz="3600"/>
              <a:t>－</a:t>
            </a:r>
            <a:r>
              <a:rPr lang="en-US" altLang="zh-CN" sz="3600"/>
              <a:t>6x</a:t>
            </a:r>
            <a:r>
              <a:rPr lang="zh-CN" altLang="en-US" sz="3600"/>
              <a:t>＝－</a:t>
            </a:r>
            <a:r>
              <a:rPr lang="en-US" altLang="zh-CN" sz="3600"/>
              <a:t>3×4</a:t>
            </a:r>
            <a:r>
              <a:rPr lang="zh-CN" altLang="zh-CN"/>
              <a:t>＋</a:t>
            </a:r>
            <a:r>
              <a:rPr lang="en-US" altLang="zh-CN" sz="3600"/>
              <a:t>20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584325" y="2212975"/>
            <a:ext cx="526415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8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解：合并同类项，得</a:t>
            </a:r>
          </a:p>
          <a:p>
            <a:pPr>
              <a:lnSpc>
                <a:spcPct val="120000"/>
              </a:lnSpc>
              <a:spcBef>
                <a:spcPct val="80000"/>
              </a:spcBef>
            </a:pPr>
            <a:r>
              <a:rPr lang="zh-CN" altLang="en-US">
                <a:solidFill>
                  <a:srgbClr val="FF3300"/>
                </a:solidFill>
              </a:rPr>
              <a:t>                   </a:t>
            </a:r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8.</a:t>
            </a:r>
          </a:p>
          <a:p>
            <a:pPr>
              <a:lnSpc>
                <a:spcPct val="120000"/>
              </a:lnSpc>
              <a:spcBef>
                <a:spcPct val="80000"/>
              </a:spcBef>
            </a:pPr>
            <a:r>
              <a:rPr kumimoji="1" lang="en-US" altLang="zh-CN">
                <a:solidFill>
                  <a:srgbClr val="FF3300"/>
                </a:solidFill>
              </a:rPr>
              <a:t>         </a:t>
            </a:r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1,</a:t>
            </a:r>
            <a:r>
              <a:rPr kumimoji="1" lang="zh-CN" altLang="en-US">
                <a:solidFill>
                  <a:srgbClr val="FF3300"/>
                </a:solidFill>
              </a:rPr>
              <a:t>得</a:t>
            </a:r>
          </a:p>
          <a:p>
            <a:pPr>
              <a:lnSpc>
                <a:spcPct val="120000"/>
              </a:lnSpc>
              <a:spcBef>
                <a:spcPct val="80000"/>
              </a:spcBef>
            </a:pPr>
            <a:r>
              <a:rPr lang="zh-CN" altLang="en-US">
                <a:solidFill>
                  <a:srgbClr val="FF3300"/>
                </a:solidFill>
              </a:rPr>
              <a:t>                    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4.</a:t>
            </a:r>
            <a:endParaRPr kumimoji="1" lang="en-US" altLang="zh-CN">
              <a:solidFill>
                <a:srgbClr val="FF3300"/>
              </a:solidFill>
            </a:endParaRPr>
          </a:p>
        </p:txBody>
      </p:sp>
      <p:pic>
        <p:nvPicPr>
          <p:cNvPr id="13326" name="Picture 14" descr="画图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4638" y="3170238"/>
            <a:ext cx="3543300" cy="25765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23938" y="10191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1" lang="zh-CN" altLang="zh-CN" sz="3200" b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11188" y="762000"/>
            <a:ext cx="7688262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3200" dirty="0">
                <a:solidFill>
                  <a:srgbClr val="020202"/>
                </a:solidFill>
                <a:ea typeface="楷体_GB2312" pitchFamily="49" charset="-122"/>
              </a:rPr>
              <a:t>       </a:t>
            </a:r>
            <a:r>
              <a:rPr kumimoji="1" lang="zh-CN" altLang="en-US" sz="3200" dirty="0">
                <a:solidFill>
                  <a:srgbClr val="0000FF"/>
                </a:solidFill>
                <a:ea typeface="楷体_GB2312" pitchFamily="49" charset="-122"/>
              </a:rPr>
              <a:t>希腊数学家丢番图（公元</a:t>
            </a:r>
            <a:r>
              <a:rPr kumimoji="1" lang="en-US" altLang="zh-CN" sz="3200" dirty="0">
                <a:solidFill>
                  <a:srgbClr val="0000FF"/>
                </a:solidFill>
                <a:ea typeface="楷体_GB2312" pitchFamily="49" charset="-122"/>
              </a:rPr>
              <a:t>3</a:t>
            </a:r>
            <a:r>
              <a:rPr kumimoji="1" lang="en-US" altLang="en-US" sz="3200" dirty="0">
                <a:solidFill>
                  <a:srgbClr val="0000FF"/>
                </a:solidFill>
                <a:ea typeface="楷体_GB2312" pitchFamily="49" charset="-122"/>
              </a:rPr>
              <a:t>～</a:t>
            </a:r>
            <a:r>
              <a:rPr kumimoji="1" lang="en-US" altLang="zh-CN" sz="3200" dirty="0">
                <a:solidFill>
                  <a:srgbClr val="0000FF"/>
                </a:solidFill>
                <a:ea typeface="楷体_GB2312" pitchFamily="49" charset="-122"/>
              </a:rPr>
              <a:t>4</a:t>
            </a:r>
            <a:r>
              <a:rPr kumimoji="1" lang="zh-CN" altLang="en-US" sz="3200" dirty="0">
                <a:solidFill>
                  <a:srgbClr val="0000FF"/>
                </a:solidFill>
                <a:ea typeface="楷体_GB2312" pitchFamily="49" charset="-122"/>
              </a:rPr>
              <a:t>世纪）的墓碑上记载着：</a:t>
            </a:r>
          </a:p>
          <a:p>
            <a:r>
              <a:rPr kumimoji="1" lang="zh-CN" altLang="en-US" sz="3200" dirty="0">
                <a:solidFill>
                  <a:srgbClr val="020202"/>
                </a:solidFill>
                <a:ea typeface="楷体_GB2312" pitchFamily="49" charset="-122"/>
              </a:rPr>
              <a:t>      </a:t>
            </a:r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“他的生命的六分之一是幸福童年；</a:t>
            </a:r>
          </a:p>
          <a:p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       再活了他生命的十二分之一，两颊长起了细细的胡须；</a:t>
            </a:r>
          </a:p>
          <a:p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        他结了婚，又度过了一生的七分之一；</a:t>
            </a:r>
          </a:p>
          <a:p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        再过五年，他有了儿子，感到很幸福；</a:t>
            </a:r>
          </a:p>
          <a:p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        可是儿子只活了他父亲年龄的一半；</a:t>
            </a:r>
          </a:p>
          <a:p>
            <a:r>
              <a:rPr kumimoji="1" lang="zh-CN" altLang="en-US" sz="3000" dirty="0">
                <a:solidFill>
                  <a:srgbClr val="020202"/>
                </a:solidFill>
                <a:ea typeface="楷体_GB2312" pitchFamily="49" charset="-122"/>
              </a:rPr>
              <a:t>        儿子死后，他在极悲痛中度过了四年，也与世长辞了．”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61975" y="5516563"/>
            <a:ext cx="8343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3200" dirty="0">
                <a:solidFill>
                  <a:srgbClr val="FF3300"/>
                </a:solidFill>
                <a:ea typeface="楷体_GB2312" pitchFamily="49" charset="-122"/>
              </a:rPr>
              <a:t>根据以上信息，你知道丢番图活了多少岁吗？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819150" y="2184400"/>
            <a:ext cx="755650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/>
              <a:t>（</a:t>
            </a:r>
            <a:r>
              <a:rPr lang="en-US" altLang="zh-CN" sz="3200"/>
              <a:t>1</a:t>
            </a:r>
            <a:r>
              <a:rPr lang="zh-CN" altLang="en-US" sz="3200"/>
              <a:t>）－</a:t>
            </a:r>
            <a:r>
              <a:rPr lang="en-US" altLang="zh-CN" sz="3200"/>
              <a:t>2x</a:t>
            </a:r>
            <a:r>
              <a:rPr lang="zh-CN" altLang="en-US" sz="3200"/>
              <a:t>－</a:t>
            </a:r>
            <a:r>
              <a:rPr lang="en-US" altLang="zh-CN" sz="3200"/>
              <a:t>0.5x</a:t>
            </a:r>
            <a:r>
              <a:rPr lang="zh-CN" altLang="en-US" sz="3200"/>
              <a:t>＝－</a:t>
            </a:r>
            <a:r>
              <a:rPr lang="en-US" altLang="zh-CN" sz="3200"/>
              <a:t>10;</a:t>
            </a:r>
          </a:p>
          <a:p>
            <a:pPr>
              <a:lnSpc>
                <a:spcPct val="130000"/>
              </a:lnSpc>
            </a:pPr>
            <a:endParaRPr lang="en-US" altLang="zh-CN" sz="3200"/>
          </a:p>
          <a:p>
            <a:pPr>
              <a:lnSpc>
                <a:spcPct val="130000"/>
              </a:lnSpc>
            </a:pPr>
            <a:r>
              <a:rPr lang="zh-CN" altLang="en-US" sz="3200"/>
              <a:t>（</a:t>
            </a:r>
            <a:r>
              <a:rPr lang="en-US" altLang="zh-CN" sz="3200"/>
              <a:t>2</a:t>
            </a:r>
            <a:r>
              <a:rPr lang="zh-CN" altLang="en-US" sz="3200"/>
              <a:t>）</a:t>
            </a:r>
            <a:r>
              <a:rPr lang="en-US" altLang="zh-CN" sz="3200"/>
              <a:t>3x</a:t>
            </a:r>
            <a:r>
              <a:rPr lang="zh-CN" altLang="en-US" sz="3200"/>
              <a:t>－</a:t>
            </a:r>
            <a:r>
              <a:rPr lang="en-US" altLang="zh-CN" sz="3200"/>
              <a:t>4x</a:t>
            </a:r>
            <a:r>
              <a:rPr lang="zh-CN" altLang="en-US" sz="3200"/>
              <a:t>＝－</a:t>
            </a:r>
            <a:r>
              <a:rPr lang="en-US" altLang="zh-CN" sz="3200"/>
              <a:t>15</a:t>
            </a:r>
            <a:r>
              <a:rPr lang="zh-CN" altLang="en-US" sz="3200"/>
              <a:t>＋</a:t>
            </a:r>
            <a:r>
              <a:rPr lang="en-US" altLang="zh-CN" sz="3200"/>
              <a:t>10;</a:t>
            </a:r>
          </a:p>
          <a:p>
            <a:pPr>
              <a:lnSpc>
                <a:spcPct val="130000"/>
              </a:lnSpc>
            </a:pPr>
            <a:endParaRPr lang="en-US" altLang="zh-CN" sz="3200"/>
          </a:p>
          <a:p>
            <a:pPr>
              <a:lnSpc>
                <a:spcPct val="130000"/>
              </a:lnSpc>
            </a:pPr>
            <a:r>
              <a:rPr lang="zh-CN" altLang="en-US" sz="3200"/>
              <a:t>（</a:t>
            </a:r>
            <a:r>
              <a:rPr lang="en-US" altLang="zh-CN" sz="3200"/>
              <a:t>4</a:t>
            </a:r>
            <a:r>
              <a:rPr lang="zh-CN" altLang="en-US" sz="3200"/>
              <a:t>）－</a:t>
            </a:r>
            <a:r>
              <a:rPr lang="en-US" altLang="zh-CN" sz="3200"/>
              <a:t>4x</a:t>
            </a:r>
            <a:r>
              <a:rPr lang="zh-CN" altLang="en-US" sz="3200"/>
              <a:t>＋</a:t>
            </a:r>
            <a:r>
              <a:rPr lang="en-US" altLang="zh-CN" sz="3200"/>
              <a:t>5x</a:t>
            </a:r>
            <a:r>
              <a:rPr lang="zh-CN" altLang="en-US" sz="3200"/>
              <a:t>－</a:t>
            </a:r>
            <a:r>
              <a:rPr lang="en-US" altLang="zh-CN" sz="3200"/>
              <a:t>3x</a:t>
            </a:r>
            <a:r>
              <a:rPr lang="zh-CN" altLang="en-US" sz="3200"/>
              <a:t>＝</a:t>
            </a:r>
            <a:r>
              <a:rPr lang="en-US" altLang="zh-CN" sz="3200"/>
              <a:t>3.5×3</a:t>
            </a:r>
            <a:r>
              <a:rPr lang="zh-CN" altLang="en-US" sz="3200"/>
              <a:t>－</a:t>
            </a:r>
            <a:r>
              <a:rPr lang="en-US" altLang="zh-CN" sz="3200"/>
              <a:t>6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746375" y="2841625"/>
            <a:ext cx="1601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3600">
                <a:solidFill>
                  <a:srgbClr val="FF3300"/>
                </a:solidFill>
              </a:rPr>
              <a:t>x</a:t>
            </a:r>
            <a:r>
              <a:rPr kumimoji="1" lang="zh-CN" altLang="en-US" sz="3600">
                <a:solidFill>
                  <a:srgbClr val="FF3300"/>
                </a:solidFill>
              </a:rPr>
              <a:t>＝</a:t>
            </a:r>
            <a:r>
              <a:rPr kumimoji="1" lang="en-US" altLang="zh-CN" sz="36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768600" y="4157663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3600">
                <a:solidFill>
                  <a:srgbClr val="FF3300"/>
                </a:solidFill>
              </a:rPr>
              <a:t>x</a:t>
            </a:r>
            <a:r>
              <a:rPr kumimoji="1" lang="zh-CN" altLang="en-US" sz="3600">
                <a:solidFill>
                  <a:srgbClr val="FF3300"/>
                </a:solidFill>
              </a:rPr>
              <a:t>＝</a:t>
            </a:r>
            <a:r>
              <a:rPr kumimoji="1" lang="en-US" altLang="zh-CN" sz="3600">
                <a:solidFill>
                  <a:srgbClr val="FF3300"/>
                </a:solidFill>
              </a:rPr>
              <a:t>5</a:t>
            </a:r>
          </a:p>
        </p:txBody>
      </p:sp>
      <p:graphicFrame>
        <p:nvGraphicFramePr>
          <p:cNvPr id="15391" name="Object 31"/>
          <p:cNvGraphicFramePr>
            <a:graphicFrameLocks noChangeAspect="1"/>
          </p:cNvGraphicFramePr>
          <p:nvPr/>
        </p:nvGraphicFramePr>
        <p:xfrm>
          <a:off x="2882900" y="5400675"/>
          <a:ext cx="1308100" cy="863600"/>
        </p:xfrm>
        <a:graphic>
          <a:graphicData uri="http://schemas.openxmlformats.org/presentationml/2006/ole">
            <p:oleObj spid="_x0000_s15391" name="Equation" r:id="rId3" imgW="1307880" imgH="863280" progId="">
              <p:embed/>
            </p:oleObj>
          </a:graphicData>
        </a:graphic>
      </p:graphicFrame>
      <p:grpSp>
        <p:nvGrpSpPr>
          <p:cNvPr id="15397" name="Group 37"/>
          <p:cNvGrpSpPr>
            <a:grpSpLocks/>
          </p:cNvGrpSpPr>
          <p:nvPr/>
        </p:nvGrpSpPr>
        <p:grpSpPr bwMode="auto">
          <a:xfrm>
            <a:off x="1274763" y="184150"/>
            <a:ext cx="2620962" cy="852488"/>
            <a:chOff x="826" y="217"/>
            <a:chExt cx="1651" cy="537"/>
          </a:xfrm>
        </p:grpSpPr>
        <p:sp>
          <p:nvSpPr>
            <p:cNvPr id="15398" name="AutoShape 38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5399" name="Picture 39" descr="ni_png_044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1117600" y="1189038"/>
            <a:ext cx="44481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3200">
                <a:ea typeface="楷体_GB2312" pitchFamily="49" charset="-122"/>
              </a:rPr>
              <a:t>解下列方程</a:t>
            </a:r>
          </a:p>
        </p:txBody>
      </p:sp>
      <p:pic>
        <p:nvPicPr>
          <p:cNvPr id="15401" name="Picture 41" descr="图片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3313" y="677863"/>
            <a:ext cx="2481262" cy="24542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6" grpId="0"/>
      <p:bldP spid="15388" grpId="0"/>
      <p:bldP spid="15389" grpId="0"/>
      <p:bldP spid="154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1219200" y="2146300"/>
            <a:ext cx="7056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altLang="zh-CN" sz="24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altLang="zh-CN" sz="3200" b="0">
                <a:solidFill>
                  <a:schemeClr val="tx2"/>
                </a:solidFill>
              </a:rPr>
              <a:t>1</a:t>
            </a:r>
            <a:r>
              <a:rPr lang="zh-CN" altLang="en-US" sz="3200" b="0">
                <a:solidFill>
                  <a:schemeClr val="tx2"/>
                </a:solidFill>
              </a:rPr>
              <a:t>．</a:t>
            </a:r>
            <a:r>
              <a:rPr lang="zh-CN" altLang="en-US" sz="3200" b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简单方程解法步骤 </a:t>
            </a: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1568450" y="3263900"/>
            <a:ext cx="4570413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en-US" altLang="zh-CN" sz="3200">
                <a:solidFill>
                  <a:srgbClr val="0000FF"/>
                </a:solidFill>
                <a:ea typeface="楷体_GB2312" pitchFamily="49" charset="-122"/>
              </a:rPr>
              <a:t> 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移项；</a:t>
            </a:r>
          </a:p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 合并同类项；</a:t>
            </a:r>
          </a:p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 系数化为</a:t>
            </a:r>
            <a:r>
              <a:rPr lang="en-US" altLang="zh-CN" sz="3200">
                <a:solidFill>
                  <a:srgbClr val="0000FF"/>
                </a:solidFill>
                <a:ea typeface="楷体_GB2312" pitchFamily="49" charset="-122"/>
              </a:rPr>
              <a:t>1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．</a:t>
            </a:r>
          </a:p>
        </p:txBody>
      </p:sp>
      <p:grpSp>
        <p:nvGrpSpPr>
          <p:cNvPr id="131080" name="Group 8"/>
          <p:cNvGrpSpPr>
            <a:grpSpLocks/>
          </p:cNvGrpSpPr>
          <p:nvPr/>
        </p:nvGrpSpPr>
        <p:grpSpPr bwMode="auto">
          <a:xfrm>
            <a:off x="3122613" y="636588"/>
            <a:ext cx="2770187" cy="947737"/>
            <a:chOff x="1519" y="473"/>
            <a:chExt cx="1745" cy="597"/>
          </a:xfrm>
        </p:grpSpPr>
        <p:sp>
          <p:nvSpPr>
            <p:cNvPr id="13108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519" y="614"/>
              <a:ext cx="908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000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隶书"/>
                  <a:ea typeface="隶书"/>
                </a:rPr>
                <a:t>归纳</a:t>
              </a:r>
            </a:p>
          </p:txBody>
        </p:sp>
        <p:pic>
          <p:nvPicPr>
            <p:cNvPr id="131082" name="Picture 10" descr="54321 (7)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93" y="473"/>
              <a:ext cx="571" cy="597"/>
            </a:xfrm>
            <a:prstGeom prst="rect">
              <a:avLst/>
            </a:prstGeom>
            <a:noFill/>
          </p:spPr>
        </p:pic>
      </p:grpSp>
      <p:pic>
        <p:nvPicPr>
          <p:cNvPr id="131083" name="Picture 11" descr="52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38863" y="1971675"/>
            <a:ext cx="1647825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 autoUpdateAnimBg="0"/>
      <p:bldP spid="1310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555625"/>
            <a:ext cx="7772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600" b="0">
                <a:latin typeface="Arial" pitchFamily="34" charset="0"/>
              </a:rPr>
              <a:t>      </a:t>
            </a:r>
            <a:r>
              <a:rPr lang="zh-CN" altLang="en-US">
                <a:ea typeface="楷体_GB2312" pitchFamily="49" charset="-122"/>
              </a:rPr>
              <a:t>问题</a:t>
            </a:r>
            <a:r>
              <a:rPr lang="en-US" altLang="zh-CN">
                <a:ea typeface="楷体_GB2312" pitchFamily="49" charset="-122"/>
              </a:rPr>
              <a:t>2</a:t>
            </a:r>
            <a:r>
              <a:rPr lang="zh-CN" altLang="en-US">
                <a:ea typeface="楷体_GB2312" pitchFamily="49" charset="-122"/>
              </a:rPr>
              <a:t>：有一批学生去游玩，若每辆车坐</a:t>
            </a:r>
            <a:r>
              <a:rPr lang="en-US" altLang="zh-CN">
                <a:ea typeface="楷体_GB2312" pitchFamily="49" charset="-122"/>
              </a:rPr>
              <a:t>43</a:t>
            </a:r>
            <a:r>
              <a:rPr lang="zh-CN" altLang="en-US">
                <a:ea typeface="楷体_GB2312" pitchFamily="49" charset="-122"/>
              </a:rPr>
              <a:t>人，则还有</a:t>
            </a:r>
            <a:r>
              <a:rPr lang="en-US" altLang="zh-CN">
                <a:ea typeface="楷体_GB2312" pitchFamily="49" charset="-122"/>
              </a:rPr>
              <a:t>35</a:t>
            </a:r>
            <a:r>
              <a:rPr lang="zh-CN" altLang="en-US">
                <a:ea typeface="楷体_GB2312" pitchFamily="49" charset="-122"/>
              </a:rPr>
              <a:t>人没座；若每辆车坐</a:t>
            </a:r>
            <a:r>
              <a:rPr lang="en-US" altLang="zh-CN">
                <a:ea typeface="楷体_GB2312" pitchFamily="49" charset="-122"/>
              </a:rPr>
              <a:t>45 </a:t>
            </a:r>
            <a:r>
              <a:rPr lang="zh-CN" altLang="en-US">
                <a:ea typeface="楷体_GB2312" pitchFamily="49" charset="-122"/>
              </a:rPr>
              <a:t>人，则还有</a:t>
            </a:r>
            <a:r>
              <a:rPr lang="en-US" altLang="zh-CN">
                <a:ea typeface="楷体_GB2312" pitchFamily="49" charset="-122"/>
              </a:rPr>
              <a:t>15</a:t>
            </a:r>
            <a:r>
              <a:rPr lang="zh-CN" altLang="en-US">
                <a:ea typeface="楷体_GB2312" pitchFamily="49" charset="-122"/>
              </a:rPr>
              <a:t>人没座，求有多少辆车，多少学生？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12800" y="2152650"/>
            <a:ext cx="777240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解：设有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辆车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每辆车坐</a:t>
            </a:r>
            <a:r>
              <a:rPr kumimoji="1" lang="en-US" altLang="zh-CN">
                <a:solidFill>
                  <a:srgbClr val="FF3300"/>
                </a:solidFill>
              </a:rPr>
              <a:t>43</a:t>
            </a:r>
            <a:r>
              <a:rPr kumimoji="1" lang="zh-CN" altLang="en-US">
                <a:solidFill>
                  <a:srgbClr val="FF3300"/>
                </a:solidFill>
              </a:rPr>
              <a:t>人，共有</a:t>
            </a:r>
            <a:r>
              <a:rPr kumimoji="1" lang="en-US" altLang="zh-CN">
                <a:solidFill>
                  <a:srgbClr val="FF3300"/>
                </a:solidFill>
              </a:rPr>
              <a:t>43x</a:t>
            </a:r>
            <a:r>
              <a:rPr kumimoji="1" lang="zh-CN" altLang="en-US">
                <a:solidFill>
                  <a:srgbClr val="FF3300"/>
                </a:solidFill>
              </a:rPr>
              <a:t>人，加上没座的</a:t>
            </a:r>
            <a:r>
              <a:rPr kumimoji="1" lang="en-US" altLang="zh-CN">
                <a:solidFill>
                  <a:srgbClr val="FF3300"/>
                </a:solidFill>
              </a:rPr>
              <a:t>35</a:t>
            </a:r>
            <a:r>
              <a:rPr kumimoji="1" lang="zh-CN" altLang="en-US">
                <a:solidFill>
                  <a:srgbClr val="FF3300"/>
                </a:solidFill>
              </a:rPr>
              <a:t>人，共有学生</a:t>
            </a:r>
            <a:r>
              <a:rPr kumimoji="1" lang="en-US" altLang="zh-CN">
                <a:solidFill>
                  <a:srgbClr val="FF3300"/>
                </a:solidFill>
              </a:rPr>
              <a:t>43x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35.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若每辆车坐</a:t>
            </a:r>
            <a:r>
              <a:rPr kumimoji="1" lang="en-US" altLang="zh-CN">
                <a:solidFill>
                  <a:srgbClr val="FF3300"/>
                </a:solidFill>
              </a:rPr>
              <a:t>45</a:t>
            </a:r>
            <a:r>
              <a:rPr kumimoji="1" lang="zh-CN" altLang="en-US">
                <a:solidFill>
                  <a:srgbClr val="FF3300"/>
                </a:solidFill>
              </a:rPr>
              <a:t>人，共有</a:t>
            </a:r>
            <a:r>
              <a:rPr kumimoji="1" lang="en-US" altLang="zh-CN">
                <a:solidFill>
                  <a:srgbClr val="FF3300"/>
                </a:solidFill>
              </a:rPr>
              <a:t>45x</a:t>
            </a:r>
            <a:r>
              <a:rPr kumimoji="1" lang="zh-CN" altLang="en-US">
                <a:solidFill>
                  <a:srgbClr val="FF3300"/>
                </a:solidFill>
              </a:rPr>
              <a:t>人，加上没座的</a:t>
            </a:r>
            <a:r>
              <a:rPr kumimoji="1" lang="en-US" altLang="zh-CN">
                <a:solidFill>
                  <a:srgbClr val="FF3300"/>
                </a:solidFill>
              </a:rPr>
              <a:t>15</a:t>
            </a:r>
            <a:r>
              <a:rPr kumimoji="1" lang="zh-CN" altLang="en-US">
                <a:solidFill>
                  <a:srgbClr val="FF3300"/>
                </a:solidFill>
              </a:rPr>
              <a:t>人，共有学生</a:t>
            </a:r>
            <a:r>
              <a:rPr kumimoji="1" lang="en-US" altLang="zh-CN">
                <a:solidFill>
                  <a:srgbClr val="FF3300"/>
                </a:solidFill>
              </a:rPr>
              <a:t>45x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15.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找相等关系：学生的总人数是一个定值，表示它的两个式子应相等，所以列方程  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       </a:t>
            </a:r>
            <a:r>
              <a:rPr kumimoji="1" lang="en-US" altLang="zh-CN">
                <a:solidFill>
                  <a:srgbClr val="FF3300"/>
                </a:solidFill>
              </a:rPr>
              <a:t>43x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35</a:t>
            </a:r>
            <a:r>
              <a:rPr kumimoji="1" lang="zh-CN" altLang="en-US">
                <a:solidFill>
                  <a:srgbClr val="FF3300"/>
                </a:solidFill>
              </a:rPr>
              <a:t>＝ </a:t>
            </a:r>
            <a:r>
              <a:rPr kumimoji="1" lang="en-US" altLang="zh-CN">
                <a:solidFill>
                  <a:srgbClr val="FF3300"/>
                </a:solidFill>
              </a:rPr>
              <a:t>45x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15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5181600" y="4964113"/>
            <a:ext cx="3098800" cy="968375"/>
          </a:xfrm>
          <a:prstGeom prst="cloudCallout">
            <a:avLst>
              <a:gd name="adj1" fmla="val -65574"/>
              <a:gd name="adj2" fmla="val 70491"/>
            </a:avLst>
          </a:prstGeom>
          <a:solidFill>
            <a:srgbClr val="CCFF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/>
              <a:t>怎样解方程</a:t>
            </a:r>
            <a:r>
              <a:rPr lang="en-US" altLang="zh-CN"/>
              <a:t>?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1266825" y="1154113"/>
            <a:ext cx="3294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43x</a:t>
            </a:r>
            <a:r>
              <a:rPr lang="zh-CN" altLang="en-US"/>
              <a:t>＋</a:t>
            </a:r>
            <a:r>
              <a:rPr lang="en-US" altLang="zh-CN"/>
              <a:t>35</a:t>
            </a:r>
            <a:r>
              <a:rPr lang="zh-CN" altLang="en-US"/>
              <a:t>＝ </a:t>
            </a:r>
            <a:r>
              <a:rPr lang="en-US" altLang="zh-CN"/>
              <a:t>45x</a:t>
            </a:r>
            <a:r>
              <a:rPr lang="zh-CN" altLang="en-US"/>
              <a:t>＋</a:t>
            </a:r>
            <a:r>
              <a:rPr lang="en-US" altLang="zh-CN"/>
              <a:t>15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1266825" y="2747963"/>
            <a:ext cx="3492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43x</a:t>
            </a:r>
            <a:r>
              <a:rPr lang="zh-CN" altLang="en-US"/>
              <a:t>－</a:t>
            </a:r>
            <a:r>
              <a:rPr lang="en-US" altLang="zh-CN"/>
              <a:t>45x</a:t>
            </a:r>
            <a:r>
              <a:rPr lang="zh-CN" altLang="en-US"/>
              <a:t>＝</a:t>
            </a:r>
            <a:r>
              <a:rPr lang="en-US" altLang="zh-CN"/>
              <a:t>15</a:t>
            </a:r>
            <a:r>
              <a:rPr lang="zh-CN" altLang="en-US"/>
              <a:t>－</a:t>
            </a:r>
            <a:r>
              <a:rPr lang="en-US" altLang="zh-CN"/>
              <a:t>35</a:t>
            </a: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1246188" y="1914525"/>
            <a:ext cx="6240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43x</a:t>
            </a:r>
            <a:r>
              <a:rPr lang="zh-CN" altLang="en-US"/>
              <a:t>＋</a:t>
            </a:r>
            <a:r>
              <a:rPr lang="en-US" altLang="zh-CN"/>
              <a:t>35</a:t>
            </a:r>
            <a:r>
              <a:rPr lang="zh-CN" altLang="en-US"/>
              <a:t>－</a:t>
            </a:r>
            <a:r>
              <a:rPr lang="en-US" altLang="zh-CN"/>
              <a:t>35</a:t>
            </a:r>
            <a:r>
              <a:rPr lang="zh-CN" altLang="en-US"/>
              <a:t>－</a:t>
            </a:r>
            <a:r>
              <a:rPr lang="en-US" altLang="zh-CN"/>
              <a:t>45x</a:t>
            </a:r>
            <a:r>
              <a:rPr lang="zh-CN" altLang="en-US"/>
              <a:t>＝</a:t>
            </a:r>
            <a:r>
              <a:rPr lang="en-US" altLang="zh-CN"/>
              <a:t>45x</a:t>
            </a:r>
            <a:r>
              <a:rPr lang="zh-CN" altLang="zh-CN"/>
              <a:t>＋</a:t>
            </a:r>
            <a:r>
              <a:rPr lang="en-US" altLang="zh-CN"/>
              <a:t>15</a:t>
            </a:r>
            <a:r>
              <a:rPr lang="zh-CN" altLang="en-US"/>
              <a:t>－</a:t>
            </a:r>
            <a:r>
              <a:rPr lang="en-US" altLang="zh-CN"/>
              <a:t>35</a:t>
            </a:r>
            <a:r>
              <a:rPr lang="zh-CN" altLang="en-US"/>
              <a:t>－</a:t>
            </a:r>
            <a:r>
              <a:rPr lang="en-US" altLang="zh-CN"/>
              <a:t>45x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4973638" y="2747963"/>
            <a:ext cx="2571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等式性质</a:t>
            </a:r>
            <a:r>
              <a:rPr lang="en-US" altLang="zh-CN"/>
              <a:t>1</a:t>
            </a:r>
          </a:p>
        </p:txBody>
      </p:sp>
      <p:sp>
        <p:nvSpPr>
          <p:cNvPr id="96265" name="AutoShape 9"/>
          <p:cNvSpPr>
            <a:spLocks noChangeArrowheads="1"/>
          </p:cNvSpPr>
          <p:nvPr/>
        </p:nvSpPr>
        <p:spPr bwMode="auto">
          <a:xfrm>
            <a:off x="2767013" y="1673225"/>
            <a:ext cx="250825" cy="1208088"/>
          </a:xfrm>
          <a:prstGeom prst="downArrow">
            <a:avLst>
              <a:gd name="adj1" fmla="val 50000"/>
              <a:gd name="adj2" fmla="val 12041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6272" name="Freeform 16"/>
          <p:cNvSpPr>
            <a:spLocks/>
          </p:cNvSpPr>
          <p:nvPr/>
        </p:nvSpPr>
        <p:spPr bwMode="auto">
          <a:xfrm>
            <a:off x="2281238" y="1581150"/>
            <a:ext cx="1046162" cy="1166813"/>
          </a:xfrm>
          <a:custGeom>
            <a:avLst/>
            <a:gdLst/>
            <a:ahLst/>
            <a:cxnLst>
              <a:cxn ang="0">
                <a:pos x="659" y="0"/>
              </a:cxn>
              <a:cxn ang="0">
                <a:pos x="659" y="325"/>
              </a:cxn>
              <a:cxn ang="0">
                <a:pos x="0" y="316"/>
              </a:cxn>
              <a:cxn ang="0">
                <a:pos x="9" y="790"/>
              </a:cxn>
            </a:cxnLst>
            <a:rect l="0" t="0" r="r" b="b"/>
            <a:pathLst>
              <a:path w="659" h="790">
                <a:moveTo>
                  <a:pt x="659" y="0"/>
                </a:moveTo>
                <a:lnTo>
                  <a:pt x="659" y="325"/>
                </a:lnTo>
                <a:lnTo>
                  <a:pt x="0" y="316"/>
                </a:lnTo>
                <a:lnTo>
                  <a:pt x="9" y="790"/>
                </a:lnTo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6273" name="Freeform 17"/>
          <p:cNvSpPr>
            <a:spLocks/>
          </p:cNvSpPr>
          <p:nvPr/>
        </p:nvSpPr>
        <p:spPr bwMode="auto">
          <a:xfrm>
            <a:off x="2532063" y="1581150"/>
            <a:ext cx="1458912" cy="1225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585"/>
              </a:cxn>
              <a:cxn ang="0">
                <a:pos x="910" y="585"/>
              </a:cxn>
              <a:cxn ang="0">
                <a:pos x="919" y="790"/>
              </a:cxn>
            </a:cxnLst>
            <a:rect l="0" t="0" r="r" b="b"/>
            <a:pathLst>
              <a:path w="919" h="790">
                <a:moveTo>
                  <a:pt x="0" y="0"/>
                </a:moveTo>
                <a:lnTo>
                  <a:pt x="9" y="585"/>
                </a:lnTo>
                <a:lnTo>
                  <a:pt x="910" y="585"/>
                </a:lnTo>
                <a:lnTo>
                  <a:pt x="919" y="790"/>
                </a:lnTo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6274" name="Rectangle 18"/>
          <p:cNvSpPr>
            <a:spLocks noChangeArrowheads="1"/>
          </p:cNvSpPr>
          <p:nvPr/>
        </p:nvSpPr>
        <p:spPr bwMode="auto">
          <a:xfrm>
            <a:off x="1968500" y="1182688"/>
            <a:ext cx="649288" cy="398462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75" name="Rectangle 19"/>
          <p:cNvSpPr>
            <a:spLocks noChangeArrowheads="1"/>
          </p:cNvSpPr>
          <p:nvPr/>
        </p:nvSpPr>
        <p:spPr bwMode="auto">
          <a:xfrm>
            <a:off x="3041650" y="1182688"/>
            <a:ext cx="600075" cy="398462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76" name="Rectangle 20"/>
          <p:cNvSpPr>
            <a:spLocks noChangeArrowheads="1"/>
          </p:cNvSpPr>
          <p:nvPr/>
        </p:nvSpPr>
        <p:spPr bwMode="auto">
          <a:xfrm>
            <a:off x="1968500" y="2806700"/>
            <a:ext cx="798513" cy="3984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77" name="Rectangle 21"/>
          <p:cNvSpPr>
            <a:spLocks noChangeArrowheads="1"/>
          </p:cNvSpPr>
          <p:nvPr/>
        </p:nvSpPr>
        <p:spPr bwMode="auto">
          <a:xfrm>
            <a:off x="3498850" y="2806700"/>
            <a:ext cx="801688" cy="3984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946150" y="5103813"/>
            <a:ext cx="67595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/>
              <a:t>        </a:t>
            </a:r>
            <a:r>
              <a:rPr lang="zh-CN" altLang="en-US"/>
              <a:t>把等式一边的某一项变号后移到另一边</a:t>
            </a:r>
            <a:r>
              <a:rPr lang="en-US" altLang="zh-CN"/>
              <a:t>.</a:t>
            </a:r>
          </a:p>
        </p:txBody>
      </p:sp>
      <p:sp>
        <p:nvSpPr>
          <p:cNvPr id="96280" name="WordArt 24"/>
          <p:cNvSpPr>
            <a:spLocks noChangeArrowheads="1" noChangeShapeType="1" noTextEdit="1"/>
          </p:cNvSpPr>
          <p:nvPr/>
        </p:nvSpPr>
        <p:spPr bwMode="auto">
          <a:xfrm>
            <a:off x="823913" y="4092575"/>
            <a:ext cx="3886200" cy="60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/>
                <a:ea typeface="华文新魏"/>
              </a:rPr>
              <a:t>你发现了什么？</a:t>
            </a:r>
          </a:p>
        </p:txBody>
      </p:sp>
      <p:sp>
        <p:nvSpPr>
          <p:cNvPr id="96281" name="AutoShape 25"/>
          <p:cNvSpPr>
            <a:spLocks noChangeArrowheads="1"/>
          </p:cNvSpPr>
          <p:nvPr/>
        </p:nvSpPr>
        <p:spPr bwMode="auto">
          <a:xfrm>
            <a:off x="4546600" y="2867025"/>
            <a:ext cx="412750" cy="323850"/>
          </a:xfrm>
          <a:prstGeom prst="rightArrow">
            <a:avLst>
              <a:gd name="adj1" fmla="val 50000"/>
              <a:gd name="adj2" fmla="val 31863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96282" name="Picture 26" descr="9 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9713" y="473075"/>
            <a:ext cx="2063750" cy="240823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500"/>
                                        <p:tgtEl>
                                          <p:spTgt spid="9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2" grpId="0"/>
      <p:bldP spid="96263" grpId="0"/>
      <p:bldP spid="96263" grpId="1"/>
      <p:bldP spid="96264" grpId="0"/>
      <p:bldP spid="96265" grpId="0" animBg="1"/>
      <p:bldP spid="96265" grpId="1" animBg="1"/>
      <p:bldP spid="96272" grpId="0" animBg="1"/>
      <p:bldP spid="96273" grpId="0" animBg="1"/>
      <p:bldP spid="96273" grpId="1" animBg="1"/>
      <p:bldP spid="96274" grpId="0" animBg="1"/>
      <p:bldP spid="96275" grpId="0" animBg="1"/>
      <p:bldP spid="96276" grpId="0" animBg="1"/>
      <p:bldP spid="96277" grpId="0" animBg="1"/>
      <p:bldP spid="96279" grpId="0"/>
      <p:bldP spid="96280" grpId="0" animBg="1"/>
      <p:bldP spid="9628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2943225" y="1301750"/>
            <a:ext cx="1892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移项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2928938" y="2608263"/>
            <a:ext cx="1970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合并同类项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2814638" y="3979863"/>
            <a:ext cx="2265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系数化成</a:t>
            </a:r>
            <a:r>
              <a:rPr lang="en-US" altLang="zh-CN"/>
              <a:t>1</a:t>
            </a:r>
          </a:p>
        </p:txBody>
      </p:sp>
      <p:sp>
        <p:nvSpPr>
          <p:cNvPr id="95244" name="Rectangle 12"/>
          <p:cNvSpPr>
            <a:spLocks noChangeArrowheads="1"/>
          </p:cNvSpPr>
          <p:nvPr/>
        </p:nvSpPr>
        <p:spPr bwMode="auto">
          <a:xfrm>
            <a:off x="1733550" y="4556125"/>
            <a:ext cx="1490663" cy="5191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zh-CN" dirty="0" smtClean="0"/>
              <a:t>X=15</a:t>
            </a:r>
            <a:endParaRPr lang="zh-CN" altLang="en-US" dirty="0"/>
          </a:p>
        </p:txBody>
      </p:sp>
      <p:grpSp>
        <p:nvGrpSpPr>
          <p:cNvPr id="95256" name="Group 24"/>
          <p:cNvGrpSpPr>
            <a:grpSpLocks/>
          </p:cNvGrpSpPr>
          <p:nvPr/>
        </p:nvGrpSpPr>
        <p:grpSpPr bwMode="auto">
          <a:xfrm>
            <a:off x="1722438" y="3328985"/>
            <a:ext cx="2001838" cy="523874"/>
            <a:chOff x="1085" y="2097"/>
            <a:chExt cx="1261" cy="330"/>
          </a:xfrm>
        </p:grpSpPr>
        <p:sp>
          <p:nvSpPr>
            <p:cNvPr id="95241" name="Text Box 9"/>
            <p:cNvSpPr txBox="1">
              <a:spLocks noChangeArrowheads="1"/>
            </p:cNvSpPr>
            <p:nvPr/>
          </p:nvSpPr>
          <p:spPr bwMode="auto">
            <a:xfrm>
              <a:off x="1096" y="2097"/>
              <a:ext cx="125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dirty="0" smtClean="0"/>
                <a:t>－</a:t>
              </a:r>
              <a:r>
                <a:rPr lang="en-US" altLang="zh-CN" dirty="0" smtClean="0"/>
                <a:t>2x</a:t>
              </a:r>
              <a:r>
                <a:rPr lang="zh-CN" altLang="en-US" dirty="0"/>
                <a:t>＝－</a:t>
              </a:r>
              <a:r>
                <a:rPr lang="en-US" altLang="zh-CN" dirty="0"/>
                <a:t>30</a:t>
              </a:r>
            </a:p>
          </p:txBody>
        </p:sp>
        <p:sp>
          <p:nvSpPr>
            <p:cNvPr id="95245" name="Rectangle 13"/>
            <p:cNvSpPr>
              <a:spLocks noChangeArrowheads="1"/>
            </p:cNvSpPr>
            <p:nvPr/>
          </p:nvSpPr>
          <p:spPr bwMode="auto">
            <a:xfrm>
              <a:off x="1085" y="2097"/>
              <a:ext cx="1250" cy="3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5255" name="Group 23"/>
          <p:cNvGrpSpPr>
            <a:grpSpLocks/>
          </p:cNvGrpSpPr>
          <p:nvPr/>
        </p:nvGrpSpPr>
        <p:grpSpPr bwMode="auto">
          <a:xfrm>
            <a:off x="1370013" y="2032000"/>
            <a:ext cx="3349625" cy="519113"/>
            <a:chOff x="863" y="1280"/>
            <a:chExt cx="2110" cy="327"/>
          </a:xfrm>
        </p:grpSpPr>
        <p:sp>
          <p:nvSpPr>
            <p:cNvPr id="95240" name="Text Box 8"/>
            <p:cNvSpPr txBox="1">
              <a:spLocks noChangeArrowheads="1"/>
            </p:cNvSpPr>
            <p:nvPr/>
          </p:nvSpPr>
          <p:spPr bwMode="auto">
            <a:xfrm>
              <a:off x="873" y="1280"/>
              <a:ext cx="191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43x</a:t>
              </a:r>
              <a:r>
                <a:rPr lang="zh-CN" altLang="en-US"/>
                <a:t>－</a:t>
              </a:r>
              <a:r>
                <a:rPr lang="en-US" altLang="zh-CN"/>
                <a:t>45x</a:t>
              </a:r>
              <a:r>
                <a:rPr lang="zh-CN" altLang="en-US"/>
                <a:t>＝</a:t>
              </a:r>
              <a:r>
                <a:rPr lang="en-US" altLang="zh-CN"/>
                <a:t>15</a:t>
              </a:r>
              <a:r>
                <a:rPr lang="zh-CN" altLang="en-US"/>
                <a:t>－</a:t>
              </a:r>
              <a:r>
                <a:rPr lang="en-US" altLang="zh-CN"/>
                <a:t>35</a:t>
              </a:r>
            </a:p>
          </p:txBody>
        </p:sp>
        <p:sp>
          <p:nvSpPr>
            <p:cNvPr id="95246" name="Rectangle 14"/>
            <p:cNvSpPr>
              <a:spLocks noChangeArrowheads="1"/>
            </p:cNvSpPr>
            <p:nvPr/>
          </p:nvSpPr>
          <p:spPr bwMode="auto">
            <a:xfrm>
              <a:off x="863" y="1280"/>
              <a:ext cx="2110" cy="3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5254" name="Group 22"/>
          <p:cNvGrpSpPr>
            <a:grpSpLocks/>
          </p:cNvGrpSpPr>
          <p:nvPr/>
        </p:nvGrpSpPr>
        <p:grpSpPr bwMode="auto">
          <a:xfrm>
            <a:off x="1385888" y="654050"/>
            <a:ext cx="4081462" cy="519113"/>
            <a:chOff x="873" y="412"/>
            <a:chExt cx="2571" cy="327"/>
          </a:xfrm>
        </p:grpSpPr>
        <p:sp>
          <p:nvSpPr>
            <p:cNvPr id="95236" name="Rectangle 4"/>
            <p:cNvSpPr>
              <a:spLocks noChangeArrowheads="1"/>
            </p:cNvSpPr>
            <p:nvPr/>
          </p:nvSpPr>
          <p:spPr bwMode="auto">
            <a:xfrm>
              <a:off x="873" y="412"/>
              <a:ext cx="257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/>
                <a:t>43x</a:t>
              </a:r>
              <a:r>
                <a:rPr lang="zh-CN" altLang="en-US"/>
                <a:t>＋</a:t>
              </a:r>
              <a:r>
                <a:rPr lang="en-US" altLang="zh-CN"/>
                <a:t>35</a:t>
              </a:r>
              <a:r>
                <a:rPr lang="zh-CN" altLang="en-US"/>
                <a:t>＝ </a:t>
              </a:r>
              <a:r>
                <a:rPr lang="en-US" altLang="zh-CN"/>
                <a:t>45x</a:t>
              </a:r>
              <a:r>
                <a:rPr lang="zh-CN" altLang="en-US"/>
                <a:t>＋</a:t>
              </a:r>
              <a:r>
                <a:rPr lang="en-US" altLang="zh-CN"/>
                <a:t>15</a:t>
              </a:r>
            </a:p>
          </p:txBody>
        </p:sp>
        <p:sp>
          <p:nvSpPr>
            <p:cNvPr id="95247" name="Rectangle 15"/>
            <p:cNvSpPr>
              <a:spLocks noChangeArrowheads="1"/>
            </p:cNvSpPr>
            <p:nvPr/>
          </p:nvSpPr>
          <p:spPr bwMode="auto">
            <a:xfrm>
              <a:off x="873" y="412"/>
              <a:ext cx="2100" cy="3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5248" name="AutoShape 16"/>
          <p:cNvSpPr>
            <a:spLocks noChangeArrowheads="1"/>
          </p:cNvSpPr>
          <p:nvPr/>
        </p:nvSpPr>
        <p:spPr bwMode="auto">
          <a:xfrm>
            <a:off x="2452688" y="1173163"/>
            <a:ext cx="404812" cy="858837"/>
          </a:xfrm>
          <a:prstGeom prst="downArrow">
            <a:avLst>
              <a:gd name="adj1" fmla="val 50000"/>
              <a:gd name="adj2" fmla="val 53039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5249" name="AutoShape 17"/>
          <p:cNvSpPr>
            <a:spLocks noChangeArrowheads="1"/>
          </p:cNvSpPr>
          <p:nvPr/>
        </p:nvSpPr>
        <p:spPr bwMode="auto">
          <a:xfrm>
            <a:off x="2392363" y="3871913"/>
            <a:ext cx="404812" cy="627062"/>
          </a:xfrm>
          <a:prstGeom prst="downArrow">
            <a:avLst>
              <a:gd name="adj1" fmla="val 50000"/>
              <a:gd name="adj2" fmla="val 38726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5250" name="AutoShape 18"/>
          <p:cNvSpPr>
            <a:spLocks noChangeArrowheads="1"/>
          </p:cNvSpPr>
          <p:nvPr/>
        </p:nvSpPr>
        <p:spPr bwMode="auto">
          <a:xfrm>
            <a:off x="2435225" y="2551113"/>
            <a:ext cx="404813" cy="771525"/>
          </a:xfrm>
          <a:prstGeom prst="downArrow">
            <a:avLst>
              <a:gd name="adj1" fmla="val 50000"/>
              <a:gd name="adj2" fmla="val 47647"/>
            </a:avLst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531813" y="5738813"/>
            <a:ext cx="5392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dirty="0">
                <a:solidFill>
                  <a:srgbClr val="FF3300"/>
                </a:solidFill>
              </a:rPr>
              <a:t>答：有</a:t>
            </a:r>
            <a:r>
              <a:rPr kumimoji="1" lang="en-US" altLang="zh-CN" dirty="0">
                <a:solidFill>
                  <a:srgbClr val="FF3300"/>
                </a:solidFill>
              </a:rPr>
              <a:t>10</a:t>
            </a:r>
            <a:r>
              <a:rPr kumimoji="1" lang="zh-CN" altLang="en-US" dirty="0">
                <a:solidFill>
                  <a:srgbClr val="FF3300"/>
                </a:solidFill>
              </a:rPr>
              <a:t>辆车</a:t>
            </a:r>
            <a:r>
              <a:rPr kumimoji="1" lang="zh-CN" altLang="en-US" dirty="0" smtClean="0">
                <a:solidFill>
                  <a:srgbClr val="FF3300"/>
                </a:solidFill>
              </a:rPr>
              <a:t>，</a:t>
            </a:r>
            <a:r>
              <a:rPr kumimoji="1" lang="en-US" altLang="zh-CN" dirty="0" smtClean="0">
                <a:solidFill>
                  <a:srgbClr val="FF3300"/>
                </a:solidFill>
              </a:rPr>
              <a:t>660</a:t>
            </a:r>
            <a:r>
              <a:rPr kumimoji="1" lang="zh-CN" altLang="en-US" dirty="0" smtClean="0">
                <a:solidFill>
                  <a:srgbClr val="FF3300"/>
                </a:solidFill>
              </a:rPr>
              <a:t>个</a:t>
            </a:r>
            <a:r>
              <a:rPr kumimoji="1" lang="zh-CN" altLang="en-US" dirty="0">
                <a:solidFill>
                  <a:srgbClr val="FF3300"/>
                </a:solidFill>
              </a:rPr>
              <a:t>学生</a:t>
            </a:r>
            <a:r>
              <a:rPr kumimoji="1" lang="en-US" altLang="zh-CN" dirty="0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582613" y="5219700"/>
            <a:ext cx="758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dirty="0">
                <a:solidFill>
                  <a:srgbClr val="FF3300"/>
                </a:solidFill>
              </a:rPr>
              <a:t>所以学生总人数为：</a:t>
            </a:r>
            <a:r>
              <a:rPr kumimoji="1" lang="en-US" altLang="zh-CN" dirty="0" smtClean="0">
                <a:solidFill>
                  <a:srgbClr val="FF3300"/>
                </a:solidFill>
              </a:rPr>
              <a:t>43×15</a:t>
            </a:r>
            <a:r>
              <a:rPr kumimoji="1" lang="zh-CN" altLang="en-US" dirty="0" smtClean="0">
                <a:solidFill>
                  <a:srgbClr val="FF3300"/>
                </a:solidFill>
              </a:rPr>
              <a:t>＋</a:t>
            </a:r>
            <a:r>
              <a:rPr kumimoji="1" lang="en-US" altLang="zh-CN" dirty="0">
                <a:solidFill>
                  <a:srgbClr val="FF3300"/>
                </a:solidFill>
              </a:rPr>
              <a:t>35</a:t>
            </a:r>
            <a:r>
              <a:rPr kumimoji="1" lang="zh-CN" altLang="en-US" dirty="0" smtClean="0">
                <a:solidFill>
                  <a:srgbClr val="FF3300"/>
                </a:solidFill>
              </a:rPr>
              <a:t>＝</a:t>
            </a:r>
            <a:r>
              <a:rPr kumimoji="1" lang="en-US" altLang="zh-CN" dirty="0" smtClean="0">
                <a:solidFill>
                  <a:srgbClr val="FF3300"/>
                </a:solidFill>
              </a:rPr>
              <a:t>660</a:t>
            </a:r>
            <a:r>
              <a:rPr kumimoji="1" lang="zh-CN" altLang="en-US" dirty="0" smtClean="0">
                <a:solidFill>
                  <a:srgbClr val="FF3300"/>
                </a:solidFill>
              </a:rPr>
              <a:t>（</a:t>
            </a:r>
            <a:r>
              <a:rPr kumimoji="1" lang="zh-CN" altLang="en-US" dirty="0">
                <a:solidFill>
                  <a:srgbClr val="FF3300"/>
                </a:solidFill>
              </a:rPr>
              <a:t>人）</a:t>
            </a:r>
            <a:r>
              <a:rPr kumimoji="1" lang="en-US" altLang="zh-CN" dirty="0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95259" name="Picture 27" descr="图片33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7350" y="1301750"/>
            <a:ext cx="2703513" cy="270351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5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9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9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  <p:bldP spid="95238" grpId="0"/>
      <p:bldP spid="95239" grpId="0"/>
      <p:bldP spid="95248" grpId="0" animBg="1"/>
      <p:bldP spid="95249" grpId="0" animBg="1"/>
      <p:bldP spid="95250" grpId="0" animBg="1"/>
      <p:bldP spid="95251" grpId="0"/>
      <p:bldP spid="952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81063" y="2268538"/>
            <a:ext cx="7086600" cy="2317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3600" b="0">
                <a:latin typeface="Arial" pitchFamily="34" charset="0"/>
                <a:ea typeface="华文中宋" pitchFamily="2" charset="-122"/>
              </a:rPr>
              <a:t>移项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>
                <a:latin typeface="幼圆" pitchFamily="49" charset="-122"/>
                <a:ea typeface="幼圆" pitchFamily="49" charset="-122"/>
              </a:rPr>
              <a:t>　　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把等式一边的某项变号后移到另一边，叫做移项．</a:t>
            </a:r>
            <a:endParaRPr lang="zh-CN" altLang="en-US" sz="3200" b="0">
              <a:solidFill>
                <a:srgbClr val="FF33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2981325" y="1052513"/>
            <a:ext cx="3838575" cy="782637"/>
            <a:chOff x="1873" y="355"/>
            <a:chExt cx="2418" cy="493"/>
          </a:xfrm>
        </p:grpSpPr>
        <p:pic>
          <p:nvPicPr>
            <p:cNvPr id="28677" name="Picture 5" descr="666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61" y="355"/>
              <a:ext cx="630" cy="493"/>
            </a:xfrm>
            <a:prstGeom prst="rect">
              <a:avLst/>
            </a:prstGeom>
            <a:noFill/>
          </p:spPr>
        </p:pic>
        <p:sp>
          <p:nvSpPr>
            <p:cNvPr id="28678" name="AutoShape 6"/>
            <p:cNvSpPr>
              <a:spLocks noChangeArrowheads="1"/>
            </p:cNvSpPr>
            <p:nvPr/>
          </p:nvSpPr>
          <p:spPr bwMode="auto">
            <a:xfrm>
              <a:off x="1873" y="426"/>
              <a:ext cx="1677" cy="4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66"/>
                </a:gs>
                <a:gs pos="50000">
                  <a:schemeClr val="accent2"/>
                </a:gs>
                <a:gs pos="100000">
                  <a:srgbClr val="FF0066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prstShdw prst="shdw13" dist="117088" dir="13236078">
                <a:schemeClr val="accent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华文行楷" pitchFamily="2" charset="-122"/>
                </a:rPr>
                <a:t>知识要点</a:t>
              </a:r>
            </a:p>
          </p:txBody>
        </p:sp>
      </p:grpSp>
      <p:pic>
        <p:nvPicPr>
          <p:cNvPr id="28679" name="Picture 7" descr="003388 (22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8800" y="4914900"/>
            <a:ext cx="3106738" cy="136048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243013" y="4100513"/>
            <a:ext cx="7300912" cy="1563687"/>
          </a:xfrm>
          <a:prstGeom prst="rect">
            <a:avLst/>
          </a:prstGeom>
          <a:solidFill>
            <a:srgbClr val="CCFF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0">
                <a:solidFill>
                  <a:srgbClr val="0000FF"/>
                </a:solidFill>
                <a:latin typeface="Arial" pitchFamily="34" charset="0"/>
              </a:rPr>
              <a:t>        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通过移项，含未知数的项与常数项分别位于方程左右两边，使方程更接近于</a:t>
            </a:r>
            <a:r>
              <a:rPr lang="en-US" altLang="zh-CN" sz="3200">
                <a:solidFill>
                  <a:srgbClr val="0000FF"/>
                </a:solidFill>
                <a:ea typeface="楷体_GB2312" pitchFamily="49" charset="-122"/>
              </a:rPr>
              <a:t>x=a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的形式．</a:t>
            </a:r>
          </a:p>
        </p:txBody>
      </p:sp>
      <p:pic>
        <p:nvPicPr>
          <p:cNvPr id="29700" name="Picture 4" descr="哦iiihb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1439863"/>
            <a:ext cx="2014538" cy="2085975"/>
          </a:xfrm>
          <a:prstGeom prst="rect">
            <a:avLst/>
          </a:prstGeom>
          <a:noFill/>
        </p:spPr>
      </p:pic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3032125" y="801688"/>
            <a:ext cx="4587875" cy="1233487"/>
          </a:xfrm>
          <a:prstGeom prst="wedgeRoundRectCallout">
            <a:avLst>
              <a:gd name="adj1" fmla="val -65259"/>
              <a:gd name="adj2" fmla="val 66088"/>
              <a:gd name="adj3" fmla="val 16667"/>
            </a:avLst>
          </a:prstGeom>
          <a:solidFill>
            <a:srgbClr val="CCFFCC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 b="0"/>
              <a:t>　　</a:t>
            </a:r>
            <a:r>
              <a:rPr lang="zh-CN" altLang="en-US">
                <a:solidFill>
                  <a:srgbClr val="FF3300"/>
                </a:solidFill>
              </a:rPr>
              <a:t>以上解方程中“移项”起了什么作用？</a:t>
            </a:r>
          </a:p>
        </p:txBody>
      </p:sp>
      <p:pic>
        <p:nvPicPr>
          <p:cNvPr id="29702" name="Picture 6" descr="2006062422021075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9025" y="2603500"/>
            <a:ext cx="2619375" cy="124142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731838" y="1184275"/>
            <a:ext cx="73580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/>
              <a:t>       </a:t>
            </a:r>
            <a:r>
              <a:rPr lang="zh-CN" altLang="en-US" sz="3200">
                <a:ea typeface="楷体_GB2312" pitchFamily="49" charset="-122"/>
              </a:rPr>
              <a:t>下面的移项对不对？如果不对，请改正？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481013" y="235585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/>
              <a:t>（</a:t>
            </a:r>
            <a:r>
              <a:rPr kumimoji="1" lang="en-US" altLang="zh-CN"/>
              <a:t>1</a:t>
            </a:r>
            <a:r>
              <a:rPr kumimoji="1" lang="zh-CN" altLang="en-US"/>
              <a:t>）从</a:t>
            </a:r>
            <a:r>
              <a:rPr kumimoji="1" lang="en-US" altLang="zh-CN"/>
              <a:t>5</a:t>
            </a:r>
            <a:r>
              <a:rPr kumimoji="1" lang="zh-CN" altLang="en-US"/>
              <a:t>＋</a:t>
            </a:r>
            <a:r>
              <a:rPr kumimoji="1" lang="en-US" altLang="zh-CN"/>
              <a:t>2</a:t>
            </a:r>
            <a:r>
              <a:rPr kumimoji="1" lang="zh-CN" altLang="en-US"/>
              <a:t>ｘ＝</a:t>
            </a:r>
            <a:r>
              <a:rPr kumimoji="1" lang="en-US" altLang="zh-CN"/>
              <a:t>10</a:t>
            </a:r>
            <a:r>
              <a:rPr kumimoji="1" lang="zh-CN" altLang="en-US"/>
              <a:t>，得</a:t>
            </a:r>
            <a:r>
              <a:rPr kumimoji="1" lang="en-US" altLang="zh-CN"/>
              <a:t>2</a:t>
            </a:r>
            <a:r>
              <a:rPr kumimoji="1" lang="zh-CN" altLang="en-US"/>
              <a:t>ｘ＝</a:t>
            </a:r>
            <a:r>
              <a:rPr kumimoji="1" lang="en-US" altLang="zh-CN"/>
              <a:t>10</a:t>
            </a:r>
            <a:r>
              <a:rPr kumimoji="1" lang="zh-CN" altLang="en-US"/>
              <a:t>＋</a:t>
            </a:r>
            <a:r>
              <a:rPr kumimoji="1" lang="en-US" altLang="zh-CN"/>
              <a:t>5 </a:t>
            </a:r>
            <a:endParaRPr kumimoji="1" lang="en-US" altLang="zh-CN">
              <a:solidFill>
                <a:srgbClr val="0033CC"/>
              </a:solidFill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481013" y="37719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/>
              <a:t>（</a:t>
            </a:r>
            <a:r>
              <a:rPr kumimoji="1" lang="en-US" altLang="zh-CN"/>
              <a:t>2</a:t>
            </a:r>
            <a:r>
              <a:rPr kumimoji="1" lang="zh-CN" altLang="en-US"/>
              <a:t>）从</a:t>
            </a:r>
            <a:r>
              <a:rPr kumimoji="1" lang="en-US" altLang="zh-CN"/>
              <a:t>3</a:t>
            </a:r>
            <a:r>
              <a:rPr kumimoji="1" lang="zh-CN" altLang="en-US"/>
              <a:t>ｘ＝</a:t>
            </a:r>
            <a:r>
              <a:rPr kumimoji="1" lang="en-US" altLang="zh-CN"/>
              <a:t>2</a:t>
            </a:r>
            <a:r>
              <a:rPr kumimoji="1" lang="zh-CN" altLang="en-US"/>
              <a:t>ｘ－</a:t>
            </a:r>
            <a:r>
              <a:rPr kumimoji="1" lang="en-US" altLang="zh-CN"/>
              <a:t>5</a:t>
            </a:r>
            <a:r>
              <a:rPr kumimoji="1" lang="zh-CN" altLang="en-US"/>
              <a:t>，得</a:t>
            </a:r>
            <a:r>
              <a:rPr kumimoji="1" lang="en-US" altLang="zh-CN"/>
              <a:t>3</a:t>
            </a:r>
            <a:r>
              <a:rPr kumimoji="1" lang="zh-CN" altLang="en-US"/>
              <a:t>ｘ＋</a:t>
            </a:r>
            <a:r>
              <a:rPr kumimoji="1" lang="en-US" altLang="zh-CN"/>
              <a:t>2</a:t>
            </a:r>
            <a:r>
              <a:rPr kumimoji="1" lang="zh-CN" altLang="en-US"/>
              <a:t>ｘ＝</a:t>
            </a:r>
            <a:r>
              <a:rPr kumimoji="1" lang="en-US" altLang="zh-CN" sz="3200"/>
              <a:t>5  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481013" y="5078413"/>
            <a:ext cx="8534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/>
              <a:t>（</a:t>
            </a:r>
            <a:r>
              <a:rPr kumimoji="1" lang="en-US" altLang="zh-CN"/>
              <a:t>3</a:t>
            </a:r>
            <a:r>
              <a:rPr kumimoji="1" lang="zh-CN" altLang="en-US"/>
              <a:t>）   从－</a:t>
            </a:r>
            <a:r>
              <a:rPr kumimoji="1" lang="en-US" altLang="zh-CN"/>
              <a:t>2x</a:t>
            </a:r>
            <a:r>
              <a:rPr kumimoji="1" lang="zh-CN" altLang="en-US"/>
              <a:t>＋</a:t>
            </a:r>
            <a:r>
              <a:rPr kumimoji="1" lang="en-US" altLang="zh-CN"/>
              <a:t>5</a:t>
            </a:r>
            <a:r>
              <a:rPr kumimoji="1" lang="zh-CN" altLang="en-US"/>
              <a:t>＝</a:t>
            </a:r>
            <a:r>
              <a:rPr kumimoji="1" lang="en-US" altLang="zh-CN"/>
              <a:t>1</a:t>
            </a:r>
            <a:r>
              <a:rPr kumimoji="1" lang="zh-CN" altLang="en-US"/>
              <a:t>－</a:t>
            </a:r>
            <a:r>
              <a:rPr kumimoji="1" lang="en-US" altLang="zh-CN"/>
              <a:t>3</a:t>
            </a:r>
            <a:r>
              <a:rPr kumimoji="1" lang="zh-CN" altLang="en-US"/>
              <a:t>ｘ，得</a:t>
            </a:r>
            <a:r>
              <a:rPr kumimoji="1" lang="zh-CN" altLang="zh-CN"/>
              <a:t>－</a:t>
            </a:r>
            <a:r>
              <a:rPr kumimoji="1" lang="en-US" altLang="zh-CN"/>
              <a:t>2x</a:t>
            </a:r>
            <a:r>
              <a:rPr kumimoji="1" lang="zh-CN" altLang="en-US"/>
              <a:t>＋</a:t>
            </a:r>
            <a:r>
              <a:rPr kumimoji="1" lang="en-US" altLang="zh-CN"/>
              <a:t>3x</a:t>
            </a:r>
            <a:r>
              <a:rPr kumimoji="1" lang="zh-CN" altLang="en-US"/>
              <a:t>＝</a:t>
            </a:r>
            <a:r>
              <a:rPr kumimoji="1" lang="en-US" altLang="zh-CN"/>
              <a:t>1</a:t>
            </a:r>
            <a:r>
              <a:rPr kumimoji="1" lang="zh-CN" altLang="en-US"/>
              <a:t>＋</a:t>
            </a:r>
            <a:r>
              <a:rPr kumimoji="1" lang="en-US" altLang="zh-CN"/>
              <a:t>5                 </a:t>
            </a:r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2214563" y="2987675"/>
            <a:ext cx="2632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10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2122488" y="4373563"/>
            <a:ext cx="272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3x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en-US">
                <a:solidFill>
                  <a:srgbClr val="FF3300"/>
                </a:solidFill>
              </a:rPr>
              <a:t>＝－</a:t>
            </a:r>
            <a:r>
              <a:rPr lang="en-US" altLang="zh-CN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1782763" y="5788025"/>
            <a:ext cx="3584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zh-CN">
                <a:solidFill>
                  <a:srgbClr val="FF3300"/>
                </a:solidFill>
              </a:rPr>
              <a:t>＋</a:t>
            </a:r>
            <a:r>
              <a:rPr lang="en-US" altLang="zh-CN">
                <a:solidFill>
                  <a:srgbClr val="FF3300"/>
                </a:solidFill>
              </a:rPr>
              <a:t>3x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5</a:t>
            </a:r>
          </a:p>
        </p:txBody>
      </p:sp>
      <p:grpSp>
        <p:nvGrpSpPr>
          <p:cNvPr id="111633" name="Group 17"/>
          <p:cNvGrpSpPr>
            <a:grpSpLocks/>
          </p:cNvGrpSpPr>
          <p:nvPr/>
        </p:nvGrpSpPr>
        <p:grpSpPr bwMode="auto">
          <a:xfrm>
            <a:off x="1022350" y="336550"/>
            <a:ext cx="2620963" cy="852488"/>
            <a:chOff x="826" y="217"/>
            <a:chExt cx="1651" cy="537"/>
          </a:xfrm>
        </p:grpSpPr>
        <p:sp>
          <p:nvSpPr>
            <p:cNvPr id="111634" name="AutoShape 18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11635" name="Picture 19" descr="ni_png_04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pic>
        <p:nvPicPr>
          <p:cNvPr id="111636" name="Picture 20" descr="08101_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0650" y="2297113"/>
            <a:ext cx="638175" cy="638175"/>
          </a:xfrm>
          <a:prstGeom prst="rect">
            <a:avLst/>
          </a:prstGeom>
          <a:noFill/>
        </p:spPr>
      </p:pic>
      <p:pic>
        <p:nvPicPr>
          <p:cNvPr id="111637" name="Picture 21" descr="08101_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9738" y="3713163"/>
            <a:ext cx="638175" cy="638175"/>
          </a:xfrm>
          <a:prstGeom prst="rect">
            <a:avLst/>
          </a:prstGeom>
          <a:noFill/>
        </p:spPr>
      </p:pic>
      <p:pic>
        <p:nvPicPr>
          <p:cNvPr id="111638" name="Picture 22" descr="08101_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4838" y="4959350"/>
            <a:ext cx="638175" cy="638175"/>
          </a:xfrm>
          <a:prstGeom prst="rect">
            <a:avLst/>
          </a:prstGeom>
          <a:noFill/>
        </p:spPr>
      </p:pic>
      <p:pic>
        <p:nvPicPr>
          <p:cNvPr id="111639" name="Picture 23" descr="003388 (49)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8275" y="236538"/>
            <a:ext cx="1127125" cy="14097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1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1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build="p" autoUpdateAnimBg="0"/>
      <p:bldP spid="111619" grpId="0" build="p" autoUpdateAnimBg="0"/>
      <p:bldP spid="111620" grpId="0" build="p" autoUpdateAnimBg="0"/>
      <p:bldP spid="111621" grpId="0" build="p" autoUpdateAnimBg="0"/>
      <p:bldP spid="111630" grpId="0"/>
      <p:bldP spid="111631" grpId="0"/>
      <p:bldP spid="1116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019175" y="2414588"/>
            <a:ext cx="7196138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/>
              <a:t>下列移项正确的是（    　 ）</a:t>
            </a:r>
          </a:p>
          <a:p>
            <a:pPr>
              <a:spcBef>
                <a:spcPct val="50000"/>
              </a:spcBef>
            </a:pPr>
            <a:r>
              <a:rPr kumimoji="1" lang="en-US" altLang="zh-CN" sz="3200"/>
              <a:t>A</a:t>
            </a:r>
            <a:r>
              <a:rPr kumimoji="1" lang="zh-CN" altLang="en-US" sz="3200"/>
              <a:t>．</a:t>
            </a:r>
            <a:r>
              <a:rPr kumimoji="1" lang="zh-CN" altLang="zh-CN" sz="3200"/>
              <a:t>由</a:t>
            </a:r>
            <a:r>
              <a:rPr kumimoji="1" lang="en-US" altLang="zh-CN" sz="3200"/>
              <a:t>2</a:t>
            </a:r>
            <a:r>
              <a:rPr kumimoji="1" lang="zh-CN" altLang="en-US"/>
              <a:t>＋</a:t>
            </a:r>
            <a:r>
              <a:rPr kumimoji="1" lang="en-US" altLang="zh-CN" sz="3200"/>
              <a:t>x</a:t>
            </a:r>
            <a:r>
              <a:rPr kumimoji="1" lang="zh-CN" altLang="en-US"/>
              <a:t>＝</a:t>
            </a:r>
            <a:r>
              <a:rPr kumimoji="1" lang="en-US" altLang="zh-CN" sz="3200"/>
              <a:t>8</a:t>
            </a:r>
            <a:r>
              <a:rPr kumimoji="1" lang="zh-CN" altLang="en-US" sz="3200"/>
              <a:t>，得到</a:t>
            </a:r>
            <a:r>
              <a:rPr kumimoji="1" lang="zh-CN" altLang="zh-CN" sz="3200"/>
              <a:t>x</a:t>
            </a:r>
            <a:r>
              <a:rPr kumimoji="1" lang="zh-CN" altLang="zh-CN"/>
              <a:t>＝</a:t>
            </a:r>
            <a:r>
              <a:rPr kumimoji="1" lang="zh-CN" altLang="zh-CN" sz="3200"/>
              <a:t>8</a:t>
            </a:r>
            <a:r>
              <a:rPr kumimoji="1" lang="zh-CN" altLang="zh-CN"/>
              <a:t>＋</a:t>
            </a:r>
            <a:r>
              <a:rPr kumimoji="1" lang="en-US" altLang="zh-CN" sz="3200"/>
              <a:t>2</a:t>
            </a:r>
            <a:r>
              <a:rPr kumimoji="1" lang="zh-CN" altLang="zh-CN" sz="3200"/>
              <a:t>    </a:t>
            </a:r>
            <a:endParaRPr kumimoji="1" lang="en-US" altLang="zh-CN" sz="3200"/>
          </a:p>
          <a:p>
            <a:pPr>
              <a:spcBef>
                <a:spcPct val="50000"/>
              </a:spcBef>
            </a:pPr>
            <a:r>
              <a:rPr kumimoji="1" lang="zh-CN" altLang="zh-CN" sz="3200"/>
              <a:t>B</a:t>
            </a:r>
            <a:r>
              <a:rPr kumimoji="1" lang="zh-CN" altLang="en-US" sz="3200"/>
              <a:t>．</a:t>
            </a:r>
            <a:r>
              <a:rPr kumimoji="1" lang="zh-CN" altLang="zh-CN" sz="3200"/>
              <a:t>由</a:t>
            </a:r>
            <a:r>
              <a:rPr kumimoji="1" lang="en-US" altLang="zh-CN" sz="3200"/>
              <a:t>5</a:t>
            </a:r>
            <a:r>
              <a:rPr kumimoji="1" lang="zh-CN" altLang="zh-CN" sz="3200"/>
              <a:t>x</a:t>
            </a:r>
            <a:r>
              <a:rPr kumimoji="1" lang="zh-CN" altLang="zh-CN"/>
              <a:t>＝－</a:t>
            </a:r>
            <a:r>
              <a:rPr kumimoji="1" lang="zh-CN" altLang="zh-CN" sz="3200"/>
              <a:t>8</a:t>
            </a:r>
            <a:r>
              <a:rPr kumimoji="1" lang="zh-CN" altLang="zh-CN"/>
              <a:t>＋</a:t>
            </a:r>
            <a:r>
              <a:rPr kumimoji="1" lang="zh-CN" altLang="zh-CN" sz="3200"/>
              <a:t>x</a:t>
            </a:r>
            <a:r>
              <a:rPr kumimoji="1" lang="zh-CN" altLang="en-US" sz="3200"/>
              <a:t>，</a:t>
            </a:r>
            <a:r>
              <a:rPr kumimoji="1" lang="zh-CN" altLang="zh-CN" sz="3200"/>
              <a:t>得到</a:t>
            </a:r>
            <a:r>
              <a:rPr kumimoji="1" lang="en-US" altLang="zh-CN" sz="3200"/>
              <a:t>5</a:t>
            </a:r>
            <a:r>
              <a:rPr kumimoji="1" lang="zh-CN" altLang="zh-CN" sz="3200"/>
              <a:t>x</a:t>
            </a:r>
            <a:r>
              <a:rPr kumimoji="1" lang="zh-CN" altLang="zh-CN"/>
              <a:t>＋</a:t>
            </a:r>
            <a:r>
              <a:rPr kumimoji="1" lang="zh-CN" altLang="zh-CN" sz="3200"/>
              <a:t>x</a:t>
            </a:r>
            <a:r>
              <a:rPr kumimoji="1" lang="zh-CN" altLang="zh-CN"/>
              <a:t>＝</a:t>
            </a:r>
            <a:r>
              <a:rPr kumimoji="1" lang="zh-CN" altLang="zh-CN" sz="3200"/>
              <a:t> </a:t>
            </a:r>
            <a:r>
              <a:rPr kumimoji="1" lang="zh-CN" altLang="zh-CN"/>
              <a:t>－</a:t>
            </a:r>
            <a:r>
              <a:rPr kumimoji="1" lang="en-US" altLang="zh-CN"/>
              <a:t>8</a:t>
            </a:r>
            <a:endParaRPr kumimoji="1" lang="en-US" altLang="zh-CN" sz="3200"/>
          </a:p>
          <a:p>
            <a:pPr>
              <a:spcBef>
                <a:spcPct val="50000"/>
              </a:spcBef>
            </a:pPr>
            <a:r>
              <a:rPr kumimoji="1" lang="zh-CN" altLang="zh-CN" sz="3200"/>
              <a:t>C</a:t>
            </a:r>
            <a:r>
              <a:rPr kumimoji="1" lang="zh-CN" altLang="en-US" sz="3200"/>
              <a:t>．</a:t>
            </a:r>
            <a:r>
              <a:rPr kumimoji="1" lang="zh-CN" altLang="zh-CN" sz="3200"/>
              <a:t>由4x</a:t>
            </a:r>
            <a:r>
              <a:rPr kumimoji="1" lang="zh-CN" altLang="zh-CN"/>
              <a:t>＝</a:t>
            </a:r>
            <a:r>
              <a:rPr kumimoji="1" lang="en-US" altLang="zh-CN" sz="3200"/>
              <a:t>2</a:t>
            </a:r>
            <a:r>
              <a:rPr kumimoji="1" lang="zh-CN" altLang="zh-CN" sz="3200"/>
              <a:t>x</a:t>
            </a:r>
            <a:r>
              <a:rPr kumimoji="1" lang="zh-CN" altLang="zh-CN"/>
              <a:t>＋</a:t>
            </a:r>
            <a:r>
              <a:rPr kumimoji="1" lang="zh-CN" altLang="zh-CN" sz="3200"/>
              <a:t>1</a:t>
            </a:r>
            <a:r>
              <a:rPr kumimoji="1" lang="zh-CN" altLang="en-US" sz="3200"/>
              <a:t>，</a:t>
            </a:r>
            <a:r>
              <a:rPr kumimoji="1" lang="zh-CN" altLang="zh-CN" sz="3200"/>
              <a:t>得到4x</a:t>
            </a:r>
            <a:r>
              <a:rPr kumimoji="1" lang="zh-CN" altLang="zh-CN"/>
              <a:t>－</a:t>
            </a:r>
            <a:r>
              <a:rPr kumimoji="1" lang="en-US" altLang="zh-CN" sz="3200"/>
              <a:t>2</a:t>
            </a:r>
            <a:r>
              <a:rPr kumimoji="1" lang="zh-CN" altLang="zh-CN" sz="3200"/>
              <a:t>x</a:t>
            </a:r>
            <a:r>
              <a:rPr kumimoji="1" lang="zh-CN" altLang="zh-CN"/>
              <a:t>＝</a:t>
            </a:r>
            <a:r>
              <a:rPr kumimoji="1" lang="zh-CN" altLang="zh-CN" sz="3200"/>
              <a:t>1  </a:t>
            </a:r>
            <a:endParaRPr kumimoji="1" lang="en-US" altLang="zh-CN" sz="3200"/>
          </a:p>
          <a:p>
            <a:pPr>
              <a:spcBef>
                <a:spcPct val="50000"/>
              </a:spcBef>
            </a:pPr>
            <a:r>
              <a:rPr kumimoji="1" lang="zh-CN" altLang="zh-CN" sz="3200"/>
              <a:t>D</a:t>
            </a:r>
            <a:r>
              <a:rPr kumimoji="1" lang="zh-CN" altLang="en-US" sz="3200"/>
              <a:t>．</a:t>
            </a:r>
            <a:r>
              <a:rPr kumimoji="1" lang="zh-CN" altLang="zh-CN" sz="3200"/>
              <a:t>由</a:t>
            </a:r>
            <a:r>
              <a:rPr kumimoji="1" lang="en-US" altLang="zh-CN" sz="3200"/>
              <a:t>5</a:t>
            </a:r>
            <a:r>
              <a:rPr kumimoji="1" lang="zh-CN" altLang="zh-CN" sz="3200"/>
              <a:t>x</a:t>
            </a:r>
            <a:r>
              <a:rPr kumimoji="1" lang="zh-CN" altLang="zh-CN"/>
              <a:t>－</a:t>
            </a:r>
            <a:r>
              <a:rPr kumimoji="1" lang="en-US" altLang="zh-CN" sz="3200"/>
              <a:t>3</a:t>
            </a:r>
            <a:r>
              <a:rPr kumimoji="1" lang="zh-CN" altLang="zh-CN"/>
              <a:t>＝</a:t>
            </a:r>
            <a:r>
              <a:rPr kumimoji="1" lang="zh-CN" altLang="zh-CN" sz="3200"/>
              <a:t>0</a:t>
            </a:r>
            <a:r>
              <a:rPr kumimoji="1" lang="zh-CN" altLang="en-US" sz="3200"/>
              <a:t>，</a:t>
            </a:r>
            <a:r>
              <a:rPr kumimoji="1" lang="zh-CN" altLang="zh-CN" sz="3200"/>
              <a:t>得到</a:t>
            </a:r>
            <a:r>
              <a:rPr kumimoji="1" lang="en-US" altLang="zh-CN" sz="3200"/>
              <a:t>5</a:t>
            </a:r>
            <a:r>
              <a:rPr kumimoji="1" lang="zh-CN" altLang="zh-CN" sz="3200"/>
              <a:t>x</a:t>
            </a:r>
            <a:r>
              <a:rPr kumimoji="1" lang="zh-CN" altLang="zh-CN"/>
              <a:t>＝－</a:t>
            </a:r>
            <a:r>
              <a:rPr kumimoji="1" lang="en-US" altLang="zh-CN" sz="3200"/>
              <a:t>3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4986338" y="2371725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zh-CN" sz="3600">
                <a:solidFill>
                  <a:srgbClr val="FF3300"/>
                </a:solidFill>
              </a:rPr>
              <a:t>C</a:t>
            </a:r>
          </a:p>
        </p:txBody>
      </p:sp>
      <p:grpSp>
        <p:nvGrpSpPr>
          <p:cNvPr id="112646" name="Group 6"/>
          <p:cNvGrpSpPr>
            <a:grpSpLocks/>
          </p:cNvGrpSpPr>
          <p:nvPr/>
        </p:nvGrpSpPr>
        <p:grpSpPr bwMode="auto">
          <a:xfrm>
            <a:off x="1093788" y="831850"/>
            <a:ext cx="2620962" cy="852488"/>
            <a:chOff x="826" y="217"/>
            <a:chExt cx="1651" cy="537"/>
          </a:xfrm>
        </p:grpSpPr>
        <p:sp>
          <p:nvSpPr>
            <p:cNvPr id="112647" name="AutoShape 7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12648" name="Picture 8" descr="ni_png_04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pic>
        <p:nvPicPr>
          <p:cNvPr id="112649" name="Picture 9" descr="003388 (49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8288" y="320675"/>
            <a:ext cx="2200275" cy="275113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build="p" autoUpdateAnimBg="0"/>
      <p:bldP spid="11264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150938" y="742950"/>
            <a:ext cx="4600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楷体_GB2312" pitchFamily="49" charset="-122"/>
              </a:rPr>
              <a:t>例</a:t>
            </a: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：解下列方程</a:t>
            </a:r>
            <a:r>
              <a:rPr lang="en-US" altLang="zh-CN" sz="3200">
                <a:ea typeface="楷体_GB2312" pitchFamily="49" charset="-122"/>
              </a:rPr>
              <a:t>.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1150938" y="1693863"/>
          <a:ext cx="3905250" cy="1139825"/>
        </p:xfrm>
        <a:graphic>
          <a:graphicData uri="http://schemas.openxmlformats.org/presentationml/2006/ole">
            <p:oleObj spid="_x0000_s30724" name="Equation" r:id="rId3" imgW="2958840" imgH="863280" progId="">
              <p:embed/>
            </p:oleObj>
          </a:graphicData>
        </a:graphic>
      </p:graphicFrame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150938" y="2363788"/>
            <a:ext cx="3997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解：移项，得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581275" y="2719388"/>
            <a:ext cx="3705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6x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3x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8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1741488" y="3659188"/>
            <a:ext cx="3646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合并同类项，得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773363" y="4178300"/>
            <a:ext cx="183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3x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15.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1889125" y="4870450"/>
            <a:ext cx="3055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1,</a:t>
            </a:r>
            <a:r>
              <a:rPr kumimoji="1" lang="zh-CN" altLang="en-US">
                <a:solidFill>
                  <a:srgbClr val="FF3300"/>
                </a:solidFill>
              </a:rPr>
              <a:t>得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921000" y="5389563"/>
            <a:ext cx="1684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5.</a:t>
            </a:r>
          </a:p>
        </p:txBody>
      </p:sp>
      <p:grpSp>
        <p:nvGrpSpPr>
          <p:cNvPr id="30752" name="Group 32"/>
          <p:cNvGrpSpPr>
            <a:grpSpLocks/>
          </p:cNvGrpSpPr>
          <p:nvPr/>
        </p:nvGrpSpPr>
        <p:grpSpPr bwMode="auto">
          <a:xfrm>
            <a:off x="5495925" y="2790825"/>
            <a:ext cx="2955925" cy="1687513"/>
            <a:chOff x="3484" y="1223"/>
            <a:chExt cx="1862" cy="1063"/>
          </a:xfrm>
        </p:grpSpPr>
        <p:sp>
          <p:nvSpPr>
            <p:cNvPr id="30734" name="Rectangle 14"/>
            <p:cNvSpPr>
              <a:spLocks noChangeArrowheads="1"/>
            </p:cNvSpPr>
            <p:nvPr/>
          </p:nvSpPr>
          <p:spPr bwMode="auto">
            <a:xfrm>
              <a:off x="3484" y="1223"/>
              <a:ext cx="1862" cy="106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zh-CN" altLang="zh-CN" sz="2400"/>
            </a:p>
          </p:txBody>
        </p:sp>
        <p:sp>
          <p:nvSpPr>
            <p:cNvPr id="30742" name="Text Box 22"/>
            <p:cNvSpPr txBox="1">
              <a:spLocks noChangeArrowheads="1"/>
            </p:cNvSpPr>
            <p:nvPr/>
          </p:nvSpPr>
          <p:spPr bwMode="auto">
            <a:xfrm>
              <a:off x="3595" y="1271"/>
              <a:ext cx="14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6x</a:t>
              </a:r>
              <a:r>
                <a:rPr lang="zh-CN" altLang="en-US"/>
                <a:t>－</a:t>
              </a:r>
              <a:r>
                <a:rPr lang="en-US" altLang="zh-CN"/>
                <a:t>7</a:t>
              </a:r>
              <a:r>
                <a:rPr lang="zh-CN" altLang="en-US"/>
                <a:t>＝</a:t>
              </a:r>
              <a:r>
                <a:rPr lang="en-US" altLang="zh-CN"/>
                <a:t>3x</a:t>
              </a:r>
              <a:r>
                <a:rPr lang="zh-CN" altLang="en-US"/>
                <a:t>＋</a:t>
              </a:r>
              <a:r>
                <a:rPr lang="en-US" altLang="zh-CN"/>
                <a:t>8</a:t>
              </a:r>
            </a:p>
          </p:txBody>
        </p:sp>
        <p:sp>
          <p:nvSpPr>
            <p:cNvPr id="30743" name="Rectangle 23"/>
            <p:cNvSpPr>
              <a:spLocks noChangeArrowheads="1"/>
            </p:cNvSpPr>
            <p:nvPr/>
          </p:nvSpPr>
          <p:spPr bwMode="auto">
            <a:xfrm>
              <a:off x="3630" y="1896"/>
              <a:ext cx="14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6x</a:t>
              </a:r>
              <a:r>
                <a:rPr lang="zh-CN" altLang="en-US"/>
                <a:t>－</a:t>
              </a:r>
              <a:r>
                <a:rPr lang="en-US" altLang="zh-CN"/>
                <a:t>3x</a:t>
              </a:r>
              <a:r>
                <a:rPr lang="zh-CN" altLang="en-US"/>
                <a:t>＝</a:t>
              </a:r>
              <a:r>
                <a:rPr lang="en-US" altLang="zh-CN"/>
                <a:t>8</a:t>
              </a:r>
              <a:r>
                <a:rPr lang="zh-CN" altLang="en-US"/>
                <a:t>＋</a:t>
              </a:r>
              <a:r>
                <a:rPr lang="en-US" altLang="zh-CN"/>
                <a:t>7</a:t>
              </a:r>
            </a:p>
          </p:txBody>
        </p:sp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3899" y="1350"/>
              <a:ext cx="342" cy="193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45" name="Rectangle 25"/>
            <p:cNvSpPr>
              <a:spLocks noChangeArrowheads="1"/>
            </p:cNvSpPr>
            <p:nvPr/>
          </p:nvSpPr>
          <p:spPr bwMode="auto">
            <a:xfrm>
              <a:off x="3927" y="1974"/>
              <a:ext cx="450" cy="192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46" name="Rectangle 26"/>
            <p:cNvSpPr>
              <a:spLocks noChangeArrowheads="1"/>
            </p:cNvSpPr>
            <p:nvPr/>
          </p:nvSpPr>
          <p:spPr bwMode="auto">
            <a:xfrm>
              <a:off x="4709" y="1974"/>
              <a:ext cx="384" cy="19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47" name="Rectangle 27"/>
            <p:cNvSpPr>
              <a:spLocks noChangeArrowheads="1"/>
            </p:cNvSpPr>
            <p:nvPr/>
          </p:nvSpPr>
          <p:spPr bwMode="auto">
            <a:xfrm>
              <a:off x="4431" y="1326"/>
              <a:ext cx="278" cy="217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48" name="Freeform 28"/>
            <p:cNvSpPr>
              <a:spLocks/>
            </p:cNvSpPr>
            <p:nvPr/>
          </p:nvSpPr>
          <p:spPr bwMode="auto">
            <a:xfrm>
              <a:off x="4047" y="1548"/>
              <a:ext cx="831" cy="41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56"/>
                </a:cxn>
                <a:cxn ang="0">
                  <a:pos x="825" y="150"/>
                </a:cxn>
                <a:cxn ang="0">
                  <a:pos x="831" y="411"/>
                </a:cxn>
              </a:cxnLst>
              <a:rect l="0" t="0" r="r" b="b"/>
              <a:pathLst>
                <a:path w="831" h="411">
                  <a:moveTo>
                    <a:pt x="3" y="0"/>
                  </a:moveTo>
                  <a:lnTo>
                    <a:pt x="0" y="156"/>
                  </a:lnTo>
                  <a:lnTo>
                    <a:pt x="825" y="150"/>
                  </a:lnTo>
                  <a:cubicBezTo>
                    <a:pt x="827" y="237"/>
                    <a:pt x="831" y="324"/>
                    <a:pt x="831" y="41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0" name="Freeform 30"/>
            <p:cNvSpPr>
              <a:spLocks/>
            </p:cNvSpPr>
            <p:nvPr/>
          </p:nvSpPr>
          <p:spPr bwMode="auto">
            <a:xfrm>
              <a:off x="4239" y="1551"/>
              <a:ext cx="327" cy="408"/>
            </a:xfrm>
            <a:custGeom>
              <a:avLst/>
              <a:gdLst/>
              <a:ahLst/>
              <a:cxnLst>
                <a:cxn ang="0">
                  <a:pos x="327" y="0"/>
                </a:cxn>
                <a:cxn ang="0">
                  <a:pos x="327" y="234"/>
                </a:cxn>
                <a:cxn ang="0">
                  <a:pos x="0" y="240"/>
                </a:cxn>
                <a:cxn ang="0">
                  <a:pos x="3" y="408"/>
                </a:cxn>
              </a:cxnLst>
              <a:rect l="0" t="0" r="r" b="b"/>
              <a:pathLst>
                <a:path w="327" h="408">
                  <a:moveTo>
                    <a:pt x="327" y="0"/>
                  </a:moveTo>
                  <a:lnTo>
                    <a:pt x="327" y="234"/>
                  </a:lnTo>
                  <a:lnTo>
                    <a:pt x="0" y="240"/>
                  </a:lnTo>
                  <a:lnTo>
                    <a:pt x="3" y="40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51" name="Text Box 31"/>
          <p:cNvSpPr txBox="1">
            <a:spLocks noChangeArrowheads="1"/>
          </p:cNvSpPr>
          <p:nvPr/>
        </p:nvSpPr>
        <p:spPr bwMode="auto">
          <a:xfrm>
            <a:off x="904875" y="6053138"/>
            <a:ext cx="5353050" cy="588962"/>
          </a:xfrm>
          <a:prstGeom prst="rect">
            <a:avLst/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3200">
                <a:solidFill>
                  <a:srgbClr val="FF0000"/>
                </a:solidFill>
              </a:rPr>
              <a:t>移项时应注意改变项的符号</a:t>
            </a:r>
          </a:p>
        </p:txBody>
      </p:sp>
      <p:pic>
        <p:nvPicPr>
          <p:cNvPr id="30753" name="Picture 33" descr="003388 (197)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5200" y="471488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6" grpId="0"/>
      <p:bldP spid="30727" grpId="0"/>
      <p:bldP spid="30728" grpId="0"/>
      <p:bldP spid="30729" grpId="0"/>
      <p:bldP spid="30730" grpId="0"/>
      <p:bldP spid="30731" grpId="0"/>
      <p:bldP spid="30751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6" name="AutoShape 6" descr="01300000246806122396214734725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068763" y="30448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33132" name="AutoShape 12" descr="2750284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068763" y="30448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grpSp>
        <p:nvGrpSpPr>
          <p:cNvPr id="133137" name="Group 17"/>
          <p:cNvGrpSpPr>
            <a:grpSpLocks/>
          </p:cNvGrpSpPr>
          <p:nvPr/>
        </p:nvGrpSpPr>
        <p:grpSpPr bwMode="auto">
          <a:xfrm>
            <a:off x="614363" y="1125538"/>
            <a:ext cx="7791450" cy="5068887"/>
            <a:chOff x="387" y="709"/>
            <a:chExt cx="4908" cy="3193"/>
          </a:xfrm>
        </p:grpSpPr>
        <p:sp>
          <p:nvSpPr>
            <p:cNvPr id="13312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960" y="709"/>
              <a:ext cx="3996" cy="70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华文中宋"/>
                  <a:ea typeface="华文中宋"/>
                </a:rPr>
                <a:t>3.2</a:t>
              </a:r>
              <a:r>
                <a:rPr lang="zh-CN" altLang="en-US" sz="3600" kern="1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华文中宋"/>
                  <a:ea typeface="华文中宋"/>
                </a:rPr>
                <a:t>　解一元一次方程（一）</a:t>
              </a:r>
            </a:p>
            <a:p>
              <a:pPr algn="ctr"/>
              <a:r>
                <a:rPr lang="zh-CN" altLang="en-US" sz="3600" kern="1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华文中宋"/>
                  <a:ea typeface="华文中宋"/>
                </a:rPr>
                <a:t>　　　</a:t>
              </a:r>
              <a:r>
                <a:rPr lang="en-US" altLang="zh-CN" sz="3600" kern="1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华文中宋"/>
                  <a:ea typeface="华文中宋"/>
                </a:rPr>
                <a:t>——</a:t>
              </a:r>
              <a:r>
                <a:rPr lang="zh-CN" altLang="en-US" sz="3600" kern="1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华文中宋"/>
                  <a:ea typeface="华文中宋"/>
                </a:rPr>
                <a:t>合并同类项与移项</a:t>
              </a:r>
            </a:p>
          </p:txBody>
        </p:sp>
        <p:pic>
          <p:nvPicPr>
            <p:cNvPr id="133134" name="Picture 14" descr="275028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7" y="2256"/>
              <a:ext cx="2176" cy="1632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rgbClr val="00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00CCFF">
                  <a:alpha val="50000"/>
                </a:srgbClr>
              </a:outerShdw>
            </a:effectLst>
          </p:spPr>
        </p:pic>
        <p:pic>
          <p:nvPicPr>
            <p:cNvPr id="133136" name="Picture 16" descr="ED17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97" y="1932"/>
              <a:ext cx="1398" cy="1970"/>
            </a:xfrm>
            <a:prstGeom prst="rect">
              <a:avLst/>
            </a:prstGeom>
            <a:noFill/>
            <a:ln w="25400" algn="ctr">
              <a:solidFill>
                <a:srgbClr val="00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00CCFF">
                  <a:alpha val="50000"/>
                </a:srgbClr>
              </a:outerShdw>
            </a:effectLst>
          </p:spPr>
        </p:pic>
        <p:pic>
          <p:nvPicPr>
            <p:cNvPr id="133130" name="Picture 10" descr="0130000024680612239621473472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96" y="1763"/>
              <a:ext cx="1408" cy="1154"/>
            </a:xfrm>
            <a:prstGeom prst="rect">
              <a:avLst/>
            </a:prstGeom>
            <a:noFill/>
            <a:ln w="25400" algn="ctr">
              <a:solidFill>
                <a:srgbClr val="00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00CCFF">
                  <a:alpha val="50000"/>
                </a:srgbClr>
              </a:outerShdw>
            </a:effectLst>
          </p:spPr>
        </p:pic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1081088" y="642938"/>
          <a:ext cx="2884487" cy="731837"/>
        </p:xfrm>
        <a:graphic>
          <a:graphicData uri="http://schemas.openxmlformats.org/presentationml/2006/ole">
            <p:oleObj spid="_x0000_s97284" name="Equation" r:id="rId3" imgW="3454200" imgH="876240" progId="">
              <p:embed/>
            </p:oleObj>
          </a:graphicData>
        </a:graphic>
      </p:graphicFrame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989013" y="1576388"/>
            <a:ext cx="330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解：移项，得</a:t>
            </a:r>
          </a:p>
        </p:txBody>
      </p:sp>
      <p:graphicFrame>
        <p:nvGraphicFramePr>
          <p:cNvPr id="97286" name="Object 6"/>
          <p:cNvGraphicFramePr>
            <a:graphicFrameLocks noChangeAspect="1"/>
          </p:cNvGraphicFramePr>
          <p:nvPr/>
        </p:nvGraphicFramePr>
        <p:xfrm>
          <a:off x="1570038" y="2157413"/>
          <a:ext cx="2933700" cy="876300"/>
        </p:xfrm>
        <a:graphic>
          <a:graphicData uri="http://schemas.openxmlformats.org/presentationml/2006/ole">
            <p:oleObj spid="_x0000_s97286" name="Equation" r:id="rId4" imgW="2933640" imgH="876240" progId="">
              <p:embed/>
            </p:oleObj>
          </a:graphicData>
        </a:graphic>
      </p:graphicFrame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1263650" y="3214688"/>
            <a:ext cx="3495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合并同类项，得</a:t>
            </a:r>
          </a:p>
        </p:txBody>
      </p:sp>
      <p:graphicFrame>
        <p:nvGraphicFramePr>
          <p:cNvPr id="97288" name="Object 8"/>
          <p:cNvGraphicFramePr>
            <a:graphicFrameLocks noChangeAspect="1"/>
          </p:cNvGraphicFramePr>
          <p:nvPr/>
        </p:nvGraphicFramePr>
        <p:xfrm>
          <a:off x="2000250" y="3733800"/>
          <a:ext cx="1474788" cy="895350"/>
        </p:xfrm>
        <a:graphic>
          <a:graphicData uri="http://schemas.openxmlformats.org/presentationml/2006/ole">
            <p:oleObj spid="_x0000_s97288" name="Equation" r:id="rId5" imgW="1422360" imgH="863280" progId="">
              <p:embed/>
            </p:oleObj>
          </a:graphicData>
        </a:graphic>
      </p:graphicFrame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1263650" y="4864100"/>
            <a:ext cx="3281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系数化成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</p:txBody>
      </p:sp>
      <p:graphicFrame>
        <p:nvGraphicFramePr>
          <p:cNvPr id="97290" name="Object 10"/>
          <p:cNvGraphicFramePr>
            <a:graphicFrameLocks noChangeAspect="1"/>
          </p:cNvGraphicFramePr>
          <p:nvPr/>
        </p:nvGraphicFramePr>
        <p:xfrm>
          <a:off x="2000250" y="5383213"/>
          <a:ext cx="1168400" cy="876300"/>
        </p:xfrm>
        <a:graphic>
          <a:graphicData uri="http://schemas.openxmlformats.org/presentationml/2006/ole">
            <p:oleObj spid="_x0000_s97290" name="Equation" r:id="rId6" imgW="1168200" imgH="876240" progId="">
              <p:embed/>
            </p:oleObj>
          </a:graphicData>
        </a:graphic>
      </p:graphicFrame>
      <p:grpSp>
        <p:nvGrpSpPr>
          <p:cNvPr id="97300" name="Group 20"/>
          <p:cNvGrpSpPr>
            <a:grpSpLocks/>
          </p:cNvGrpSpPr>
          <p:nvPr/>
        </p:nvGrpSpPr>
        <p:grpSpPr bwMode="auto">
          <a:xfrm>
            <a:off x="4875213" y="2452688"/>
            <a:ext cx="3768725" cy="3284537"/>
            <a:chOff x="3210" y="1223"/>
            <a:chExt cx="2374" cy="2069"/>
          </a:xfrm>
        </p:grpSpPr>
        <p:sp>
          <p:nvSpPr>
            <p:cNvPr id="97291" name="Rectangle 11"/>
            <p:cNvSpPr>
              <a:spLocks noChangeArrowheads="1"/>
            </p:cNvSpPr>
            <p:nvPr/>
          </p:nvSpPr>
          <p:spPr bwMode="auto">
            <a:xfrm>
              <a:off x="3210" y="1223"/>
              <a:ext cx="2374" cy="206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zh-CN" altLang="zh-CN" sz="2400"/>
            </a:p>
          </p:txBody>
        </p:sp>
        <p:graphicFrame>
          <p:nvGraphicFramePr>
            <p:cNvPr id="97292" name="Object 12"/>
            <p:cNvGraphicFramePr>
              <a:graphicFrameLocks noChangeAspect="1"/>
            </p:cNvGraphicFramePr>
            <p:nvPr/>
          </p:nvGraphicFramePr>
          <p:xfrm>
            <a:off x="3455" y="1318"/>
            <a:ext cx="1543" cy="461"/>
          </p:xfrm>
          <a:graphic>
            <a:graphicData uri="http://schemas.openxmlformats.org/presentationml/2006/ole">
              <p:oleObj spid="_x0000_s97292" name="Equation" r:id="rId7" imgW="2933640" imgH="876240" progId="">
                <p:embed/>
              </p:oleObj>
            </a:graphicData>
          </a:graphic>
        </p:graphicFrame>
        <p:graphicFrame>
          <p:nvGraphicFramePr>
            <p:cNvPr id="97293" name="Object 13"/>
            <p:cNvGraphicFramePr>
              <a:graphicFrameLocks noChangeAspect="1"/>
            </p:cNvGraphicFramePr>
            <p:nvPr/>
          </p:nvGraphicFramePr>
          <p:xfrm>
            <a:off x="3435" y="2822"/>
            <a:ext cx="1848" cy="424"/>
          </p:xfrm>
          <a:graphic>
            <a:graphicData uri="http://schemas.openxmlformats.org/presentationml/2006/ole">
              <p:oleObj spid="_x0000_s97293" name="Equation" r:id="rId8" imgW="2933640" imgH="876240" progId="">
                <p:embed/>
              </p:oleObj>
            </a:graphicData>
          </a:graphic>
        </p:graphicFrame>
        <p:sp>
          <p:nvSpPr>
            <p:cNvPr id="97294" name="Rectangle 14"/>
            <p:cNvSpPr>
              <a:spLocks noChangeArrowheads="1"/>
            </p:cNvSpPr>
            <p:nvPr/>
          </p:nvSpPr>
          <p:spPr bwMode="auto">
            <a:xfrm>
              <a:off x="3771" y="1451"/>
              <a:ext cx="342" cy="193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5" name="Rectangle 15"/>
            <p:cNvSpPr>
              <a:spLocks noChangeArrowheads="1"/>
            </p:cNvSpPr>
            <p:nvPr/>
          </p:nvSpPr>
          <p:spPr bwMode="auto">
            <a:xfrm>
              <a:off x="4897" y="2934"/>
              <a:ext cx="450" cy="192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6" name="Rectangle 16"/>
            <p:cNvSpPr>
              <a:spLocks noChangeArrowheads="1"/>
            </p:cNvSpPr>
            <p:nvPr/>
          </p:nvSpPr>
          <p:spPr bwMode="auto">
            <a:xfrm>
              <a:off x="3840" y="2815"/>
              <a:ext cx="586" cy="422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7" name="Rectangle 17"/>
            <p:cNvSpPr>
              <a:spLocks noChangeArrowheads="1"/>
            </p:cNvSpPr>
            <p:nvPr/>
          </p:nvSpPr>
          <p:spPr bwMode="auto">
            <a:xfrm>
              <a:off x="4321" y="1317"/>
              <a:ext cx="342" cy="473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8" name="Freeform 18"/>
            <p:cNvSpPr>
              <a:spLocks/>
            </p:cNvSpPr>
            <p:nvPr/>
          </p:nvSpPr>
          <p:spPr bwMode="auto">
            <a:xfrm>
              <a:off x="3919" y="1667"/>
              <a:ext cx="1142" cy="11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56"/>
                </a:cxn>
                <a:cxn ang="0">
                  <a:pos x="825" y="150"/>
                </a:cxn>
                <a:cxn ang="0">
                  <a:pos x="831" y="411"/>
                </a:cxn>
              </a:cxnLst>
              <a:rect l="0" t="0" r="r" b="b"/>
              <a:pathLst>
                <a:path w="831" h="411">
                  <a:moveTo>
                    <a:pt x="3" y="0"/>
                  </a:moveTo>
                  <a:lnTo>
                    <a:pt x="0" y="156"/>
                  </a:lnTo>
                  <a:lnTo>
                    <a:pt x="825" y="150"/>
                  </a:lnTo>
                  <a:cubicBezTo>
                    <a:pt x="827" y="237"/>
                    <a:pt x="831" y="324"/>
                    <a:pt x="831" y="41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299" name="Freeform 19"/>
            <p:cNvSpPr>
              <a:spLocks/>
            </p:cNvSpPr>
            <p:nvPr/>
          </p:nvSpPr>
          <p:spPr bwMode="auto">
            <a:xfrm>
              <a:off x="4130" y="1817"/>
              <a:ext cx="427" cy="975"/>
            </a:xfrm>
            <a:custGeom>
              <a:avLst/>
              <a:gdLst/>
              <a:ahLst/>
              <a:cxnLst>
                <a:cxn ang="0">
                  <a:pos x="327" y="0"/>
                </a:cxn>
                <a:cxn ang="0">
                  <a:pos x="327" y="234"/>
                </a:cxn>
                <a:cxn ang="0">
                  <a:pos x="0" y="240"/>
                </a:cxn>
                <a:cxn ang="0">
                  <a:pos x="3" y="408"/>
                </a:cxn>
              </a:cxnLst>
              <a:rect l="0" t="0" r="r" b="b"/>
              <a:pathLst>
                <a:path w="327" h="408">
                  <a:moveTo>
                    <a:pt x="327" y="0"/>
                  </a:moveTo>
                  <a:lnTo>
                    <a:pt x="327" y="234"/>
                  </a:lnTo>
                  <a:lnTo>
                    <a:pt x="0" y="240"/>
                  </a:lnTo>
                  <a:lnTo>
                    <a:pt x="3" y="40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7301" name="Picture 21" descr="脚后跟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86475" y="623888"/>
            <a:ext cx="1938338" cy="16160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97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/>
      <p:bldP spid="97287" grpId="0"/>
      <p:bldP spid="972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842963" y="1865313"/>
            <a:ext cx="3657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楷体_GB2312" pitchFamily="49" charset="-122"/>
              </a:rPr>
              <a:t>解下列方程 </a:t>
            </a:r>
            <a:r>
              <a:rPr lang="en-US" altLang="zh-CN" sz="3200">
                <a:ea typeface="楷体_GB2312" pitchFamily="49" charset="-122"/>
              </a:rPr>
              <a:t>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50863" y="2673350"/>
            <a:ext cx="449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0"/>
              <a:t>（</a:t>
            </a:r>
            <a:r>
              <a:rPr kumimoji="1" lang="en-US" altLang="zh-CN" sz="4000" b="0"/>
              <a:t>1</a:t>
            </a:r>
            <a:r>
              <a:rPr kumimoji="1" lang="zh-CN" altLang="en-US" sz="4000" b="0"/>
              <a:t>）</a:t>
            </a:r>
            <a:r>
              <a:rPr kumimoji="1" lang="en-US" altLang="zh-CN" sz="4000" b="0"/>
              <a:t>10x</a:t>
            </a:r>
            <a:r>
              <a:rPr kumimoji="1" lang="zh-CN" altLang="en-US" sz="4000" b="0"/>
              <a:t>－</a:t>
            </a:r>
            <a:r>
              <a:rPr kumimoji="1" lang="en-US" altLang="zh-CN" sz="4000" b="0"/>
              <a:t>4</a:t>
            </a:r>
            <a:r>
              <a:rPr kumimoji="1" lang="zh-CN" altLang="en-US" sz="4000" b="0"/>
              <a:t>＝</a:t>
            </a:r>
            <a:r>
              <a:rPr kumimoji="1" lang="en-US" altLang="zh-CN" sz="4000" b="0"/>
              <a:t>6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08000" y="3748088"/>
            <a:ext cx="662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0"/>
              <a:t>（</a:t>
            </a:r>
            <a:r>
              <a:rPr kumimoji="1" lang="en-US" altLang="zh-CN" sz="4000" b="0"/>
              <a:t>2</a:t>
            </a:r>
            <a:r>
              <a:rPr kumimoji="1" lang="zh-CN" altLang="en-US" sz="4000" b="0"/>
              <a:t>）</a:t>
            </a:r>
            <a:r>
              <a:rPr kumimoji="1" lang="en-US" altLang="zh-CN" sz="4000" b="0"/>
              <a:t>5x</a:t>
            </a:r>
            <a:r>
              <a:rPr kumimoji="1" lang="zh-CN" altLang="en-US" sz="4000" b="0"/>
              <a:t>－</a:t>
            </a:r>
            <a:r>
              <a:rPr kumimoji="1" lang="en-US" altLang="zh-CN" sz="4000" b="0"/>
              <a:t>7</a:t>
            </a:r>
            <a:r>
              <a:rPr kumimoji="1" lang="zh-CN" altLang="en-US" sz="4000" b="0"/>
              <a:t>＝</a:t>
            </a:r>
            <a:r>
              <a:rPr kumimoji="1" lang="en-US" altLang="zh-CN" sz="4000" b="0"/>
              <a:t>3x </a:t>
            </a:r>
            <a:r>
              <a:rPr kumimoji="1" lang="zh-CN" altLang="en-US" sz="4000" b="0"/>
              <a:t>－ </a:t>
            </a:r>
            <a:r>
              <a:rPr kumimoji="1" lang="en-US" altLang="zh-CN" sz="4000" b="0"/>
              <a:t>5</a:t>
            </a:r>
          </a:p>
        </p:txBody>
      </p:sp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863600" y="4640263"/>
          <a:ext cx="4635500" cy="1282700"/>
        </p:xfrm>
        <a:graphic>
          <a:graphicData uri="http://schemas.openxmlformats.org/presentationml/2006/ole">
            <p:oleObj spid="_x0000_s41991" name="Equation" r:id="rId3" imgW="3124080" imgH="863280" progId="">
              <p:embed/>
            </p:oleObj>
          </a:graphicData>
        </a:graphic>
      </p:graphicFrame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4473575" y="2798763"/>
            <a:ext cx="160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630863" y="3897313"/>
            <a:ext cx="1506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211888" y="481171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graphicFrame>
        <p:nvGraphicFramePr>
          <p:cNvPr id="41996" name="Object 12"/>
          <p:cNvGraphicFramePr>
            <a:graphicFrameLocks noChangeAspect="1"/>
          </p:cNvGraphicFramePr>
          <p:nvPr/>
        </p:nvGraphicFramePr>
        <p:xfrm>
          <a:off x="5689600" y="5046663"/>
          <a:ext cx="1447800" cy="876300"/>
        </p:xfrm>
        <a:graphic>
          <a:graphicData uri="http://schemas.openxmlformats.org/presentationml/2006/ole">
            <p:oleObj spid="_x0000_s41996" name="Equation" r:id="rId4" imgW="1447560" imgH="876240" progId="">
              <p:embed/>
            </p:oleObj>
          </a:graphicData>
        </a:graphic>
      </p:graphicFrame>
      <p:grpSp>
        <p:nvGrpSpPr>
          <p:cNvPr id="41997" name="Group 13"/>
          <p:cNvGrpSpPr>
            <a:grpSpLocks/>
          </p:cNvGrpSpPr>
          <p:nvPr/>
        </p:nvGrpSpPr>
        <p:grpSpPr bwMode="auto">
          <a:xfrm>
            <a:off x="985838" y="687388"/>
            <a:ext cx="2620962" cy="852487"/>
            <a:chOff x="826" y="217"/>
            <a:chExt cx="1651" cy="537"/>
          </a:xfrm>
        </p:grpSpPr>
        <p:sp>
          <p:nvSpPr>
            <p:cNvPr id="41998" name="AutoShape 14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41999" name="Picture 15" descr="ni_png_044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pic>
        <p:nvPicPr>
          <p:cNvPr id="42000" name="Picture 16" descr="图片333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96038" y="854075"/>
            <a:ext cx="2163762" cy="21637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/>
      <p:bldP spid="41989" grpId="0"/>
      <p:bldP spid="41993" grpId="0"/>
      <p:bldP spid="4199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55613" y="2173288"/>
            <a:ext cx="8202612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>
              <a:lnSpc>
                <a:spcPct val="120000"/>
              </a:lnSpc>
              <a:spcAft>
                <a:spcPct val="30000"/>
              </a:spcAft>
            </a:pPr>
            <a:r>
              <a:rPr lang="zh-CN" altLang="en-US" sz="3600" b="0">
                <a:latin typeface="Arial" pitchFamily="34" charset="0"/>
                <a:ea typeface="华文中宋" pitchFamily="2" charset="-122"/>
              </a:rPr>
              <a:t>解方程的步骤及依据：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　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1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．移项（等式的性质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1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）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　　 合并（分配律）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　　 系数化为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1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（等式的性质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2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）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2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．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“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对消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”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与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“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还原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”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就是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“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合并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”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与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“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移项</a:t>
            </a:r>
            <a:r>
              <a:rPr lang="zh-CN" altLang="en-US" sz="3200">
                <a:solidFill>
                  <a:srgbClr val="FF3300"/>
                </a:solidFill>
                <a:latin typeface="Arial"/>
                <a:ea typeface="幼圆" pitchFamily="49" charset="-122"/>
              </a:rPr>
              <a:t>”</a:t>
            </a:r>
            <a:endParaRPr lang="zh-CN" altLang="en-US" sz="3200">
              <a:solidFill>
                <a:srgbClr val="FF3300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　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3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．表示同一量的两个不同式子相等． </a:t>
            </a:r>
          </a:p>
        </p:txBody>
      </p:sp>
      <p:grpSp>
        <p:nvGrpSpPr>
          <p:cNvPr id="32773" name="Group 5"/>
          <p:cNvGrpSpPr>
            <a:grpSpLocks/>
          </p:cNvGrpSpPr>
          <p:nvPr/>
        </p:nvGrpSpPr>
        <p:grpSpPr bwMode="auto">
          <a:xfrm>
            <a:off x="3171825" y="517525"/>
            <a:ext cx="2770188" cy="947738"/>
            <a:chOff x="1519" y="473"/>
            <a:chExt cx="1745" cy="597"/>
          </a:xfrm>
        </p:grpSpPr>
        <p:sp>
          <p:nvSpPr>
            <p:cNvPr id="3277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519" y="614"/>
              <a:ext cx="908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000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隶书"/>
                  <a:ea typeface="隶书"/>
                </a:rPr>
                <a:t>归纳</a:t>
              </a:r>
            </a:p>
          </p:txBody>
        </p:sp>
        <p:pic>
          <p:nvPicPr>
            <p:cNvPr id="32775" name="Picture 7" descr="54321 (7)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93" y="473"/>
              <a:ext cx="571" cy="597"/>
            </a:xfrm>
            <a:prstGeom prst="rect">
              <a:avLst/>
            </a:prstGeom>
            <a:noFill/>
          </p:spPr>
        </p:pic>
      </p:grpSp>
      <p:pic>
        <p:nvPicPr>
          <p:cNvPr id="32776" name="Picture 8" descr="图片2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2013" y="2173288"/>
            <a:ext cx="2455862" cy="160178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303338" y="1857375"/>
            <a:ext cx="6970712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3600">
                <a:solidFill>
                  <a:schemeClr val="accent2"/>
                </a:solidFill>
                <a:latin typeface="Arial" pitchFamily="34" charset="0"/>
              </a:rPr>
              <a:t>       </a:t>
            </a:r>
            <a:r>
              <a:rPr kumimoji="1" lang="zh-CN" altLang="en-US" sz="3200">
                <a:solidFill>
                  <a:schemeClr val="accent2"/>
                </a:solidFill>
                <a:ea typeface="楷体_GB2312" pitchFamily="49" charset="-122"/>
              </a:rPr>
              <a:t>现在你能回答前面提到的古老的代数书中的“对消”与“还原”是什么意思吗？</a:t>
            </a:r>
          </a:p>
        </p:txBody>
      </p:sp>
      <p:pic>
        <p:nvPicPr>
          <p:cNvPr id="47109" name="Picture 5" descr="哦iiihb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25" y="593725"/>
            <a:ext cx="1571625" cy="1627188"/>
          </a:xfrm>
          <a:prstGeom prst="rect">
            <a:avLst/>
          </a:prstGeom>
          <a:noFill/>
        </p:spPr>
      </p:pic>
      <p:pic>
        <p:nvPicPr>
          <p:cNvPr id="47110" name="Picture 6" descr="003388 (197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5413" y="3579813"/>
            <a:ext cx="2381250" cy="1905000"/>
          </a:xfrm>
          <a:prstGeom prst="rect">
            <a:avLst/>
          </a:prstGeom>
          <a:noFill/>
        </p:spPr>
      </p:pic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1331913" y="4532313"/>
            <a:ext cx="4716462" cy="1373187"/>
          </a:xfrm>
          <a:prstGeom prst="wedgeRoundRectCallout">
            <a:avLst>
              <a:gd name="adj1" fmla="val 64912"/>
              <a:gd name="adj2" fmla="val -52194"/>
              <a:gd name="adj3" fmla="val 16667"/>
            </a:avLst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lvl="1"/>
            <a:r>
              <a:rPr kumimoji="1" lang="en-US" altLang="zh-CN" sz="3200">
                <a:solidFill>
                  <a:srgbClr val="FF3300"/>
                </a:solidFill>
              </a:rPr>
              <a:t>“</a:t>
            </a:r>
            <a:r>
              <a:rPr kumimoji="1" lang="zh-CN" altLang="en-US" sz="3200">
                <a:solidFill>
                  <a:srgbClr val="FF3300"/>
                </a:solidFill>
              </a:rPr>
              <a:t>对消”与“还原”就是“合并”与“移项”</a:t>
            </a:r>
            <a:r>
              <a:rPr kumimoji="1" lang="en-US" altLang="zh-CN" sz="3200">
                <a:solidFill>
                  <a:srgbClr val="FF3300"/>
                </a:solidFill>
              </a:rPr>
              <a:t>.</a:t>
            </a:r>
            <a:endParaRPr lang="en-US" altLang="zh-CN" sz="3200"/>
          </a:p>
        </p:txBody>
      </p:sp>
      <p:pic>
        <p:nvPicPr>
          <p:cNvPr id="47112" name="Picture 8" descr="图片1w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7138" y="593725"/>
            <a:ext cx="6122987" cy="62547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150938" y="493713"/>
            <a:ext cx="7151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/>
              <a:t>         </a:t>
            </a:r>
            <a:r>
              <a:rPr kumimoji="1" lang="zh-CN" altLang="en-US" sz="3200">
                <a:ea typeface="楷体_GB2312" pitchFamily="49" charset="-122"/>
              </a:rPr>
              <a:t>下面方程的解法对吗？如果不对，应怎样改正？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50925" y="2490788"/>
            <a:ext cx="2998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解：移项，得　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625600" y="4127500"/>
            <a:ext cx="342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合并同类项，得　</a:t>
            </a:r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1182688" y="1489075"/>
          <a:ext cx="2679700" cy="1052513"/>
        </p:xfrm>
        <a:graphic>
          <a:graphicData uri="http://schemas.openxmlformats.org/presentationml/2006/ole">
            <p:oleObj spid="_x0000_s43015" name="Equation" r:id="rId3" imgW="1002960" imgH="393480" progId="">
              <p:embed/>
            </p:oleObj>
          </a:graphicData>
        </a:graphic>
      </p:graphicFrame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1830388" y="3009900"/>
          <a:ext cx="2219325" cy="969963"/>
        </p:xfrm>
        <a:graphic>
          <a:graphicData uri="http://schemas.openxmlformats.org/presentationml/2006/ole">
            <p:oleObj spid="_x0000_s43016" name="Equation" r:id="rId4" imgW="901440" imgH="393480" progId="">
              <p:embed/>
            </p:oleObj>
          </a:graphicData>
        </a:graphic>
      </p:graphicFrame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6129338" y="3009900"/>
          <a:ext cx="1985962" cy="881063"/>
        </p:xfrm>
        <a:graphic>
          <a:graphicData uri="http://schemas.openxmlformats.org/presentationml/2006/ole">
            <p:oleObj spid="_x0000_s43017" name="Equation" r:id="rId5" imgW="888840" imgH="393480" progId="">
              <p:embed/>
            </p:oleObj>
          </a:graphicData>
        </a:graphic>
      </p:graphicFrame>
      <p:graphicFrame>
        <p:nvGraphicFramePr>
          <p:cNvPr id="43018" name="Object 10"/>
          <p:cNvGraphicFramePr>
            <a:graphicFrameLocks noChangeAspect="1"/>
          </p:cNvGraphicFramePr>
          <p:nvPr/>
        </p:nvGraphicFramePr>
        <p:xfrm>
          <a:off x="2816225" y="4603750"/>
          <a:ext cx="1141413" cy="955675"/>
        </p:xfrm>
        <a:graphic>
          <a:graphicData uri="http://schemas.openxmlformats.org/presentationml/2006/ole">
            <p:oleObj spid="_x0000_s43018" name="Equation" r:id="rId6" imgW="469800" imgH="393480" progId="">
              <p:embed/>
            </p:oleObj>
          </a:graphicData>
        </a:graphic>
      </p:graphicFrame>
      <p:graphicFrame>
        <p:nvGraphicFramePr>
          <p:cNvPr id="43019" name="Object 11"/>
          <p:cNvGraphicFramePr>
            <a:graphicFrameLocks noChangeAspect="1"/>
          </p:cNvGraphicFramePr>
          <p:nvPr/>
        </p:nvGraphicFramePr>
        <p:xfrm>
          <a:off x="6256338" y="4646613"/>
          <a:ext cx="1149350" cy="792162"/>
        </p:xfrm>
        <a:graphic>
          <a:graphicData uri="http://schemas.openxmlformats.org/presentationml/2006/ole">
            <p:oleObj spid="_x0000_s43019" name="Equation" r:id="rId7" imgW="571320" imgH="393480" progId="">
              <p:embed/>
            </p:oleObj>
          </a:graphicData>
        </a:graphic>
      </p:graphicFrame>
      <p:graphicFrame>
        <p:nvGraphicFramePr>
          <p:cNvPr id="43020" name="Object 12"/>
          <p:cNvGraphicFramePr>
            <a:graphicFrameLocks noChangeAspect="1"/>
          </p:cNvGraphicFramePr>
          <p:nvPr/>
        </p:nvGraphicFramePr>
        <p:xfrm>
          <a:off x="6283325" y="6030913"/>
          <a:ext cx="1136650" cy="411162"/>
        </p:xfrm>
        <a:graphic>
          <a:graphicData uri="http://schemas.openxmlformats.org/presentationml/2006/ole">
            <p:oleObj spid="_x0000_s43020" name="Equation" r:id="rId8" imgW="457200" imgH="164880" progId="">
              <p:embed/>
            </p:oleObj>
          </a:graphicData>
        </a:graphic>
      </p:graphicFrame>
      <p:graphicFrame>
        <p:nvGraphicFramePr>
          <p:cNvPr id="43021" name="Object 13"/>
          <p:cNvGraphicFramePr>
            <a:graphicFrameLocks noChangeAspect="1"/>
          </p:cNvGraphicFramePr>
          <p:nvPr/>
        </p:nvGraphicFramePr>
        <p:xfrm>
          <a:off x="2844800" y="5786438"/>
          <a:ext cx="900113" cy="900112"/>
        </p:xfrm>
        <a:graphic>
          <a:graphicData uri="http://schemas.openxmlformats.org/presentationml/2006/ole">
            <p:oleObj spid="_x0000_s43021" name="Equation" r:id="rId9" imgW="393480" imgH="393480" progId="">
              <p:embed/>
            </p:oleObj>
          </a:graphicData>
        </a:graphic>
      </p:graphicFrame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1563688" y="546735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</p:txBody>
      </p:sp>
      <p:pic>
        <p:nvPicPr>
          <p:cNvPr id="43024" name="Picture 16" descr="08101_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43375" y="3157538"/>
            <a:ext cx="620713" cy="620712"/>
          </a:xfrm>
          <a:prstGeom prst="rect">
            <a:avLst/>
          </a:prstGeom>
          <a:noFill/>
        </p:spPr>
      </p:pic>
      <p:pic>
        <p:nvPicPr>
          <p:cNvPr id="43025" name="Picture 17" descr="08101_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98938" y="5994400"/>
            <a:ext cx="620712" cy="620713"/>
          </a:xfrm>
          <a:prstGeom prst="rect">
            <a:avLst/>
          </a:prstGeom>
          <a:noFill/>
        </p:spPr>
      </p:pic>
      <p:pic>
        <p:nvPicPr>
          <p:cNvPr id="43026" name="Picture 18" descr="08101_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86238" y="4803775"/>
            <a:ext cx="620712" cy="620713"/>
          </a:xfrm>
          <a:prstGeom prst="rect">
            <a:avLst/>
          </a:prstGeom>
          <a:noFill/>
        </p:spPr>
      </p:pic>
      <p:pic>
        <p:nvPicPr>
          <p:cNvPr id="43027" name="Picture 19" descr="png-006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33950" y="2951163"/>
            <a:ext cx="939800" cy="939800"/>
          </a:xfrm>
          <a:prstGeom prst="rect">
            <a:avLst/>
          </a:prstGeom>
          <a:noFill/>
        </p:spPr>
      </p:pic>
      <p:pic>
        <p:nvPicPr>
          <p:cNvPr id="43028" name="Picture 20" descr="png-006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81575" y="4610100"/>
            <a:ext cx="939800" cy="939800"/>
          </a:xfrm>
          <a:prstGeom prst="rect">
            <a:avLst/>
          </a:prstGeom>
          <a:noFill/>
        </p:spPr>
      </p:pic>
      <p:pic>
        <p:nvPicPr>
          <p:cNvPr id="43029" name="Picture 21" descr="png-006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68888" y="5786438"/>
            <a:ext cx="939800" cy="939800"/>
          </a:xfrm>
          <a:prstGeom prst="rect">
            <a:avLst/>
          </a:prstGeom>
          <a:noFill/>
        </p:spPr>
      </p:pic>
      <p:pic>
        <p:nvPicPr>
          <p:cNvPr id="43030" name="Picture 22" descr="图片-1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91300" y="1138238"/>
            <a:ext cx="1524000" cy="12382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0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0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2" grpId="0"/>
      <p:bldP spid="43014" grpId="0"/>
      <p:bldP spid="430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1020763" y="2847975"/>
            <a:ext cx="696277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kumimoji="1" lang="en-US" altLang="zh-CN" sz="3200">
                <a:solidFill>
                  <a:srgbClr val="0033CC"/>
                </a:solidFill>
              </a:rPr>
              <a:t>        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1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．移项时，通常把含有未知数的项移到等号的左边，把常数项移到等号的右边；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2</a:t>
            </a:r>
            <a:r>
              <a:rPr lang="zh-CN" altLang="en-US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．移项要改变符号</a:t>
            </a:r>
            <a:r>
              <a:rPr lang="en-US" altLang="zh-CN" sz="3200">
                <a:solidFill>
                  <a:srgbClr val="FF3300"/>
                </a:solidFill>
                <a:latin typeface="幼圆" pitchFamily="49" charset="-122"/>
                <a:ea typeface="幼圆" pitchFamily="49" charset="-122"/>
              </a:rPr>
              <a:t>.             </a:t>
            </a:r>
          </a:p>
        </p:txBody>
      </p:sp>
      <p:grpSp>
        <p:nvGrpSpPr>
          <p:cNvPr id="108549" name="Group 5"/>
          <p:cNvGrpSpPr>
            <a:grpSpLocks/>
          </p:cNvGrpSpPr>
          <p:nvPr/>
        </p:nvGrpSpPr>
        <p:grpSpPr bwMode="auto">
          <a:xfrm>
            <a:off x="3033713" y="563563"/>
            <a:ext cx="3795712" cy="1833562"/>
            <a:chOff x="3091" y="255"/>
            <a:chExt cx="2391" cy="1155"/>
          </a:xfrm>
        </p:grpSpPr>
        <p:pic>
          <p:nvPicPr>
            <p:cNvPr id="108550" name="Picture 6" descr="003388 (17)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27" y="255"/>
              <a:ext cx="1155" cy="1155"/>
            </a:xfrm>
            <a:prstGeom prst="rect">
              <a:avLst/>
            </a:prstGeom>
            <a:noFill/>
          </p:spPr>
        </p:pic>
        <p:sp>
          <p:nvSpPr>
            <p:cNvPr id="108551" name="File"/>
            <p:cNvSpPr>
              <a:spLocks noEditPoints="1" noChangeArrowheads="1"/>
            </p:cNvSpPr>
            <p:nvPr/>
          </p:nvSpPr>
          <p:spPr bwMode="auto">
            <a:xfrm>
              <a:off x="3091" y="275"/>
              <a:ext cx="1286" cy="525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50000">
                  <a:srgbClr val="CC3300"/>
                </a:gs>
                <a:gs pos="100000">
                  <a:srgbClr val="0000FF"/>
                </a:gs>
              </a:gsLst>
              <a:lin ang="5400000" scaled="1"/>
            </a:gradFill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dist="143684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注意</a:t>
              </a:r>
            </a:p>
          </p:txBody>
        </p:sp>
      </p:grpSp>
      <p:pic>
        <p:nvPicPr>
          <p:cNvPr id="108552" name="Picture 8" descr="图片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9150" y="4283075"/>
            <a:ext cx="17335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950913" y="914400"/>
            <a:ext cx="333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65138" y="1281113"/>
            <a:ext cx="805497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20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3200">
                <a:ea typeface="楷体_GB2312" pitchFamily="49" charset="-122"/>
              </a:rPr>
              <a:t>例</a:t>
            </a:r>
            <a:r>
              <a:rPr lang="en-US" altLang="zh-CN" sz="3200">
                <a:ea typeface="楷体_GB2312" pitchFamily="49" charset="-122"/>
              </a:rPr>
              <a:t>3</a:t>
            </a:r>
            <a:r>
              <a:rPr lang="zh-CN" altLang="en-US" sz="3200">
                <a:ea typeface="楷体_GB2312" pitchFamily="49" charset="-122"/>
              </a:rPr>
              <a:t>：有一列数</a:t>
            </a:r>
            <a:r>
              <a:rPr lang="en-US" altLang="zh-CN" sz="3200">
                <a:ea typeface="楷体_GB2312" pitchFamily="49" charset="-122"/>
              </a:rPr>
              <a:t>,</a:t>
            </a:r>
            <a:r>
              <a:rPr lang="zh-CN" altLang="en-US" sz="3200">
                <a:ea typeface="楷体_GB2312" pitchFamily="49" charset="-122"/>
              </a:rPr>
              <a:t>按一定的规律成</a:t>
            </a:r>
            <a:r>
              <a:rPr lang="zh-CN" altLang="en-US" sz="3200"/>
              <a:t>－</a:t>
            </a:r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zh-CN" altLang="en-US" sz="3200"/>
              <a:t>－</a:t>
            </a:r>
            <a:r>
              <a:rPr lang="en-US" altLang="zh-CN" sz="3200">
                <a:ea typeface="楷体_GB2312" pitchFamily="49" charset="-122"/>
              </a:rPr>
              <a:t>4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zh-CN" sz="3200">
                <a:ea typeface="楷体_GB2312" pitchFamily="49" charset="-122"/>
              </a:rPr>
              <a:t>8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zh-CN" altLang="en-US" sz="3200"/>
              <a:t>－</a:t>
            </a:r>
            <a:r>
              <a:rPr lang="en-US" altLang="zh-CN" sz="3200">
                <a:ea typeface="楷体_GB2312" pitchFamily="49" charset="-122"/>
              </a:rPr>
              <a:t>16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zh-CN" sz="3200">
                <a:ea typeface="楷体_GB2312" pitchFamily="49" charset="-122"/>
              </a:rPr>
              <a:t>32</a:t>
            </a:r>
            <a:r>
              <a:rPr lang="zh-CN" altLang="en-US" sz="3200">
                <a:ea typeface="楷体_GB2312" pitchFamily="49" charset="-122"/>
              </a:rPr>
              <a:t>， </a:t>
            </a:r>
            <a:r>
              <a:rPr lang="zh-CN" altLang="en-US" sz="3200"/>
              <a:t>－</a:t>
            </a:r>
            <a:r>
              <a:rPr lang="en-US" altLang="zh-CN" sz="3200">
                <a:ea typeface="楷体_GB2312" pitchFamily="49" charset="-122"/>
              </a:rPr>
              <a:t>64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zh-CN" sz="3200">
                <a:ea typeface="楷体_GB2312" pitchFamily="49" charset="-122"/>
              </a:rPr>
              <a:t>···</a:t>
            </a:r>
            <a:r>
              <a:rPr lang="zh-CN" altLang="en-US" sz="3200">
                <a:ea typeface="楷体_GB2312" pitchFamily="49" charset="-122"/>
              </a:rPr>
              <a:t>，其中某三个相邻数的和为</a:t>
            </a:r>
            <a:r>
              <a:rPr lang="en-US" altLang="zh-CN" sz="3200">
                <a:ea typeface="楷体_GB2312" pitchFamily="49" charset="-122"/>
              </a:rPr>
              <a:t>1 536</a:t>
            </a:r>
            <a:r>
              <a:rPr lang="zh-CN" altLang="en-US" sz="3200">
                <a:ea typeface="楷体_GB2312" pitchFamily="49" charset="-122"/>
              </a:rPr>
              <a:t>，这三个数各是多少</a:t>
            </a:r>
            <a:r>
              <a:rPr lang="en-US" altLang="zh-CN" sz="3200">
                <a:ea typeface="楷体_GB2312" pitchFamily="49" charset="-122"/>
              </a:rPr>
              <a:t>? 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593850" y="3300413"/>
            <a:ext cx="7205663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解：设这三个相邻数中的第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个数为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那么第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个数就是</a:t>
            </a:r>
            <a:r>
              <a:rPr kumimoji="1" lang="en-US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第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个数就是－</a:t>
            </a:r>
            <a:r>
              <a:rPr kumimoji="1" lang="en-US" altLang="zh-CN">
                <a:solidFill>
                  <a:srgbClr val="FF3300"/>
                </a:solidFill>
              </a:rPr>
              <a:t>2×</a:t>
            </a:r>
            <a:r>
              <a:rPr kumimoji="1" lang="zh-CN" altLang="en-US">
                <a:solidFill>
                  <a:srgbClr val="FF3300"/>
                </a:solidFill>
              </a:rPr>
              <a:t>（－</a:t>
            </a:r>
            <a:r>
              <a:rPr kumimoji="1" lang="en-US" altLang="zh-CN">
                <a:solidFill>
                  <a:srgbClr val="FF3300"/>
                </a:solidFill>
              </a:rPr>
              <a:t>2x</a:t>
            </a:r>
            <a:r>
              <a:rPr kumimoji="1" lang="zh-CN" altLang="en-US">
                <a:solidFill>
                  <a:srgbClr val="FF3300"/>
                </a:solidFill>
              </a:rPr>
              <a:t>）＝</a:t>
            </a:r>
            <a:r>
              <a:rPr kumimoji="1" lang="en-US" altLang="zh-CN">
                <a:solidFill>
                  <a:srgbClr val="FF3300"/>
                </a:solidFill>
              </a:rPr>
              <a:t>4x.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根据这三个数的和是</a:t>
            </a:r>
            <a:r>
              <a:rPr kumimoji="1" lang="en-US" altLang="zh-CN">
                <a:solidFill>
                  <a:srgbClr val="FF3300"/>
                </a:solidFill>
              </a:rPr>
              <a:t>1536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　　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4x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1 536.</a:t>
            </a:r>
          </a:p>
        </p:txBody>
      </p:sp>
      <p:pic>
        <p:nvPicPr>
          <p:cNvPr id="49157" name="Picture 5" descr="是中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0513" y="5665788"/>
            <a:ext cx="1008062" cy="10080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328738" y="1473200"/>
            <a:ext cx="71628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合并同类项，得  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</a:t>
            </a:r>
            <a:r>
              <a:rPr kumimoji="1" lang="en-US" altLang="zh-CN">
                <a:solidFill>
                  <a:srgbClr val="FF3300"/>
                </a:solidFill>
              </a:rPr>
              <a:t>3x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1 536.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</a:t>
            </a:r>
            <a:r>
              <a:rPr kumimoji="1" lang="en-US" altLang="zh-CN">
                <a:solidFill>
                  <a:srgbClr val="FF3300"/>
                </a:solidFill>
              </a:rPr>
              <a:t>x=512.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所以  －</a:t>
            </a:r>
            <a:r>
              <a:rPr kumimoji="1" lang="en-US" altLang="zh-CN">
                <a:solidFill>
                  <a:srgbClr val="FF3300"/>
                </a:solidFill>
              </a:rPr>
              <a:t>2x=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1 024, </a:t>
            </a: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4x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2 048.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答：这三个数是</a:t>
            </a:r>
            <a:r>
              <a:rPr kumimoji="1" lang="en-US" altLang="zh-CN">
                <a:solidFill>
                  <a:srgbClr val="FF3300"/>
                </a:solidFill>
              </a:rPr>
              <a:t>512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1 024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zh-CN">
                <a:solidFill>
                  <a:srgbClr val="FF3300"/>
                </a:solidFill>
              </a:rPr>
              <a:t>2 048.</a:t>
            </a:r>
          </a:p>
        </p:txBody>
      </p:sp>
      <p:pic>
        <p:nvPicPr>
          <p:cNvPr id="104453" name="Picture 5" descr="003388 (142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2650" y="1676400"/>
            <a:ext cx="1520825" cy="1851025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4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715963" y="1493838"/>
            <a:ext cx="7707312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b="0"/>
              <a:t>           </a:t>
            </a:r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．有一列数，按一定规律排列成</a:t>
            </a:r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en-US" sz="3200">
                <a:ea typeface="楷体_GB2312" pitchFamily="49" charset="-122"/>
              </a:rPr>
              <a:t>－</a:t>
            </a:r>
            <a:r>
              <a:rPr lang="en-US" altLang="zh-CN" sz="3200">
                <a:ea typeface="楷体_GB2312" pitchFamily="49" charset="-122"/>
              </a:rPr>
              <a:t>5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zh-CN" sz="3200">
                <a:ea typeface="楷体_GB2312" pitchFamily="49" charset="-122"/>
              </a:rPr>
              <a:t>25</a:t>
            </a:r>
            <a:r>
              <a:rPr lang="zh-CN" altLang="en-US" sz="3200">
                <a:ea typeface="楷体_GB2312" pitchFamily="49" charset="-122"/>
              </a:rPr>
              <a:t>，</a:t>
            </a:r>
            <a:r>
              <a:rPr lang="en-US" altLang="en-US" sz="3200"/>
              <a:t>－</a:t>
            </a:r>
            <a:r>
              <a:rPr lang="en-US" altLang="zh-CN" sz="3200">
                <a:ea typeface="楷体_GB2312" pitchFamily="49" charset="-122"/>
              </a:rPr>
              <a:t>125···</a:t>
            </a:r>
            <a:r>
              <a:rPr lang="zh-CN" altLang="en-US" sz="3200">
                <a:ea typeface="楷体_GB2312" pitchFamily="49" charset="-122"/>
              </a:rPr>
              <a:t>若其中某三个相邻数的和是</a:t>
            </a:r>
            <a:r>
              <a:rPr lang="en-US" altLang="zh-CN" sz="3200">
                <a:ea typeface="楷体_GB2312" pitchFamily="49" charset="-122"/>
              </a:rPr>
              <a:t>13 125</a:t>
            </a:r>
            <a:r>
              <a:rPr lang="zh-CN" altLang="en-US" sz="3200">
                <a:ea typeface="楷体_GB2312" pitchFamily="49" charset="-122"/>
              </a:rPr>
              <a:t>，这三个数各是多少 ？</a:t>
            </a:r>
          </a:p>
        </p:txBody>
      </p:sp>
      <p:grpSp>
        <p:nvGrpSpPr>
          <p:cNvPr id="105479" name="Group 7"/>
          <p:cNvGrpSpPr>
            <a:grpSpLocks/>
          </p:cNvGrpSpPr>
          <p:nvPr/>
        </p:nvGrpSpPr>
        <p:grpSpPr bwMode="auto">
          <a:xfrm>
            <a:off x="1016000" y="355600"/>
            <a:ext cx="2620963" cy="852488"/>
            <a:chOff x="826" y="217"/>
            <a:chExt cx="1651" cy="537"/>
          </a:xfrm>
        </p:grpSpPr>
        <p:sp>
          <p:nvSpPr>
            <p:cNvPr id="105480" name="AutoShape 8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05481" name="Picture 9" descr="ni_png_04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1484313" y="3538538"/>
            <a:ext cx="6634162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解：设这三个相邻数中的第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个数为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那么第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个数就是</a:t>
            </a:r>
            <a:r>
              <a:rPr kumimoji="1" lang="en-US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5x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第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个数就是－</a:t>
            </a:r>
            <a:r>
              <a:rPr kumimoji="1" lang="en-US" altLang="zh-CN">
                <a:solidFill>
                  <a:srgbClr val="FF3300"/>
                </a:solidFill>
              </a:rPr>
              <a:t>5×</a:t>
            </a:r>
            <a:r>
              <a:rPr kumimoji="1" lang="zh-CN" altLang="en-US">
                <a:solidFill>
                  <a:srgbClr val="FF3300"/>
                </a:solidFill>
              </a:rPr>
              <a:t>（－</a:t>
            </a:r>
            <a:r>
              <a:rPr kumimoji="1" lang="en-US" altLang="zh-CN">
                <a:solidFill>
                  <a:srgbClr val="FF3300"/>
                </a:solidFill>
              </a:rPr>
              <a:t>5x</a:t>
            </a:r>
            <a:r>
              <a:rPr kumimoji="1" lang="zh-CN" altLang="en-US">
                <a:solidFill>
                  <a:srgbClr val="FF3300"/>
                </a:solidFill>
              </a:rPr>
              <a:t>）＝</a:t>
            </a:r>
            <a:r>
              <a:rPr kumimoji="1" lang="en-US" altLang="zh-CN">
                <a:solidFill>
                  <a:srgbClr val="FF3300"/>
                </a:solidFill>
              </a:rPr>
              <a:t>25x.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根据这三个数的和是</a:t>
            </a:r>
            <a:r>
              <a:rPr kumimoji="1" lang="en-US" altLang="zh-CN">
                <a:solidFill>
                  <a:srgbClr val="FF3300"/>
                </a:solidFill>
              </a:rPr>
              <a:t>13 125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　　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5x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25x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13 125.</a:t>
            </a:r>
          </a:p>
        </p:txBody>
      </p:sp>
      <p:pic>
        <p:nvPicPr>
          <p:cNvPr id="105483" name="Picture 11" descr="脚后跟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1000"/>
            <a:ext cx="13716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10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05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105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105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05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1328738" y="1473200"/>
            <a:ext cx="71628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合并同类项，得  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</a:t>
            </a:r>
            <a:r>
              <a:rPr kumimoji="1" lang="en-US" altLang="zh-CN">
                <a:solidFill>
                  <a:srgbClr val="FF3300"/>
                </a:solidFill>
              </a:rPr>
              <a:t>19x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13 125.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</a:t>
            </a:r>
            <a:r>
              <a:rPr kumimoji="1" lang="en-US" altLang="zh-CN">
                <a:solidFill>
                  <a:srgbClr val="FF3300"/>
                </a:solidFill>
              </a:rPr>
              <a:t>x=625.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所以  －</a:t>
            </a:r>
            <a:r>
              <a:rPr kumimoji="1" lang="en-US" altLang="zh-CN">
                <a:solidFill>
                  <a:srgbClr val="FF3300"/>
                </a:solidFill>
              </a:rPr>
              <a:t>5x= 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3 125, </a:t>
            </a: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25x</a:t>
            </a:r>
            <a:r>
              <a:rPr kumimoji="1" lang="zh-CN" altLang="en-US">
                <a:solidFill>
                  <a:srgbClr val="FF3300"/>
                </a:solidFill>
              </a:rPr>
              <a:t>＝ </a:t>
            </a:r>
            <a:r>
              <a:rPr kumimoji="1" lang="en-US" altLang="zh-CN">
                <a:solidFill>
                  <a:srgbClr val="FF3300"/>
                </a:solidFill>
              </a:rPr>
              <a:t>15 625.</a:t>
            </a: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答：这三个数是</a:t>
            </a:r>
            <a:r>
              <a:rPr kumimoji="1" lang="en-US" altLang="zh-CN">
                <a:solidFill>
                  <a:srgbClr val="FF3300"/>
                </a:solidFill>
              </a:rPr>
              <a:t>625</a:t>
            </a:r>
            <a:r>
              <a:rPr kumimoji="1" lang="zh-CN" altLang="en-US">
                <a:solidFill>
                  <a:srgbClr val="FF3300"/>
                </a:solidFill>
              </a:rPr>
              <a:t>、 －</a:t>
            </a:r>
            <a:r>
              <a:rPr kumimoji="1" lang="en-US" altLang="zh-CN">
                <a:solidFill>
                  <a:srgbClr val="FF3300"/>
                </a:solidFill>
              </a:rPr>
              <a:t>3 125</a:t>
            </a:r>
            <a:r>
              <a:rPr kumimoji="1" lang="en-US" altLang="zh-CN"/>
              <a:t> </a:t>
            </a:r>
            <a:r>
              <a:rPr kumimoji="1" lang="zh-CN" altLang="en-US">
                <a:solidFill>
                  <a:srgbClr val="FF3300"/>
                </a:solidFill>
              </a:rPr>
              <a:t>、 </a:t>
            </a:r>
            <a:r>
              <a:rPr kumimoji="1" lang="en-US" altLang="zh-CN">
                <a:solidFill>
                  <a:srgbClr val="FF3300"/>
                </a:solidFill>
              </a:rPr>
              <a:t>15 625.</a:t>
            </a:r>
          </a:p>
        </p:txBody>
      </p:sp>
      <p:pic>
        <p:nvPicPr>
          <p:cNvPr id="126983" name="Picture 7" descr="画图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8950" y="1778000"/>
            <a:ext cx="2922588" cy="2125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6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6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6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6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26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95325" y="2255838"/>
            <a:ext cx="7477125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华文新魏" pitchFamily="2" charset="-122"/>
              </a:rPr>
              <a:t>知识与能力</a:t>
            </a:r>
          </a:p>
          <a:p>
            <a:pPr>
              <a:lnSpc>
                <a:spcPct val="130000"/>
              </a:lnSpc>
            </a:pPr>
            <a:r>
              <a:rPr lang="zh-CN" altLang="en-US">
                <a:latin typeface="Arial" pitchFamily="34" charset="0"/>
              </a:rPr>
              <a:t>       </a:t>
            </a:r>
            <a:r>
              <a:rPr lang="en-US" altLang="zh-CN">
                <a:latin typeface="Arial" pitchFamily="34" charset="0"/>
              </a:rPr>
              <a:t>1</a:t>
            </a:r>
            <a:r>
              <a:rPr lang="zh-CN" altLang="en-US">
                <a:latin typeface="Arial" pitchFamily="34" charset="0"/>
              </a:rPr>
              <a:t>． 能根据实际问题，建立数学模型</a:t>
            </a:r>
            <a:r>
              <a:rPr lang="en-US" altLang="zh-CN">
                <a:latin typeface="Arial" pitchFamily="34" charset="0"/>
              </a:rPr>
              <a:t>——</a:t>
            </a:r>
            <a:r>
              <a:rPr lang="zh-CN" altLang="en-US">
                <a:latin typeface="Arial" pitchFamily="34" charset="0"/>
              </a:rPr>
              <a:t>一元一次方程，来解决；</a:t>
            </a:r>
          </a:p>
          <a:p>
            <a:pPr>
              <a:lnSpc>
                <a:spcPct val="130000"/>
              </a:lnSpc>
            </a:pPr>
            <a:r>
              <a:rPr lang="zh-CN" altLang="en-US">
                <a:latin typeface="Arial" pitchFamily="34" charset="0"/>
              </a:rPr>
              <a:t>       </a:t>
            </a:r>
            <a:r>
              <a:rPr lang="en-US" altLang="zh-CN">
                <a:latin typeface="Arial" pitchFamily="34" charset="0"/>
              </a:rPr>
              <a:t>2</a:t>
            </a:r>
            <a:r>
              <a:rPr lang="zh-CN" altLang="en-US">
                <a:latin typeface="Arial" pitchFamily="34" charset="0"/>
              </a:rPr>
              <a:t>．能在解方程中，正确合并同类项．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824163" y="450850"/>
            <a:ext cx="2849562" cy="1709738"/>
            <a:chOff x="1901" y="60"/>
            <a:chExt cx="1795" cy="1077"/>
          </a:xfrm>
        </p:grpSpPr>
        <p:sp>
          <p:nvSpPr>
            <p:cNvPr id="5125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教学目标</a:t>
              </a:r>
            </a:p>
          </p:txBody>
        </p:sp>
        <p:pic>
          <p:nvPicPr>
            <p:cNvPr id="5126" name="Picture 6" descr="F20082202039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5127" name="Picture 7" descr="图片1w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500" y="5264150"/>
            <a:ext cx="7516813" cy="768350"/>
          </a:xfrm>
          <a:prstGeom prst="rect">
            <a:avLst/>
          </a:prstGeom>
          <a:noFill/>
        </p:spPr>
      </p:pic>
      <p:pic>
        <p:nvPicPr>
          <p:cNvPr id="5128" name="Picture 8" descr="图片2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8338" y="942975"/>
            <a:ext cx="1196975" cy="83502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965200" y="536575"/>
            <a:ext cx="74247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0"/>
              <a:t>        </a:t>
            </a: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．三个连续的奇数的和是</a:t>
            </a:r>
            <a:r>
              <a:rPr lang="en-US" altLang="zh-CN" sz="3200">
                <a:ea typeface="楷体_GB2312" pitchFamily="49" charset="-122"/>
              </a:rPr>
              <a:t>27</a:t>
            </a:r>
            <a:r>
              <a:rPr lang="zh-CN" altLang="en-US" sz="3200">
                <a:ea typeface="楷体_GB2312" pitchFamily="49" charset="-122"/>
              </a:rPr>
              <a:t>，求这三个奇数．</a:t>
            </a:r>
            <a:r>
              <a:rPr lang="zh-CN" altLang="en-US" sz="3200"/>
              <a:t>        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600200" y="1660525"/>
            <a:ext cx="6634163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解：设这三个相奇数中的第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个数为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那么第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个数就是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第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个数就是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根据这三个数的和是</a:t>
            </a:r>
            <a:r>
              <a:rPr kumimoji="1" lang="en-US" altLang="zh-CN">
                <a:solidFill>
                  <a:srgbClr val="FF3300"/>
                </a:solidFill>
              </a:rPr>
              <a:t>27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　　（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zh-CN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）＋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27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解，得　　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9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所以第第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个数就是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9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7</a:t>
            </a:r>
            <a:r>
              <a:rPr kumimoji="1" lang="zh-CN" altLang="en-US">
                <a:solidFill>
                  <a:srgbClr val="FF3300"/>
                </a:solidFill>
              </a:rPr>
              <a:t>；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第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个数就是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en-US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9</a:t>
            </a:r>
            <a:r>
              <a:rPr kumimoji="1" lang="en-US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en-US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11.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答：这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个奇数是</a:t>
            </a:r>
            <a:r>
              <a:rPr kumimoji="1" lang="en-US" altLang="zh-CN">
                <a:solidFill>
                  <a:srgbClr val="FF3300"/>
                </a:solidFill>
              </a:rPr>
              <a:t>7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  <a:r>
              <a:rPr kumimoji="1" lang="en-US" altLang="zh-CN">
                <a:solidFill>
                  <a:srgbClr val="FF3300"/>
                </a:solidFill>
              </a:rPr>
              <a:t>9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  <a:r>
              <a:rPr kumimoji="1" lang="en-US" altLang="zh-CN">
                <a:solidFill>
                  <a:srgbClr val="FF3300"/>
                </a:solidFill>
              </a:rPr>
              <a:t>11.</a:t>
            </a:r>
          </a:p>
        </p:txBody>
      </p:sp>
      <p:pic>
        <p:nvPicPr>
          <p:cNvPr id="53257" name="Picture 9" descr="003388 (28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7450" y="1760538"/>
            <a:ext cx="1055688" cy="204311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1452563" y="2122488"/>
            <a:ext cx="66341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解：设这三个相奇数中的第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个数为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那么第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个数就是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，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第</a:t>
            </a:r>
            <a:r>
              <a:rPr kumimoji="1" lang="en-US" altLang="zh-CN">
                <a:solidFill>
                  <a:srgbClr val="FF3300"/>
                </a:solidFill>
              </a:rPr>
              <a:t>3</a:t>
            </a:r>
            <a:r>
              <a:rPr kumimoji="1" lang="zh-CN" altLang="en-US">
                <a:solidFill>
                  <a:srgbClr val="FF3300"/>
                </a:solidFill>
              </a:rPr>
              <a:t>个数就是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根据这三个数的和是</a:t>
            </a:r>
            <a:r>
              <a:rPr kumimoji="1" lang="en-US" altLang="zh-CN">
                <a:solidFill>
                  <a:srgbClr val="FF3300"/>
                </a:solidFill>
              </a:rPr>
              <a:t>29</a:t>
            </a:r>
            <a:r>
              <a:rPr kumimoji="1"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　　（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zh-CN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）＋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 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29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解，得　　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因为　不是奇数，所以不存在这样的三个奇数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938213" y="814388"/>
            <a:ext cx="67452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      </a:t>
            </a:r>
            <a:r>
              <a:rPr lang="en-US" altLang="zh-CN" sz="3200">
                <a:ea typeface="楷体_GB2312" pitchFamily="49" charset="-122"/>
              </a:rPr>
              <a:t>3</a:t>
            </a:r>
            <a:r>
              <a:rPr lang="zh-CN" altLang="en-US" sz="3200">
                <a:ea typeface="楷体_GB2312" pitchFamily="49" charset="-122"/>
              </a:rPr>
              <a:t>．如果三个连续奇数的和是</a:t>
            </a:r>
            <a:r>
              <a:rPr lang="en-US" altLang="zh-CN" sz="3200">
                <a:ea typeface="楷体_GB2312" pitchFamily="49" charset="-122"/>
              </a:rPr>
              <a:t>29</a:t>
            </a:r>
            <a:r>
              <a:rPr lang="zh-CN" altLang="en-US" sz="3200">
                <a:ea typeface="楷体_GB2312" pitchFamily="49" charset="-122"/>
              </a:rPr>
              <a:t>，你能求出这三个奇数吗？</a:t>
            </a:r>
          </a:p>
        </p:txBody>
      </p:sp>
      <p:graphicFrame>
        <p:nvGraphicFramePr>
          <p:cNvPr id="109575" name="Object 7"/>
          <p:cNvGraphicFramePr>
            <a:graphicFrameLocks noChangeAspect="1"/>
          </p:cNvGraphicFramePr>
          <p:nvPr/>
        </p:nvGraphicFramePr>
        <p:xfrm>
          <a:off x="4643438" y="4600575"/>
          <a:ext cx="461962" cy="820738"/>
        </p:xfrm>
        <a:graphic>
          <a:graphicData uri="http://schemas.openxmlformats.org/presentationml/2006/ole">
            <p:oleObj spid="_x0000_s109575" name="Equation" r:id="rId3" imgW="228600" imgH="406080" progId="">
              <p:embed/>
            </p:oleObj>
          </a:graphicData>
        </a:graphic>
      </p:graphicFrame>
      <p:graphicFrame>
        <p:nvGraphicFramePr>
          <p:cNvPr id="109576" name="Object 8"/>
          <p:cNvGraphicFramePr>
            <a:graphicFrameLocks noChangeAspect="1"/>
          </p:cNvGraphicFramePr>
          <p:nvPr/>
        </p:nvGraphicFramePr>
        <p:xfrm>
          <a:off x="2930525" y="5126038"/>
          <a:ext cx="461963" cy="820737"/>
        </p:xfrm>
        <a:graphic>
          <a:graphicData uri="http://schemas.openxmlformats.org/presentationml/2006/ole">
            <p:oleObj spid="_x0000_s109576" name="Equation" r:id="rId4" imgW="228600" imgH="406080" progId="">
              <p:embed/>
            </p:oleObj>
          </a:graphicData>
        </a:graphic>
      </p:graphicFrame>
      <p:pic>
        <p:nvPicPr>
          <p:cNvPr id="109577" name="Picture 9" descr="003388 (83)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04125" y="2771775"/>
            <a:ext cx="1169988" cy="11699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95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095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95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095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095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609600" y="579438"/>
            <a:ext cx="81534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zh-CN" dirty="0">
                <a:ea typeface="楷体_GB2312" pitchFamily="49" charset="-122"/>
              </a:rPr>
              <a:t>              4</a:t>
            </a:r>
            <a:r>
              <a:rPr lang="zh-CN" altLang="en-US" dirty="0">
                <a:ea typeface="楷体_GB2312" pitchFamily="49" charset="-122"/>
              </a:rPr>
              <a:t>．在某月内，李老师要参加三天的学习培训，现在知道这三天的日期的数字之和是</a:t>
            </a:r>
            <a:r>
              <a:rPr lang="en-US" altLang="zh-CN" dirty="0">
                <a:ea typeface="楷体_GB2312" pitchFamily="49" charset="-122"/>
              </a:rPr>
              <a:t>39.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dirty="0">
                <a:ea typeface="楷体_GB2312" pitchFamily="49" charset="-122"/>
              </a:rPr>
              <a:t>　　　（</a:t>
            </a:r>
            <a:r>
              <a:rPr lang="en-US" altLang="zh-CN" dirty="0">
                <a:ea typeface="楷体_GB2312" pitchFamily="49" charset="-122"/>
              </a:rPr>
              <a:t>1</a:t>
            </a:r>
            <a:r>
              <a:rPr lang="zh-CN" altLang="en-US" dirty="0">
                <a:ea typeface="楷体_GB2312" pitchFamily="49" charset="-122"/>
              </a:rPr>
              <a:t>）培训时间是连续的三天，你知道这几天分别是当月的哪几号吗？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dirty="0">
                <a:ea typeface="楷体_GB2312" pitchFamily="49" charset="-122"/>
              </a:rPr>
              <a:t>　　　（</a:t>
            </a:r>
            <a:r>
              <a:rPr lang="en-US" altLang="zh-CN" dirty="0">
                <a:ea typeface="楷体_GB2312" pitchFamily="49" charset="-122"/>
              </a:rPr>
              <a:t>2</a:t>
            </a:r>
            <a:r>
              <a:rPr lang="zh-CN" altLang="en-US" dirty="0">
                <a:ea typeface="楷体_GB2312" pitchFamily="49" charset="-122"/>
              </a:rPr>
              <a:t>）若培训时间是连续三周的周六，那这几天又分是当月的哪几号？ 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885950" y="4275138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（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）</a:t>
            </a:r>
            <a:r>
              <a:rPr kumimoji="1" lang="en-US" altLang="zh-CN">
                <a:solidFill>
                  <a:srgbClr val="FF3300"/>
                </a:solidFill>
              </a:rPr>
              <a:t>12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zh-CN">
                <a:solidFill>
                  <a:srgbClr val="FF3300"/>
                </a:solidFill>
              </a:rPr>
              <a:t>13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zh-CN">
                <a:solidFill>
                  <a:srgbClr val="FF3300"/>
                </a:solidFill>
              </a:rPr>
              <a:t>14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1885950" y="5287963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（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）</a:t>
            </a:r>
            <a:r>
              <a:rPr kumimoji="1" lang="en-US" altLang="zh-CN">
                <a:solidFill>
                  <a:srgbClr val="FF3300"/>
                </a:solidFill>
              </a:rPr>
              <a:t>6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zh-CN">
                <a:solidFill>
                  <a:srgbClr val="FF3300"/>
                </a:solidFill>
              </a:rPr>
              <a:t>13</a:t>
            </a:r>
            <a:r>
              <a:rPr kumimoji="1" lang="zh-CN" altLang="en-US">
                <a:solidFill>
                  <a:srgbClr val="FF3300"/>
                </a:solidFill>
              </a:rPr>
              <a:t>、</a:t>
            </a:r>
            <a:r>
              <a:rPr kumimoji="1" lang="en-US" altLang="zh-CN">
                <a:solidFill>
                  <a:srgbClr val="FF3300"/>
                </a:solidFill>
              </a:rPr>
              <a:t>20</a:t>
            </a:r>
          </a:p>
        </p:txBody>
      </p:sp>
      <p:pic>
        <p:nvPicPr>
          <p:cNvPr id="54279" name="Picture 7" descr="838 (2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4550" y="3908425"/>
            <a:ext cx="1957388" cy="19573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77" grpId="0"/>
      <p:bldP spid="5427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2743" y="957943"/>
            <a:ext cx="7605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观察下列一组数：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-6,12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-24,48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-96</a:t>
            </a:r>
            <a:r>
              <a:rPr lang="zh-CN" altLang="en-US" dirty="0" smtClean="0"/>
              <a:t>，。。。，其中某三个相邻的数的和是</a:t>
            </a:r>
            <a:r>
              <a:rPr lang="en-US" altLang="zh-CN" dirty="0" smtClean="0"/>
              <a:t>576</a:t>
            </a:r>
            <a:r>
              <a:rPr lang="zh-CN" altLang="en-US" dirty="0" smtClean="0"/>
              <a:t>，这三个数各式多少？</a:t>
            </a:r>
            <a:endParaRPr lang="en-US" altLang="zh-CN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45029" y="2598057"/>
            <a:ext cx="7634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 192</a:t>
            </a:r>
            <a:r>
              <a:rPr lang="zh-CN" altLang="en-US" dirty="0" smtClean="0">
                <a:solidFill>
                  <a:srgbClr val="FF0000"/>
                </a:solidFill>
              </a:rPr>
              <a:t>，</a:t>
            </a:r>
            <a:r>
              <a:rPr lang="en-US" altLang="zh-CN" dirty="0" smtClean="0">
                <a:solidFill>
                  <a:srgbClr val="FF0000"/>
                </a:solidFill>
              </a:rPr>
              <a:t>-348,768</a:t>
            </a: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8971" y="3552164"/>
            <a:ext cx="8389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有一列数按下列规律排列为：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-3,5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-7,9</a:t>
            </a:r>
            <a:r>
              <a:rPr lang="zh-CN" altLang="en-US" dirty="0" smtClean="0"/>
              <a:t>。。。如果其中是哪个相邻数之和为</a:t>
            </a:r>
            <a:r>
              <a:rPr lang="en-US" altLang="zh-CN" dirty="0" smtClean="0"/>
              <a:t>-201</a:t>
            </a:r>
            <a:r>
              <a:rPr lang="zh-CN" altLang="en-US" dirty="0" smtClean="0"/>
              <a:t>，求这三个数。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5029" y="4506271"/>
            <a:ext cx="6168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-199</a:t>
            </a:r>
            <a:r>
              <a:rPr lang="zh-CN" altLang="en-US" dirty="0" smtClean="0">
                <a:solidFill>
                  <a:srgbClr val="FF0000"/>
                </a:solidFill>
              </a:rPr>
              <a:t>，  </a:t>
            </a:r>
            <a:r>
              <a:rPr lang="en-US" altLang="zh-CN" dirty="0" smtClean="0">
                <a:solidFill>
                  <a:srgbClr val="FF0000"/>
                </a:solidFill>
              </a:rPr>
              <a:t>201</a:t>
            </a:r>
            <a:r>
              <a:rPr lang="zh-CN" altLang="en-US" dirty="0" smtClean="0">
                <a:solidFill>
                  <a:srgbClr val="FF0000"/>
                </a:solidFill>
              </a:rPr>
              <a:t>，  </a:t>
            </a:r>
            <a:r>
              <a:rPr lang="en-US" altLang="zh-CN" dirty="0" smtClean="0">
                <a:solidFill>
                  <a:srgbClr val="FF0000"/>
                </a:solidFill>
              </a:rPr>
              <a:t>-203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3086" y="827314"/>
            <a:ext cx="77651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某地上网有两种方式，用户可以任选其一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A</a:t>
            </a:r>
            <a:r>
              <a:rPr lang="zh-CN" altLang="en-US" dirty="0" smtClean="0"/>
              <a:t>）计时制：</a:t>
            </a:r>
            <a:r>
              <a:rPr lang="en-US" altLang="zh-CN" dirty="0" smtClean="0"/>
              <a:t>2.8</a:t>
            </a:r>
            <a:r>
              <a:rPr lang="zh-CN" altLang="en-US" dirty="0" smtClean="0"/>
              <a:t>元</a:t>
            </a:r>
            <a:r>
              <a:rPr lang="en-US" altLang="zh-CN" dirty="0" smtClean="0"/>
              <a:t>/</a:t>
            </a:r>
            <a:r>
              <a:rPr lang="zh-CN" altLang="en-US" dirty="0" smtClean="0"/>
              <a:t>时；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B</a:t>
            </a:r>
            <a:r>
              <a:rPr lang="zh-CN" altLang="en-US" dirty="0" smtClean="0"/>
              <a:t>）包月制：</a:t>
            </a:r>
            <a:r>
              <a:rPr lang="en-US" altLang="zh-CN" dirty="0" smtClean="0"/>
              <a:t>60</a:t>
            </a:r>
            <a:r>
              <a:rPr lang="zh-CN" altLang="en-US" dirty="0" smtClean="0"/>
              <a:t>元</a:t>
            </a:r>
            <a:r>
              <a:rPr lang="en-US" altLang="zh-CN" dirty="0" smtClean="0"/>
              <a:t>/</a:t>
            </a:r>
            <a:r>
              <a:rPr lang="zh-CN" altLang="en-US" dirty="0" smtClean="0"/>
              <a:t>月</a:t>
            </a:r>
            <a:endParaRPr lang="en-US" altLang="zh-CN" dirty="0" smtClean="0"/>
          </a:p>
          <a:p>
            <a:r>
              <a:rPr lang="zh-CN" altLang="en-US" dirty="0" smtClean="0"/>
              <a:t>此外，每种上网方式都加收通信费</a:t>
            </a:r>
            <a:r>
              <a:rPr lang="en-US" altLang="zh-CN" dirty="0" smtClean="0"/>
              <a:t>1.2</a:t>
            </a:r>
            <a:r>
              <a:rPr lang="zh-CN" altLang="en-US" dirty="0" smtClean="0"/>
              <a:t>元</a:t>
            </a:r>
            <a:r>
              <a:rPr lang="en-US" altLang="zh-CN" dirty="0" smtClean="0"/>
              <a:t>/</a:t>
            </a:r>
            <a:r>
              <a:rPr lang="zh-CN" altLang="en-US" dirty="0" smtClean="0"/>
              <a:t>时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）某用户上网</a:t>
            </a:r>
            <a:r>
              <a:rPr lang="en-US" altLang="zh-CN" dirty="0" smtClean="0"/>
              <a:t>20</a:t>
            </a:r>
            <a:r>
              <a:rPr lang="zh-CN" altLang="en-US" dirty="0" smtClean="0"/>
              <a:t>小时，选用哪种上网方式比较合算？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）某用户有</a:t>
            </a:r>
            <a:r>
              <a:rPr lang="en-US" altLang="zh-CN" dirty="0" smtClean="0"/>
              <a:t>120</a:t>
            </a:r>
            <a:r>
              <a:rPr lang="zh-CN" altLang="en-US" dirty="0" smtClean="0"/>
              <a:t>元用于上网（一个月），选用哪种上网方式比较合算？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）请你为用户设计一个方案，使用户合理地选择上网方式？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5657" y="841829"/>
            <a:ext cx="76635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某通信公司开展两种业务：业务</a:t>
            </a:r>
            <a:r>
              <a:rPr lang="en-US" altLang="zh-CN" dirty="0" smtClean="0"/>
              <a:t>A</a:t>
            </a:r>
            <a:r>
              <a:rPr lang="zh-CN" altLang="en-US" dirty="0" smtClean="0"/>
              <a:t>基本月租费</a:t>
            </a:r>
            <a:r>
              <a:rPr lang="en-US" altLang="zh-CN" dirty="0" smtClean="0"/>
              <a:t>50</a:t>
            </a:r>
            <a:r>
              <a:rPr lang="zh-CN" altLang="en-US" dirty="0" smtClean="0"/>
              <a:t>元，每通话一分钟付话费</a:t>
            </a:r>
            <a:r>
              <a:rPr lang="en-US" altLang="zh-CN" dirty="0" smtClean="0"/>
              <a:t>0.4</a:t>
            </a:r>
            <a:r>
              <a:rPr lang="zh-CN" altLang="en-US" dirty="0" smtClean="0"/>
              <a:t>元；业务</a:t>
            </a:r>
            <a:r>
              <a:rPr lang="en-US" altLang="zh-CN" dirty="0" smtClean="0"/>
              <a:t>B</a:t>
            </a:r>
            <a:r>
              <a:rPr lang="zh-CN" altLang="en-US" dirty="0" smtClean="0"/>
              <a:t>是无基本月租费，每通话一分钟付话费</a:t>
            </a:r>
            <a:r>
              <a:rPr lang="en-US" altLang="zh-CN" dirty="0" smtClean="0"/>
              <a:t>0.6</a:t>
            </a:r>
            <a:r>
              <a:rPr lang="zh-CN" altLang="en-US" dirty="0" smtClean="0"/>
              <a:t>元，若一个月内通话</a:t>
            </a:r>
            <a:r>
              <a:rPr lang="en-US" altLang="zh-CN" dirty="0" smtClean="0"/>
              <a:t>x</a:t>
            </a:r>
            <a:r>
              <a:rPr lang="zh-CN" altLang="en-US" dirty="0" smtClean="0"/>
              <a:t>分钟。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）用式子表示两种方式的费用各是多少？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）对于某个通话时间，会出现两种方式的费用一样多嘛？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）若某人一个月通话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分钟，选择哪一种业务合算些？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5314" y="769257"/>
            <a:ext cx="76345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某校七年级五班班主任带领学生去杭州旅游，甲旅行社说：“假如班主任买全票，则其余学生可享受半价优惠”；乙旅行社说：“包括班主任在内全部按全票价的</a:t>
            </a:r>
            <a:r>
              <a:rPr lang="en-US" altLang="zh-CN" dirty="0" smtClean="0"/>
              <a:t>6</a:t>
            </a:r>
            <a:r>
              <a:rPr lang="zh-CN" altLang="en-US" dirty="0" smtClean="0"/>
              <a:t>折优惠”，若全票价为每张</a:t>
            </a:r>
            <a:r>
              <a:rPr lang="en-US" altLang="zh-CN" dirty="0" smtClean="0"/>
              <a:t>240</a:t>
            </a:r>
            <a:r>
              <a:rPr lang="zh-CN" altLang="en-US" dirty="0" smtClean="0"/>
              <a:t>元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）问学生多少人时，甲、乙两家旅行社收费一样多？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）就学生数讨论选哪一个旅行社更合算？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758825" y="654050"/>
            <a:ext cx="73548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zh-CN" b="0">
                <a:latin typeface="宋体" pitchFamily="2" charset="-122"/>
              </a:rPr>
              <a:t>     </a:t>
            </a:r>
            <a:r>
              <a:rPr lang="zh-CN" altLang="en-US" sz="3200">
                <a:ea typeface="楷体_GB2312" pitchFamily="49" charset="-122"/>
              </a:rPr>
              <a:t>例</a:t>
            </a:r>
            <a:r>
              <a:rPr lang="en-US" altLang="zh-CN" sz="3200">
                <a:ea typeface="楷体_GB2312" pitchFamily="49" charset="-122"/>
              </a:rPr>
              <a:t>4</a:t>
            </a:r>
            <a:r>
              <a:rPr lang="zh-CN" altLang="en-US" sz="3200">
                <a:ea typeface="楷体_GB2312" pitchFamily="49" charset="-122"/>
              </a:rPr>
              <a:t>：根据下面的两种移动电话计费方式表，考虑下列问题．</a:t>
            </a:r>
          </a:p>
        </p:txBody>
      </p:sp>
      <p:sp>
        <p:nvSpPr>
          <p:cNvPr id="106551" name="Rectangle 55"/>
          <p:cNvSpPr>
            <a:spLocks noChangeArrowheads="1"/>
          </p:cNvSpPr>
          <p:nvPr/>
        </p:nvSpPr>
        <p:spPr bwMode="auto">
          <a:xfrm>
            <a:off x="758825" y="4276725"/>
            <a:ext cx="76311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en-US" altLang="zh-CN" b="0">
                <a:latin typeface="宋体" pitchFamily="2" charset="-122"/>
              </a:rPr>
              <a:t>    </a:t>
            </a:r>
            <a:r>
              <a:rPr lang="zh-CN" altLang="en-US">
                <a:ea typeface="楷体_GB2312" pitchFamily="49" charset="-122"/>
              </a:rPr>
              <a:t>（</a:t>
            </a:r>
            <a:r>
              <a:rPr lang="en-US" altLang="zh-CN">
                <a:ea typeface="楷体_GB2312" pitchFamily="49" charset="-122"/>
              </a:rPr>
              <a:t>1</a:t>
            </a:r>
            <a:r>
              <a:rPr lang="zh-CN" altLang="en-US">
                <a:ea typeface="楷体_GB2312" pitchFamily="49" charset="-122"/>
              </a:rPr>
              <a:t>）一个月本地通话时间</a:t>
            </a:r>
            <a:r>
              <a:rPr lang="en-US" altLang="zh-CN">
                <a:ea typeface="楷体_GB2312" pitchFamily="49" charset="-122"/>
              </a:rPr>
              <a:t>150</a:t>
            </a:r>
            <a:r>
              <a:rPr lang="zh-CN" altLang="en-US">
                <a:ea typeface="楷体_GB2312" pitchFamily="49" charset="-122"/>
              </a:rPr>
              <a:t>分和</a:t>
            </a:r>
            <a:r>
              <a:rPr lang="en-US" altLang="zh-CN">
                <a:ea typeface="楷体_GB2312" pitchFamily="49" charset="-122"/>
              </a:rPr>
              <a:t>300</a:t>
            </a:r>
            <a:r>
              <a:rPr lang="zh-CN" altLang="en-US">
                <a:ea typeface="楷体_GB2312" pitchFamily="49" charset="-122"/>
              </a:rPr>
              <a:t>分，计算按两种移动电话计费方式各需要交费多少元？</a:t>
            </a:r>
          </a:p>
          <a:p>
            <a:pPr eaLnBrk="0" hangingPunct="0">
              <a:tabLst>
                <a:tab pos="457200" algn="l"/>
              </a:tabLst>
            </a:pPr>
            <a:r>
              <a:rPr lang="zh-CN" altLang="en-US">
                <a:ea typeface="楷体_GB2312" pitchFamily="49" charset="-122"/>
              </a:rPr>
              <a:t>         （</a:t>
            </a:r>
            <a:r>
              <a:rPr lang="en-US" altLang="zh-CN">
                <a:ea typeface="楷体_GB2312" pitchFamily="49" charset="-122"/>
              </a:rPr>
              <a:t>2</a:t>
            </a:r>
            <a:r>
              <a:rPr lang="zh-CN" altLang="en-US">
                <a:ea typeface="楷体_GB2312" pitchFamily="49" charset="-122"/>
              </a:rPr>
              <a:t>）会出现两种移动电话计费方式收费一样吗？ </a:t>
            </a:r>
          </a:p>
        </p:txBody>
      </p:sp>
      <p:graphicFrame>
        <p:nvGraphicFramePr>
          <p:cNvPr id="106609" name="Group 113"/>
          <p:cNvGraphicFramePr>
            <a:graphicFrameLocks noGrp="1"/>
          </p:cNvGraphicFramePr>
          <p:nvPr/>
        </p:nvGraphicFramePr>
        <p:xfrm>
          <a:off x="758825" y="2135188"/>
          <a:ext cx="7354888" cy="2108201"/>
        </p:xfrm>
        <a:graphic>
          <a:graphicData uri="http://schemas.openxmlformats.org/drawingml/2006/table">
            <a:tbl>
              <a:tblPr/>
              <a:tblGrid>
                <a:gridCol w="2298700"/>
                <a:gridCol w="2297113"/>
                <a:gridCol w="2759075"/>
              </a:tblGrid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方式一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方式二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月租费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-方正超大字符集" pitchFamily="65" charset="-122"/>
                        </a:rPr>
                        <a:t>50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元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-方正超大字符集" pitchFamily="65" charset="-122"/>
                        </a:rPr>
                        <a:t>10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元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本地通话费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-方正超大字符集" pitchFamily="65" charset="-122"/>
                        </a:rPr>
                        <a:t>0.30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元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-方正超大字符集" pitchFamily="65" charset="-122"/>
                        </a:rPr>
                        <a:t>0.5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元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66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65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146175" y="1217613"/>
            <a:ext cx="4032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解：（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）</a:t>
            </a:r>
          </a:p>
        </p:txBody>
      </p:sp>
      <p:graphicFrame>
        <p:nvGraphicFramePr>
          <p:cNvPr id="51227" name="Group 27"/>
          <p:cNvGraphicFramePr>
            <a:graphicFrameLocks noGrp="1"/>
          </p:cNvGraphicFramePr>
          <p:nvPr>
            <p:ph/>
          </p:nvPr>
        </p:nvGraphicFramePr>
        <p:xfrm>
          <a:off x="1506538" y="2370138"/>
          <a:ext cx="6418262" cy="2289176"/>
        </p:xfrm>
        <a:graphic>
          <a:graphicData uri="http://schemas.openxmlformats.org/drawingml/2006/table">
            <a:tbl>
              <a:tblPr/>
              <a:tblGrid>
                <a:gridCol w="1798637"/>
                <a:gridCol w="2565400"/>
                <a:gridCol w="2054225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方式一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方式二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95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85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300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140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160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pic>
        <p:nvPicPr>
          <p:cNvPr id="51228" name="Picture 28" descr="b_3AEADFA7F8B479FF0FAA46A7BA828E3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6163" y="5043488"/>
            <a:ext cx="4578350" cy="12509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41350" y="1447800"/>
            <a:ext cx="8064500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（</a:t>
            </a:r>
            <a:r>
              <a:rPr kumimoji="1" lang="en-US" altLang="zh-CN">
                <a:solidFill>
                  <a:srgbClr val="FF3300"/>
                </a:solidFill>
              </a:rPr>
              <a:t>2</a:t>
            </a:r>
            <a:r>
              <a:rPr kumimoji="1" lang="zh-CN" altLang="en-US">
                <a:solidFill>
                  <a:srgbClr val="FF3300"/>
                </a:solidFill>
              </a:rPr>
              <a:t>）设累计通话</a:t>
            </a:r>
            <a:r>
              <a:rPr kumimoji="1" lang="en-US" altLang="zh-CN">
                <a:solidFill>
                  <a:srgbClr val="FF3300"/>
                </a:solidFill>
              </a:rPr>
              <a:t>t</a:t>
            </a:r>
            <a:r>
              <a:rPr kumimoji="1" lang="zh-CN" altLang="en-US">
                <a:solidFill>
                  <a:srgbClr val="FF3300"/>
                </a:solidFill>
              </a:rPr>
              <a:t>分</a:t>
            </a:r>
            <a:r>
              <a:rPr kumimoji="1" lang="en-US" altLang="zh-CN">
                <a:solidFill>
                  <a:srgbClr val="FF3300"/>
                </a:solidFill>
              </a:rPr>
              <a:t>,</a:t>
            </a:r>
            <a:r>
              <a:rPr kumimoji="1" lang="zh-CN" altLang="en-US">
                <a:solidFill>
                  <a:srgbClr val="FF3300"/>
                </a:solidFill>
              </a:rPr>
              <a:t>则按方式一要收费（</a:t>
            </a:r>
            <a:r>
              <a:rPr kumimoji="1" lang="en-US" altLang="zh-CN">
                <a:solidFill>
                  <a:srgbClr val="FF3300"/>
                </a:solidFill>
              </a:rPr>
              <a:t>50+0.3t</a:t>
            </a:r>
            <a:r>
              <a:rPr kumimoji="1" lang="zh-CN" altLang="en-US">
                <a:solidFill>
                  <a:srgbClr val="FF3300"/>
                </a:solidFill>
              </a:rPr>
              <a:t>）元，按方式二要收费（</a:t>
            </a:r>
            <a:r>
              <a:rPr kumimoji="1" lang="en-US" altLang="zh-CN">
                <a:solidFill>
                  <a:srgbClr val="FF3300"/>
                </a:solidFill>
              </a:rPr>
              <a:t>10</a:t>
            </a:r>
            <a:r>
              <a:rPr kumimoji="1" lang="en-US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0.4t</a:t>
            </a:r>
            <a:r>
              <a:rPr kumimoji="1" lang="zh-CN" altLang="en-US">
                <a:solidFill>
                  <a:srgbClr val="FF3300"/>
                </a:solidFill>
              </a:rPr>
              <a:t>）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  <a:r>
              <a:rPr kumimoji="1" lang="zh-CN" altLang="en-US">
                <a:solidFill>
                  <a:srgbClr val="FF3300"/>
                </a:solidFill>
              </a:rPr>
              <a:t>如果两种移动电话计费方式收费一样， 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         则  </a:t>
            </a:r>
            <a:r>
              <a:rPr kumimoji="1" lang="en-US" altLang="zh-CN">
                <a:solidFill>
                  <a:srgbClr val="FF3300"/>
                </a:solidFill>
              </a:rPr>
              <a:t>50+0.3t</a:t>
            </a:r>
            <a:r>
              <a:rPr kumimoji="1" lang="zh-CN" altLang="en-US">
                <a:solidFill>
                  <a:srgbClr val="FF3300"/>
                </a:solidFill>
              </a:rPr>
              <a:t>＝ </a:t>
            </a:r>
            <a:r>
              <a:rPr kumimoji="1" lang="en-US" altLang="zh-CN">
                <a:solidFill>
                  <a:srgbClr val="FF3300"/>
                </a:solidFill>
              </a:rPr>
              <a:t>10</a:t>
            </a:r>
            <a:r>
              <a:rPr kumimoji="1" lang="en-US" altLang="en-US">
                <a:solidFill>
                  <a:srgbClr val="FF3300"/>
                </a:solidFill>
              </a:rPr>
              <a:t>＋</a:t>
            </a:r>
            <a:r>
              <a:rPr kumimoji="1" lang="en-US" altLang="zh-CN">
                <a:solidFill>
                  <a:srgbClr val="FF3300"/>
                </a:solidFill>
              </a:rPr>
              <a:t>0.4t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移项，得  </a:t>
            </a:r>
            <a:r>
              <a:rPr kumimoji="1" lang="en-US" altLang="zh-CN">
                <a:solidFill>
                  <a:srgbClr val="FF3300"/>
                </a:solidFill>
              </a:rPr>
              <a:t>0.3t-0.4t=10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50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        </a:t>
            </a:r>
            <a:r>
              <a:rPr kumimoji="1" lang="zh-CN" altLang="en-US">
                <a:solidFill>
                  <a:srgbClr val="FF3300"/>
                </a:solidFill>
              </a:rPr>
              <a:t>合并同类项，得 －</a:t>
            </a:r>
            <a:r>
              <a:rPr kumimoji="1" lang="en-US" altLang="zh-CN">
                <a:solidFill>
                  <a:srgbClr val="FF3300"/>
                </a:solidFill>
              </a:rPr>
              <a:t>0.1t=</a:t>
            </a:r>
            <a:r>
              <a:rPr kumimoji="1" lang="zh-CN" altLang="en-US">
                <a:solidFill>
                  <a:srgbClr val="FF3300"/>
                </a:solidFill>
              </a:rPr>
              <a:t>－</a:t>
            </a:r>
            <a:r>
              <a:rPr kumimoji="1" lang="en-US" altLang="zh-CN">
                <a:solidFill>
                  <a:srgbClr val="FF3300"/>
                </a:solidFill>
              </a:rPr>
              <a:t>40.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系数化为</a:t>
            </a:r>
            <a:r>
              <a:rPr kumimoji="1" lang="en-US" altLang="zh-CN">
                <a:solidFill>
                  <a:srgbClr val="FF3300"/>
                </a:solidFill>
              </a:rPr>
              <a:t>1</a:t>
            </a:r>
            <a:r>
              <a:rPr kumimoji="1" lang="zh-CN" altLang="en-US">
                <a:solidFill>
                  <a:srgbClr val="FF3300"/>
                </a:solidFill>
              </a:rPr>
              <a:t>，得 </a:t>
            </a:r>
            <a:r>
              <a:rPr kumimoji="1" lang="en-US" altLang="zh-CN">
                <a:solidFill>
                  <a:srgbClr val="FF3300"/>
                </a:solidFill>
              </a:rPr>
              <a:t>t=400.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由上可知，如果一个月内通话</a:t>
            </a:r>
            <a:r>
              <a:rPr kumimoji="1" lang="en-US" altLang="zh-CN">
                <a:solidFill>
                  <a:srgbClr val="FF3300"/>
                </a:solidFill>
              </a:rPr>
              <a:t>400</a:t>
            </a:r>
            <a:r>
              <a:rPr kumimoji="1" lang="zh-CN" altLang="en-US">
                <a:solidFill>
                  <a:srgbClr val="FF3300"/>
                </a:solidFill>
              </a:rPr>
              <a:t>分，那么两种计费方式的收费一样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107525" name="Picture 5" descr="图片1,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1725" y="484188"/>
            <a:ext cx="6997700" cy="539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7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7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7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7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941388" y="2628900"/>
            <a:ext cx="7431087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华文新魏" pitchFamily="2" charset="-122"/>
              </a:rPr>
              <a:t>过程与方法</a:t>
            </a:r>
          </a:p>
          <a:p>
            <a:pPr>
              <a:lnSpc>
                <a:spcPct val="130000"/>
              </a:lnSpc>
            </a:pPr>
            <a:r>
              <a:rPr lang="zh-CN" altLang="en-US"/>
              <a:t>     　</a:t>
            </a:r>
            <a:r>
              <a:rPr lang="en-US" altLang="zh-CN"/>
              <a:t>1</a:t>
            </a:r>
            <a:r>
              <a:rPr lang="zh-CN" altLang="en-US"/>
              <a:t>．由实际问题引入，进一步熟悉列方程解应用题的分析步骤；</a:t>
            </a:r>
          </a:p>
          <a:p>
            <a:pPr>
              <a:lnSpc>
                <a:spcPct val="130000"/>
              </a:lnSpc>
            </a:pPr>
            <a:r>
              <a:rPr lang="zh-CN" altLang="en-US"/>
              <a:t>     　</a:t>
            </a:r>
            <a:r>
              <a:rPr lang="en-US" altLang="zh-CN"/>
              <a:t>2</a:t>
            </a:r>
            <a:r>
              <a:rPr lang="zh-CN" altLang="en-US"/>
              <a:t>．渗透运用数学问题来解决实际问题的建模思想．</a:t>
            </a:r>
          </a:p>
        </p:txBody>
      </p:sp>
      <p:grpSp>
        <p:nvGrpSpPr>
          <p:cNvPr id="124933" name="Group 5"/>
          <p:cNvGrpSpPr>
            <a:grpSpLocks/>
          </p:cNvGrpSpPr>
          <p:nvPr/>
        </p:nvGrpSpPr>
        <p:grpSpPr bwMode="auto">
          <a:xfrm>
            <a:off x="3214688" y="395288"/>
            <a:ext cx="2849562" cy="1709737"/>
            <a:chOff x="1901" y="60"/>
            <a:chExt cx="1795" cy="1077"/>
          </a:xfrm>
        </p:grpSpPr>
        <p:sp>
          <p:nvSpPr>
            <p:cNvPr id="124934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教学目标</a:t>
              </a:r>
            </a:p>
          </p:txBody>
        </p:sp>
        <p:pic>
          <p:nvPicPr>
            <p:cNvPr id="124935" name="Picture 7" descr="F20082202039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124936" name="Picture 8" descr="ni_png_05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885825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24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881063" y="2309813"/>
            <a:ext cx="7246937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        </a:t>
            </a:r>
            <a:r>
              <a:rPr lang="zh-CN" altLang="en-US">
                <a:ea typeface="楷体_GB2312" pitchFamily="49" charset="-122"/>
              </a:rPr>
              <a:t>（</a:t>
            </a:r>
            <a:r>
              <a:rPr lang="en-US" altLang="zh-CN">
                <a:ea typeface="楷体_GB2312" pitchFamily="49" charset="-122"/>
              </a:rPr>
              <a:t>1</a:t>
            </a:r>
            <a:r>
              <a:rPr lang="zh-CN" altLang="en-US">
                <a:ea typeface="楷体_GB2312" pitchFamily="49" charset="-122"/>
              </a:rPr>
              <a:t>）</a:t>
            </a:r>
            <a:r>
              <a:rPr lang="en-US" altLang="zh-CN">
                <a:ea typeface="楷体_GB2312" pitchFamily="49" charset="-122"/>
              </a:rPr>
              <a:t>8</a:t>
            </a:r>
            <a:r>
              <a:rPr lang="zh-CN" altLang="en-US">
                <a:ea typeface="楷体_GB2312" pitchFamily="49" charset="-122"/>
              </a:rPr>
              <a:t>人分别乘两辆小汽车赶往火车站，其中一辆小汽车在距离火车站</a:t>
            </a:r>
            <a:r>
              <a:rPr lang="en-US" altLang="zh-CN">
                <a:ea typeface="楷体_GB2312" pitchFamily="49" charset="-122"/>
              </a:rPr>
              <a:t>15</a:t>
            </a:r>
            <a:r>
              <a:rPr lang="zh-CN" altLang="en-US">
                <a:ea typeface="楷体_GB2312" pitchFamily="49" charset="-122"/>
              </a:rPr>
              <a:t>千米的地方出了故障，此时离火车停止检票时间还有</a:t>
            </a:r>
            <a:r>
              <a:rPr lang="en-US" altLang="zh-CN">
                <a:ea typeface="楷体_GB2312" pitchFamily="49" charset="-122"/>
              </a:rPr>
              <a:t>42</a:t>
            </a:r>
            <a:r>
              <a:rPr lang="zh-CN" altLang="en-US">
                <a:ea typeface="楷体_GB2312" pitchFamily="49" charset="-122"/>
              </a:rPr>
              <a:t>分，这时唯一可以利用的交通工具只有一辆小汽车，连司机在内限乘</a:t>
            </a:r>
            <a:r>
              <a:rPr lang="en-US" altLang="zh-CN">
                <a:ea typeface="楷体_GB2312" pitchFamily="49" charset="-122"/>
              </a:rPr>
              <a:t>5</a:t>
            </a:r>
            <a:r>
              <a:rPr lang="zh-CN" altLang="en-US">
                <a:ea typeface="楷体_GB2312" pitchFamily="49" charset="-122"/>
              </a:rPr>
              <a:t>人，这辆小汽车的平均速度为</a:t>
            </a:r>
            <a:r>
              <a:rPr lang="en-US" altLang="zh-CN">
                <a:ea typeface="楷体_GB2312" pitchFamily="49" charset="-122"/>
              </a:rPr>
              <a:t>60</a:t>
            </a:r>
            <a:r>
              <a:rPr lang="zh-CN" altLang="en-US">
                <a:ea typeface="楷体_GB2312" pitchFamily="49" charset="-122"/>
              </a:rPr>
              <a:t>千米</a:t>
            </a:r>
            <a:r>
              <a:rPr lang="en-US" altLang="zh-CN">
                <a:ea typeface="楷体_GB2312" pitchFamily="49" charset="-122"/>
              </a:rPr>
              <a:t>/</a:t>
            </a:r>
            <a:r>
              <a:rPr lang="zh-CN" altLang="en-US">
                <a:ea typeface="楷体_GB2312" pitchFamily="49" charset="-122"/>
              </a:rPr>
              <a:t>时，这</a:t>
            </a:r>
            <a:r>
              <a:rPr lang="en-US" altLang="zh-CN">
                <a:ea typeface="楷体_GB2312" pitchFamily="49" charset="-122"/>
              </a:rPr>
              <a:t>8</a:t>
            </a:r>
            <a:r>
              <a:rPr lang="zh-CN" altLang="en-US">
                <a:ea typeface="楷体_GB2312" pitchFamily="49" charset="-122"/>
              </a:rPr>
              <a:t>人能赶上火车吗？（设走行速度为</a:t>
            </a:r>
            <a:r>
              <a:rPr lang="en-US" altLang="zh-CN">
                <a:ea typeface="楷体_GB2312" pitchFamily="49" charset="-122"/>
              </a:rPr>
              <a:t>5</a:t>
            </a:r>
            <a:r>
              <a:rPr lang="zh-CN" altLang="en-US">
                <a:ea typeface="楷体_GB2312" pitchFamily="49" charset="-122"/>
              </a:rPr>
              <a:t>千米</a:t>
            </a:r>
            <a:r>
              <a:rPr lang="en-US" altLang="zh-CN">
                <a:ea typeface="楷体_GB2312" pitchFamily="49" charset="-122"/>
              </a:rPr>
              <a:t>/</a:t>
            </a:r>
            <a:r>
              <a:rPr lang="zh-CN" altLang="en-US">
                <a:ea typeface="楷体_GB2312" pitchFamily="49" charset="-122"/>
              </a:rPr>
              <a:t>时）</a:t>
            </a:r>
            <a:r>
              <a:rPr lang="en-US" altLang="zh-CN">
                <a:ea typeface="楷体_GB2312" pitchFamily="49" charset="-122"/>
              </a:rPr>
              <a:t>.</a:t>
            </a:r>
          </a:p>
        </p:txBody>
      </p:sp>
      <p:grpSp>
        <p:nvGrpSpPr>
          <p:cNvPr id="113675" name="Group 11"/>
          <p:cNvGrpSpPr>
            <a:grpSpLocks/>
          </p:cNvGrpSpPr>
          <p:nvPr/>
        </p:nvGrpSpPr>
        <p:grpSpPr bwMode="auto">
          <a:xfrm>
            <a:off x="1349375" y="841375"/>
            <a:ext cx="2620963" cy="852488"/>
            <a:chOff x="826" y="217"/>
            <a:chExt cx="1651" cy="537"/>
          </a:xfrm>
        </p:grpSpPr>
        <p:sp>
          <p:nvSpPr>
            <p:cNvPr id="113676" name="AutoShape 12"/>
            <p:cNvSpPr>
              <a:spLocks noChangeArrowheads="1"/>
            </p:cNvSpPr>
            <p:nvPr/>
          </p:nvSpPr>
          <p:spPr bwMode="auto"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a typeface="华文行楷" pitchFamily="2" charset="-122"/>
                </a:rPr>
                <a:t>练一练</a:t>
              </a:r>
            </a:p>
          </p:txBody>
        </p:sp>
        <p:pic>
          <p:nvPicPr>
            <p:cNvPr id="113677" name="Picture 13" descr="ni_png_04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6" y="217"/>
              <a:ext cx="489" cy="489"/>
            </a:xfrm>
            <a:prstGeom prst="rect">
              <a:avLst/>
            </a:prstGeom>
            <a:noFill/>
          </p:spPr>
        </p:pic>
      </p:grpSp>
      <p:pic>
        <p:nvPicPr>
          <p:cNvPr id="113678" name="Picture 14" descr="图片1于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6150" y="1268413"/>
            <a:ext cx="1905000" cy="6477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13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479425" y="1376363"/>
            <a:ext cx="7993063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Aft>
                <a:spcPct val="30000"/>
              </a:spcAft>
            </a:pPr>
            <a:r>
              <a:rPr kumimoji="1" lang="zh-CN" altLang="en-US">
                <a:solidFill>
                  <a:srgbClr val="0000FF"/>
                </a:solidFill>
              </a:rPr>
              <a:t>第一种情况：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      　小汽车分二批送这</a:t>
            </a:r>
            <a:r>
              <a:rPr kumimoji="1" lang="en-US" altLang="zh-CN">
                <a:solidFill>
                  <a:srgbClr val="FF3300"/>
                </a:solidFill>
              </a:rPr>
              <a:t>8</a:t>
            </a:r>
            <a:r>
              <a:rPr kumimoji="1" lang="zh-CN" altLang="en-US">
                <a:solidFill>
                  <a:srgbClr val="FF3300"/>
                </a:solidFill>
              </a:rPr>
              <a:t>人，若第二批人在原地不动，那么小汽车来回要走</a:t>
            </a:r>
            <a:r>
              <a:rPr kumimoji="1" lang="en-US" altLang="zh-CN">
                <a:solidFill>
                  <a:srgbClr val="FF3300"/>
                </a:solidFill>
              </a:rPr>
              <a:t>15×3</a:t>
            </a:r>
            <a:r>
              <a:rPr kumimoji="1" lang="zh-CN" altLang="en-US">
                <a:solidFill>
                  <a:srgbClr val="FF3300"/>
                </a:solidFill>
              </a:rPr>
              <a:t>＝</a:t>
            </a:r>
            <a:r>
              <a:rPr kumimoji="1" lang="en-US" altLang="zh-CN">
                <a:solidFill>
                  <a:srgbClr val="FF3300"/>
                </a:solidFill>
              </a:rPr>
              <a:t>45</a:t>
            </a:r>
            <a:r>
              <a:rPr kumimoji="1" lang="zh-CN" altLang="en-US">
                <a:solidFill>
                  <a:srgbClr val="FF3300"/>
                </a:solidFill>
              </a:rPr>
              <a:t>千米，所需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时间为                ＝</a:t>
            </a:r>
            <a:r>
              <a:rPr kumimoji="1" lang="en-US" altLang="zh-CN">
                <a:solidFill>
                  <a:srgbClr val="FF3300"/>
                </a:solidFill>
              </a:rPr>
              <a:t>45</a:t>
            </a:r>
            <a:r>
              <a:rPr kumimoji="1" lang="zh-CN" altLang="en-US">
                <a:solidFill>
                  <a:srgbClr val="FF3300"/>
                </a:solidFill>
              </a:rPr>
              <a:t>分</a:t>
            </a:r>
            <a:r>
              <a:rPr kumimoji="1" lang="en-US" altLang="zh-CN">
                <a:solidFill>
                  <a:srgbClr val="FF3300"/>
                </a:solidFill>
              </a:rPr>
              <a:t>&gt;42</a:t>
            </a:r>
            <a:r>
              <a:rPr kumimoji="1" lang="zh-CN" altLang="en-US">
                <a:solidFill>
                  <a:srgbClr val="FF3300"/>
                </a:solidFill>
              </a:rPr>
              <a:t>分，因此，单靠汽车来回接送无法使</a:t>
            </a:r>
            <a:r>
              <a:rPr kumimoji="1" lang="en-US" altLang="zh-CN">
                <a:solidFill>
                  <a:srgbClr val="FF3300"/>
                </a:solidFill>
              </a:rPr>
              <a:t>8</a:t>
            </a:r>
            <a:r>
              <a:rPr kumimoji="1" lang="zh-CN" altLang="en-US">
                <a:solidFill>
                  <a:srgbClr val="FF3300"/>
                </a:solidFill>
              </a:rPr>
              <a:t>人都赶上火车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0000FF"/>
                </a:solidFill>
              </a:rPr>
              <a:t>第二种情况：</a:t>
            </a:r>
          </a:p>
          <a:p>
            <a:pPr>
              <a:lnSpc>
                <a:spcPct val="120000"/>
              </a:lnSpc>
            </a:pPr>
            <a:r>
              <a:rPr kumimoji="1" lang="zh-CN" altLang="en-US">
                <a:solidFill>
                  <a:srgbClr val="FF3300"/>
                </a:solidFill>
              </a:rPr>
              <a:t>　　若在汽车送第一批人的同时，其他人先步行，可以节省时间，汽车送完第一批人后，用了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</a:p>
        </p:txBody>
      </p:sp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1758950" y="3182938"/>
          <a:ext cx="1231900" cy="876300"/>
        </p:xfrm>
        <a:graphic>
          <a:graphicData uri="http://schemas.openxmlformats.org/presentationml/2006/ole">
            <p:oleObj spid="_x0000_s114693" name="Equation" r:id="rId3" imgW="1231560" imgH="876240" progId="">
              <p:embed/>
            </p:oleObj>
          </a:graphicData>
        </a:graphic>
      </p:graphicFrame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1212850" y="750888"/>
            <a:ext cx="5099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解：此题可分类讨论：</a:t>
            </a:r>
          </a:p>
        </p:txBody>
      </p:sp>
      <p:pic>
        <p:nvPicPr>
          <p:cNvPr id="114696" name="Picture 8" descr="动画地球仪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8388" y="661988"/>
            <a:ext cx="952500" cy="71437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127125" y="698500"/>
            <a:ext cx="7204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小时与第二批人相遇，再用</a:t>
            </a:r>
            <a:r>
              <a:rPr kumimoji="1" lang="en-US" altLang="zh-CN">
                <a:solidFill>
                  <a:srgbClr val="FF3300"/>
                </a:solidFill>
              </a:rPr>
              <a:t>x</a:t>
            </a:r>
            <a:r>
              <a:rPr kumimoji="1" lang="zh-CN" altLang="en-US">
                <a:solidFill>
                  <a:srgbClr val="FF3300"/>
                </a:solidFill>
              </a:rPr>
              <a:t>小时送到火车站，则列方程得，</a:t>
            </a:r>
          </a:p>
        </p:txBody>
      </p:sp>
      <p:graphicFrame>
        <p:nvGraphicFramePr>
          <p:cNvPr id="116741" name="Object 5"/>
          <p:cNvGraphicFramePr>
            <a:graphicFrameLocks noChangeAspect="1"/>
          </p:cNvGraphicFramePr>
          <p:nvPr/>
        </p:nvGraphicFramePr>
        <p:xfrm>
          <a:off x="2338388" y="1879600"/>
          <a:ext cx="3771900" cy="876300"/>
        </p:xfrm>
        <a:graphic>
          <a:graphicData uri="http://schemas.openxmlformats.org/presentationml/2006/ole">
            <p:oleObj spid="_x0000_s116741" name="Equation" r:id="rId3" imgW="3771720" imgH="876240" progId="">
              <p:embed/>
            </p:oleObj>
          </a:graphicData>
        </a:graphic>
      </p:graphicFrame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2030413" y="3055938"/>
            <a:ext cx="1255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解得：</a:t>
            </a:r>
          </a:p>
        </p:txBody>
      </p:sp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3286125" y="2933700"/>
          <a:ext cx="1168400" cy="876300"/>
        </p:xfrm>
        <a:graphic>
          <a:graphicData uri="http://schemas.openxmlformats.org/presentationml/2006/ole">
            <p:oleObj spid="_x0000_s116743" name="Equation" r:id="rId4" imgW="1168200" imgH="876240" progId="">
              <p:embed/>
            </p:oleObj>
          </a:graphicData>
        </a:graphic>
      </p:graphicFrame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1287463" y="4100513"/>
            <a:ext cx="704373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>
                <a:solidFill>
                  <a:srgbClr val="FF3300"/>
                </a:solidFill>
              </a:rPr>
              <a:t>所用时间为：                                 时，</a:t>
            </a:r>
          </a:p>
          <a:p>
            <a:endParaRPr kumimoji="1" lang="zh-CN" altLang="en-US">
              <a:solidFill>
                <a:srgbClr val="FF3300"/>
              </a:solidFill>
            </a:endParaRPr>
          </a:p>
          <a:p>
            <a:endParaRPr kumimoji="1" lang="zh-CN" altLang="en-US">
              <a:solidFill>
                <a:srgbClr val="FF3300"/>
              </a:solidFill>
            </a:endParaRPr>
          </a:p>
          <a:p>
            <a:r>
              <a:rPr lang="zh-CN" altLang="en-US"/>
              <a:t>                </a:t>
            </a:r>
            <a:r>
              <a:rPr lang="zh-CN" altLang="en-US">
                <a:solidFill>
                  <a:srgbClr val="FF3300"/>
                </a:solidFill>
              </a:rPr>
              <a:t> </a:t>
            </a:r>
          </a:p>
          <a:p>
            <a:r>
              <a:rPr kumimoji="1" lang="zh-CN" altLang="en-US">
                <a:solidFill>
                  <a:srgbClr val="FF3300"/>
                </a:solidFill>
              </a:rPr>
              <a:t>因为</a:t>
            </a:r>
            <a:r>
              <a:rPr kumimoji="1" lang="en-US" altLang="zh-CN">
                <a:solidFill>
                  <a:srgbClr val="FF3300"/>
                </a:solidFill>
              </a:rPr>
              <a:t>40.4&lt;42</a:t>
            </a:r>
            <a:r>
              <a:rPr kumimoji="1" lang="zh-CN" altLang="en-US">
                <a:solidFill>
                  <a:srgbClr val="FF3300"/>
                </a:solidFill>
              </a:rPr>
              <a:t>，因此，这时</a:t>
            </a:r>
            <a:r>
              <a:rPr kumimoji="1" lang="en-US" altLang="zh-CN">
                <a:solidFill>
                  <a:srgbClr val="FF3300"/>
                </a:solidFill>
              </a:rPr>
              <a:t>8</a:t>
            </a:r>
            <a:r>
              <a:rPr kumimoji="1" lang="zh-CN" altLang="en-US">
                <a:solidFill>
                  <a:srgbClr val="FF3300"/>
                </a:solidFill>
              </a:rPr>
              <a:t>人能赶上火车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</p:txBody>
      </p:sp>
      <p:graphicFrame>
        <p:nvGraphicFramePr>
          <p:cNvPr id="116745" name="Object 9"/>
          <p:cNvGraphicFramePr>
            <a:graphicFrameLocks noChangeAspect="1"/>
          </p:cNvGraphicFramePr>
          <p:nvPr/>
        </p:nvGraphicFramePr>
        <p:xfrm>
          <a:off x="3486150" y="3910013"/>
          <a:ext cx="2908300" cy="1346200"/>
        </p:xfrm>
        <a:graphic>
          <a:graphicData uri="http://schemas.openxmlformats.org/presentationml/2006/ole">
            <p:oleObj spid="_x0000_s116745" name="Equation" r:id="rId5" imgW="2908080" imgH="1346040" progId="">
              <p:embed/>
            </p:oleObj>
          </a:graphicData>
        </a:graphic>
      </p:graphicFrame>
      <p:pic>
        <p:nvPicPr>
          <p:cNvPr id="116748" name="Picture 12" descr="tuzi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45325" y="2141538"/>
            <a:ext cx="1285875" cy="1228725"/>
          </a:xfrm>
          <a:prstGeom prst="rect">
            <a:avLst/>
          </a:prstGeom>
          <a:noFill/>
        </p:spPr>
      </p:pic>
      <p:graphicFrame>
        <p:nvGraphicFramePr>
          <p:cNvPr id="116749" name="Object 13"/>
          <p:cNvGraphicFramePr>
            <a:graphicFrameLocks noChangeAspect="1"/>
          </p:cNvGraphicFramePr>
          <p:nvPr/>
        </p:nvGraphicFramePr>
        <p:xfrm>
          <a:off x="1520825" y="4818063"/>
          <a:ext cx="3530600" cy="876300"/>
        </p:xfrm>
        <a:graphic>
          <a:graphicData uri="http://schemas.openxmlformats.org/presentationml/2006/ole">
            <p:oleObj spid="_x0000_s116749" name="Equation" r:id="rId7" imgW="3530520" imgH="87624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74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1006475" y="1058863"/>
            <a:ext cx="7019925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kumimoji="1" lang="zh-CN" altLang="en-US">
                <a:solidFill>
                  <a:srgbClr val="0000FF"/>
                </a:solidFill>
              </a:rPr>
              <a:t>第三种情况：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kumimoji="1" lang="zh-CN" altLang="en-US">
                <a:solidFill>
                  <a:srgbClr val="FF3300"/>
                </a:solidFill>
              </a:rPr>
              <a:t>        这辆汽车行驶到途中一定位置时放下第一批人，然后掉头再接另一批人，使得两批人同时到达火车站，那么这时所用时间更少</a:t>
            </a:r>
            <a:r>
              <a:rPr kumimoji="1"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115719" name="Picture 7" descr="jiaoche2_066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2338" y="3663950"/>
            <a:ext cx="4514850" cy="245903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14" name="Group 6"/>
          <p:cNvGrpSpPr>
            <a:grpSpLocks/>
          </p:cNvGrpSpPr>
          <p:nvPr/>
        </p:nvGrpSpPr>
        <p:grpSpPr bwMode="auto">
          <a:xfrm>
            <a:off x="609600" y="609600"/>
            <a:ext cx="7924800" cy="5478463"/>
            <a:chOff x="384" y="384"/>
            <a:chExt cx="4992" cy="3451"/>
          </a:xfrm>
        </p:grpSpPr>
        <p:sp>
          <p:nvSpPr>
            <p:cNvPr id="119810" name="Text Box 2"/>
            <p:cNvSpPr txBox="1">
              <a:spLocks noChangeArrowheads="1"/>
            </p:cNvSpPr>
            <p:nvPr/>
          </p:nvSpPr>
          <p:spPr bwMode="auto">
            <a:xfrm>
              <a:off x="384" y="384"/>
              <a:ext cx="4992" cy="3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altLang="zh-CN" dirty="0"/>
                <a:t>         </a:t>
              </a:r>
              <a:r>
                <a:rPr lang="zh-CN" altLang="en-US" dirty="0">
                  <a:ea typeface="楷体_GB2312" pitchFamily="49" charset="-122"/>
                </a:rPr>
                <a:t>（</a:t>
              </a:r>
              <a:r>
                <a:rPr lang="en-US" altLang="zh-CN" dirty="0">
                  <a:ea typeface="楷体_GB2312" pitchFamily="49" charset="-122"/>
                </a:rPr>
                <a:t>2</a:t>
              </a:r>
              <a:r>
                <a:rPr lang="zh-CN" altLang="en-US" dirty="0">
                  <a:ea typeface="楷体_GB2312" pitchFamily="49" charset="-122"/>
                </a:rPr>
                <a:t>）一位老商人在临死前，把他的儿子叫到床前，他要把他一生积蓄的金币分给儿子们，让大儿子拿出一枚金币后，再把盘里的       分给他；然后让二儿子拿二枚金币后，再分盘里的       给他；</a:t>
              </a:r>
              <a:r>
                <a:rPr lang="zh-CN" altLang="en-US" dirty="0" smtClean="0">
                  <a:ea typeface="楷体_GB2312" pitchFamily="49" charset="-122"/>
                </a:rPr>
                <a:t>让三儿子</a:t>
              </a:r>
              <a:r>
                <a:rPr lang="zh-CN" altLang="en-US" dirty="0">
                  <a:ea typeface="楷体_GB2312" pitchFamily="49" charset="-122"/>
                </a:rPr>
                <a:t>拿三枚金币后，再分盘里的       给他</a:t>
              </a:r>
              <a:r>
                <a:rPr lang="en-US" altLang="zh-CN" dirty="0">
                  <a:ea typeface="楷体_GB2312" pitchFamily="49" charset="-122"/>
                </a:rPr>
                <a:t>···</a:t>
              </a:r>
              <a:r>
                <a:rPr lang="zh-CN" altLang="en-US" dirty="0">
                  <a:ea typeface="楷体_GB2312" pitchFamily="49" charset="-122"/>
                </a:rPr>
                <a:t>照这样分法分下去，让最后一个儿子拿完金币后，金币恰好分完</a:t>
              </a:r>
              <a:r>
                <a:rPr lang="zh-CN" altLang="en-US" dirty="0" smtClean="0">
                  <a:ea typeface="楷体_GB2312" pitchFamily="49" charset="-122"/>
                </a:rPr>
                <a:t>，而且</a:t>
              </a:r>
              <a:r>
                <a:rPr lang="zh-CN" altLang="en-US" dirty="0">
                  <a:ea typeface="楷体_GB2312" pitchFamily="49" charset="-122"/>
                </a:rPr>
                <a:t>每个儿子得到的金币数相等，请你算一算，老商人一生攒了多少枚金币？他共有几个儿子？</a:t>
              </a:r>
            </a:p>
          </p:txBody>
        </p:sp>
        <p:graphicFrame>
          <p:nvGraphicFramePr>
            <p:cNvPr id="119811" name="Object 3"/>
            <p:cNvGraphicFramePr>
              <a:graphicFrameLocks noChangeAspect="1"/>
            </p:cNvGraphicFramePr>
            <p:nvPr/>
          </p:nvGraphicFramePr>
          <p:xfrm>
            <a:off x="4358" y="1104"/>
            <a:ext cx="168" cy="552"/>
          </p:xfrm>
          <a:graphic>
            <a:graphicData uri="http://schemas.openxmlformats.org/presentationml/2006/ole">
              <p:oleObj spid="_x0000_s119811" name="Equation" r:id="rId3" imgW="266400" imgH="876240" progId="">
                <p:embed/>
              </p:oleObj>
            </a:graphicData>
          </a:graphic>
        </p:graphicFrame>
        <p:graphicFrame>
          <p:nvGraphicFramePr>
            <p:cNvPr id="119812" name="Object 4"/>
            <p:cNvGraphicFramePr>
              <a:graphicFrameLocks noChangeAspect="1"/>
            </p:cNvGraphicFramePr>
            <p:nvPr/>
          </p:nvGraphicFramePr>
          <p:xfrm>
            <a:off x="4776" y="1872"/>
            <a:ext cx="168" cy="552"/>
          </p:xfrm>
          <a:graphic>
            <a:graphicData uri="http://schemas.openxmlformats.org/presentationml/2006/ole">
              <p:oleObj spid="_x0000_s119812" name="Equation" r:id="rId4" imgW="266400" imgH="876240" progId="">
                <p:embed/>
              </p:oleObj>
            </a:graphicData>
          </a:graphic>
        </p:graphicFrame>
        <p:graphicFrame>
          <p:nvGraphicFramePr>
            <p:cNvPr id="119813" name="Object 5"/>
            <p:cNvGraphicFramePr>
              <a:graphicFrameLocks noChangeAspect="1"/>
            </p:cNvGraphicFramePr>
            <p:nvPr/>
          </p:nvGraphicFramePr>
          <p:xfrm>
            <a:off x="4965" y="1479"/>
            <a:ext cx="168" cy="552"/>
          </p:xfrm>
          <a:graphic>
            <a:graphicData uri="http://schemas.openxmlformats.org/presentationml/2006/ole">
              <p:oleObj spid="_x0000_s119813" name="Equation" r:id="rId5" imgW="266400" imgH="876240" progId="">
                <p:embed/>
              </p:oleObj>
            </a:graphicData>
          </a:graphic>
        </p:graphicFrame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533400" y="703263"/>
            <a:ext cx="8229600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        </a:t>
            </a:r>
            <a:r>
              <a:rPr lang="zh-CN" altLang="en-US">
                <a:solidFill>
                  <a:srgbClr val="0000FF"/>
                </a:solidFill>
              </a:rPr>
              <a:t>分析：设老商人共积攒</a:t>
            </a:r>
            <a:r>
              <a:rPr lang="en-US" altLang="zh-CN">
                <a:solidFill>
                  <a:srgbClr val="0000FF"/>
                </a:solidFill>
              </a:rPr>
              <a:t>x</a:t>
            </a:r>
            <a:r>
              <a:rPr lang="zh-CN" altLang="en-US">
                <a:solidFill>
                  <a:srgbClr val="0000FF"/>
                </a:solidFill>
              </a:rPr>
              <a:t>枚金币，大儿子拿出一枚后，盘里还剩（</a:t>
            </a:r>
            <a:r>
              <a:rPr lang="en-US" altLang="zh-CN">
                <a:solidFill>
                  <a:srgbClr val="0000FF"/>
                </a:solidFill>
              </a:rPr>
              <a:t>x</a:t>
            </a:r>
            <a:r>
              <a:rPr lang="zh-CN" altLang="en-US">
                <a:solidFill>
                  <a:srgbClr val="0000FF"/>
                </a:solidFill>
              </a:rPr>
              <a:t>－</a:t>
            </a:r>
            <a:r>
              <a:rPr lang="en-US" altLang="zh-CN">
                <a:solidFill>
                  <a:srgbClr val="0000FF"/>
                </a:solidFill>
              </a:rPr>
              <a:t>1</a:t>
            </a:r>
            <a:r>
              <a:rPr lang="zh-CN" altLang="en-US">
                <a:solidFill>
                  <a:srgbClr val="0000FF"/>
                </a:solidFill>
              </a:rPr>
              <a:t>）枚，大儿子又拿了盘中的    ，因此大儿子共得金币                                  枚</a:t>
            </a:r>
            <a:r>
              <a:rPr lang="en-US" altLang="zh-CN">
                <a:solidFill>
                  <a:srgbClr val="0000FF"/>
                </a:solidFill>
              </a:rPr>
              <a:t>.</a:t>
            </a:r>
            <a:r>
              <a:rPr lang="zh-CN" altLang="en-US">
                <a:solidFill>
                  <a:srgbClr val="0000FF"/>
                </a:solidFill>
              </a:rPr>
              <a:t>此时盘中剩                                       枚，被二儿子拿走二枚后，盘中还剩                                              枚．二儿子又分得此时盘中的         ，因此二儿子共得到金币                                                        枚 ．根据所有儿子得到的金币都相等，可列出方程</a:t>
            </a:r>
            <a:r>
              <a:rPr lang="en-US" altLang="zh-CN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120835" name="Object 3"/>
          <p:cNvGraphicFramePr>
            <a:graphicFrameLocks noChangeAspect="1"/>
          </p:cNvGraphicFramePr>
          <p:nvPr/>
        </p:nvGraphicFramePr>
        <p:xfrm>
          <a:off x="1066800" y="1998663"/>
          <a:ext cx="231775" cy="762000"/>
        </p:xfrm>
        <a:graphic>
          <a:graphicData uri="http://schemas.openxmlformats.org/presentationml/2006/ole">
            <p:oleObj spid="_x0000_s120835" name="Equation" r:id="rId3" imgW="266400" imgH="876240" progId="">
              <p:embed/>
            </p:oleObj>
          </a:graphicData>
        </a:graphic>
      </p:graphicFrame>
      <p:graphicFrame>
        <p:nvGraphicFramePr>
          <p:cNvPr id="120836" name="Object 4"/>
          <p:cNvGraphicFramePr>
            <a:graphicFrameLocks noChangeAspect="1"/>
          </p:cNvGraphicFramePr>
          <p:nvPr/>
        </p:nvGraphicFramePr>
        <p:xfrm>
          <a:off x="5334000" y="1998663"/>
          <a:ext cx="2108200" cy="876300"/>
        </p:xfrm>
        <a:graphic>
          <a:graphicData uri="http://schemas.openxmlformats.org/presentationml/2006/ole">
            <p:oleObj spid="_x0000_s120836" name="Equation" r:id="rId4" imgW="2108160" imgH="876240" progId="">
              <p:embed/>
            </p:oleObj>
          </a:graphicData>
        </a:graphic>
      </p:graphicFrame>
      <p:graphicFrame>
        <p:nvGraphicFramePr>
          <p:cNvPr id="120837" name="Object 5"/>
          <p:cNvGraphicFramePr>
            <a:graphicFrameLocks noChangeAspect="1"/>
          </p:cNvGraphicFramePr>
          <p:nvPr/>
        </p:nvGraphicFramePr>
        <p:xfrm>
          <a:off x="2514600" y="2593975"/>
          <a:ext cx="3251200" cy="876300"/>
        </p:xfrm>
        <a:graphic>
          <a:graphicData uri="http://schemas.openxmlformats.org/presentationml/2006/ole">
            <p:oleObj spid="_x0000_s120837" name="Equation" r:id="rId5" imgW="3251160" imgH="876240" progId="">
              <p:embed/>
            </p:oleObj>
          </a:graphicData>
        </a:graphic>
      </p:graphicFrame>
      <p:graphicFrame>
        <p:nvGraphicFramePr>
          <p:cNvPr id="120838" name="Object 6"/>
          <p:cNvGraphicFramePr>
            <a:graphicFrameLocks noChangeAspect="1"/>
          </p:cNvGraphicFramePr>
          <p:nvPr/>
        </p:nvGraphicFramePr>
        <p:xfrm>
          <a:off x="3886200" y="3251200"/>
          <a:ext cx="3835400" cy="876300"/>
        </p:xfrm>
        <a:graphic>
          <a:graphicData uri="http://schemas.openxmlformats.org/presentationml/2006/ole">
            <p:oleObj spid="_x0000_s120838" name="Equation" r:id="rId6" imgW="3835080" imgH="876240" progId="">
              <p:embed/>
            </p:oleObj>
          </a:graphicData>
        </a:graphic>
      </p:graphicFrame>
      <p:graphicFrame>
        <p:nvGraphicFramePr>
          <p:cNvPr id="120839" name="Object 7"/>
          <p:cNvGraphicFramePr>
            <a:graphicFrameLocks noChangeAspect="1"/>
          </p:cNvGraphicFramePr>
          <p:nvPr/>
        </p:nvGraphicFramePr>
        <p:xfrm>
          <a:off x="5519738" y="3998913"/>
          <a:ext cx="231775" cy="762000"/>
        </p:xfrm>
        <a:graphic>
          <a:graphicData uri="http://schemas.openxmlformats.org/presentationml/2006/ole">
            <p:oleObj spid="_x0000_s120839" name="Equation" r:id="rId7" imgW="266400" imgH="876240" progId="">
              <p:embed/>
            </p:oleObj>
          </a:graphicData>
        </a:graphic>
      </p:graphicFrame>
      <p:graphicFrame>
        <p:nvGraphicFramePr>
          <p:cNvPr id="120840" name="Object 8"/>
          <p:cNvGraphicFramePr>
            <a:graphicFrameLocks noChangeAspect="1"/>
          </p:cNvGraphicFramePr>
          <p:nvPr/>
        </p:nvGraphicFramePr>
        <p:xfrm>
          <a:off x="2112963" y="4594225"/>
          <a:ext cx="4838700" cy="876300"/>
        </p:xfrm>
        <a:graphic>
          <a:graphicData uri="http://schemas.openxmlformats.org/presentationml/2006/ole">
            <p:oleObj spid="_x0000_s120840" name="Equation" r:id="rId8" imgW="4838400" imgH="876240" progId="">
              <p:embed/>
            </p:oleObj>
          </a:graphicData>
        </a:graphic>
      </p:graphicFrame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1143000" y="1905000"/>
          <a:ext cx="6883400" cy="822325"/>
        </p:xfrm>
        <a:graphic>
          <a:graphicData uri="http://schemas.openxmlformats.org/presentationml/2006/ole">
            <p:oleObj spid="_x0000_s121858" name="Equation" r:id="rId3" imgW="7340400" imgH="876240" progId="">
              <p:embed/>
            </p:oleObj>
          </a:graphicData>
        </a:graphic>
      </p:graphicFrame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1127125" y="752475"/>
            <a:ext cx="667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　　解：设老商人一生积攒了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枚金币，</a:t>
            </a:r>
          </a:p>
          <a:p>
            <a:r>
              <a:rPr lang="zh-CN" altLang="en-US">
                <a:solidFill>
                  <a:srgbClr val="FF3300"/>
                </a:solidFill>
              </a:rPr>
              <a:t>列方程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1143000" y="2971800"/>
            <a:ext cx="283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去括号，得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3124200" y="2819400"/>
          <a:ext cx="4673600" cy="876300"/>
        </p:xfrm>
        <a:graphic>
          <a:graphicData uri="http://schemas.openxmlformats.org/presentationml/2006/ole">
            <p:oleObj spid="_x0000_s121861" name="Equation" r:id="rId4" imgW="4673520" imgH="876240" progId="">
              <p:embed/>
            </p:oleObj>
          </a:graphicData>
        </a:graphic>
      </p:graphicFrame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1143000" y="3962400"/>
            <a:ext cx="3124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移项，得</a:t>
            </a:r>
          </a:p>
        </p:txBody>
      </p:sp>
      <p:graphicFrame>
        <p:nvGraphicFramePr>
          <p:cNvPr id="121863" name="Object 7"/>
          <p:cNvGraphicFramePr>
            <a:graphicFrameLocks noChangeAspect="1"/>
          </p:cNvGraphicFramePr>
          <p:nvPr/>
        </p:nvGraphicFramePr>
        <p:xfrm>
          <a:off x="2895600" y="3810000"/>
          <a:ext cx="4660900" cy="876300"/>
        </p:xfrm>
        <a:graphic>
          <a:graphicData uri="http://schemas.openxmlformats.org/presentationml/2006/ole">
            <p:oleObj spid="_x0000_s121863" name="Equation" r:id="rId5" imgW="4660560" imgH="876240" progId="">
              <p:embed/>
            </p:oleObj>
          </a:graphicData>
        </a:graphic>
      </p:graphicFrame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1219200" y="5029200"/>
            <a:ext cx="306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合并同类项，得</a:t>
            </a:r>
          </a:p>
        </p:txBody>
      </p:sp>
      <p:graphicFrame>
        <p:nvGraphicFramePr>
          <p:cNvPr id="121865" name="Object 9"/>
          <p:cNvGraphicFramePr>
            <a:graphicFrameLocks noChangeAspect="1"/>
          </p:cNvGraphicFramePr>
          <p:nvPr/>
        </p:nvGraphicFramePr>
        <p:xfrm>
          <a:off x="4038600" y="4876800"/>
          <a:ext cx="1701800" cy="876300"/>
        </p:xfrm>
        <a:graphic>
          <a:graphicData uri="http://schemas.openxmlformats.org/presentationml/2006/ole">
            <p:oleObj spid="_x0000_s121865" name="Equation" r:id="rId6" imgW="1701720" imgH="876240" progId="">
              <p:embed/>
            </p:oleObj>
          </a:graphicData>
        </a:graphic>
      </p:graphicFrame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1219200" y="5867400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系数化为</a:t>
            </a:r>
            <a:r>
              <a:rPr lang="en-US" altLang="zh-CN">
                <a:solidFill>
                  <a:srgbClr val="FF3300"/>
                </a:solidFill>
              </a:rPr>
              <a:t>1,</a:t>
            </a:r>
            <a:r>
              <a:rPr lang="zh-CN" altLang="en-US">
                <a:solidFill>
                  <a:srgbClr val="FF3300"/>
                </a:solidFill>
              </a:rPr>
              <a:t>得</a:t>
            </a:r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810000" y="5867400"/>
            <a:ext cx="2073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36.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/>
      <p:bldP spid="121860" grpId="0"/>
      <p:bldP spid="121862" grpId="0"/>
      <p:bldP spid="121864" grpId="0"/>
      <p:bldP spid="121866" grpId="0"/>
      <p:bldP spid="12186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1554163" y="1338263"/>
            <a:ext cx="6416675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即老商人共有</a:t>
            </a:r>
            <a:r>
              <a:rPr lang="en-US" altLang="zh-CN">
                <a:solidFill>
                  <a:srgbClr val="FF3300"/>
                </a:solidFill>
              </a:rPr>
              <a:t>36</a:t>
            </a:r>
            <a:r>
              <a:rPr lang="zh-CN" altLang="en-US">
                <a:solidFill>
                  <a:srgbClr val="FF3300"/>
                </a:solidFill>
              </a:rPr>
              <a:t>枚金币，大儿子分得</a:t>
            </a:r>
          </a:p>
          <a:p>
            <a:endParaRPr lang="zh-CN" altLang="en-US">
              <a:solidFill>
                <a:srgbClr val="FF3300"/>
              </a:solidFill>
            </a:endParaRPr>
          </a:p>
          <a:p>
            <a:r>
              <a:rPr lang="zh-CN" altLang="en-US">
                <a:solidFill>
                  <a:srgbClr val="FF33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</a:rPr>
              <a:t>因为所有儿子分得的金币数都相等，</a:t>
            </a:r>
          </a:p>
          <a:p>
            <a:endParaRPr lang="zh-CN" altLang="en-US">
              <a:solidFill>
                <a:srgbClr val="FF3300"/>
              </a:solidFill>
            </a:endParaRPr>
          </a:p>
          <a:p>
            <a:r>
              <a:rPr lang="zh-CN" altLang="en-US">
                <a:solidFill>
                  <a:srgbClr val="FF3300"/>
                </a:solidFill>
              </a:rPr>
              <a:t>因此老商人有</a:t>
            </a:r>
          </a:p>
        </p:txBody>
      </p:sp>
      <p:graphicFrame>
        <p:nvGraphicFramePr>
          <p:cNvPr id="122883" name="Object 3"/>
          <p:cNvGraphicFramePr>
            <a:graphicFrameLocks noChangeAspect="1"/>
          </p:cNvGraphicFramePr>
          <p:nvPr/>
        </p:nvGraphicFramePr>
        <p:xfrm>
          <a:off x="1646238" y="1885950"/>
          <a:ext cx="3467100" cy="876300"/>
        </p:xfrm>
        <a:graphic>
          <a:graphicData uri="http://schemas.openxmlformats.org/presentationml/2006/ole">
            <p:oleObj spid="_x0000_s122883" name="Equation" r:id="rId3" imgW="3466800" imgH="876240" progId="">
              <p:embed/>
            </p:oleObj>
          </a:graphicData>
        </a:graphic>
      </p:graphicFrame>
      <p:graphicFrame>
        <p:nvGraphicFramePr>
          <p:cNvPr id="122884" name="Object 4"/>
          <p:cNvGraphicFramePr>
            <a:graphicFrameLocks noChangeAspect="1"/>
          </p:cNvGraphicFramePr>
          <p:nvPr/>
        </p:nvGraphicFramePr>
        <p:xfrm>
          <a:off x="3779838" y="3552825"/>
          <a:ext cx="2552700" cy="876300"/>
        </p:xfrm>
        <a:graphic>
          <a:graphicData uri="http://schemas.openxmlformats.org/presentationml/2006/ole">
            <p:oleObj spid="_x0000_s122884" name="Equation" r:id="rId4" imgW="2552400" imgH="876240" progId="">
              <p:embed/>
            </p:oleObj>
          </a:graphicData>
        </a:graphic>
      </p:graphicFrame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669925" y="4776788"/>
            <a:ext cx="67976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　　答：老商人一生积攒了</a:t>
            </a:r>
            <a:r>
              <a:rPr lang="en-US" altLang="zh-CN">
                <a:solidFill>
                  <a:srgbClr val="FF3300"/>
                </a:solidFill>
              </a:rPr>
              <a:t>36</a:t>
            </a:r>
            <a:r>
              <a:rPr lang="zh-CN" altLang="en-US">
                <a:solidFill>
                  <a:srgbClr val="FF3300"/>
                </a:solidFill>
              </a:rPr>
              <a:t>枚金币，他共有</a:t>
            </a:r>
            <a:r>
              <a:rPr lang="en-US" altLang="zh-CN">
                <a:solidFill>
                  <a:srgbClr val="FF3300"/>
                </a:solidFill>
              </a:rPr>
              <a:t>6</a:t>
            </a:r>
            <a:r>
              <a:rPr lang="zh-CN" altLang="en-US">
                <a:solidFill>
                  <a:srgbClr val="FF3300"/>
                </a:solidFill>
              </a:rPr>
              <a:t>个儿子</a:t>
            </a:r>
            <a:r>
              <a:rPr lang="en-US" altLang="zh-CN">
                <a:solidFill>
                  <a:srgbClr val="FF3300"/>
                </a:solidFill>
              </a:rPr>
              <a:t>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1209675" y="1576388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用一元一次方程分析并解决实际问题的基本过程：</a:t>
            </a:r>
          </a:p>
        </p:txBody>
      </p:sp>
      <p:sp>
        <p:nvSpPr>
          <p:cNvPr id="125955" name="Rectangle 3" descr="80%"/>
          <p:cNvSpPr>
            <a:spLocks noChangeArrowheads="1"/>
          </p:cNvSpPr>
          <p:nvPr/>
        </p:nvSpPr>
        <p:spPr bwMode="auto">
          <a:xfrm>
            <a:off x="685800" y="2814638"/>
            <a:ext cx="22860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实际问题</a:t>
            </a:r>
          </a:p>
        </p:txBody>
      </p:sp>
      <p:sp>
        <p:nvSpPr>
          <p:cNvPr id="125956" name="Rectangle 4" descr="80%"/>
          <p:cNvSpPr>
            <a:spLocks noChangeArrowheads="1"/>
          </p:cNvSpPr>
          <p:nvPr/>
        </p:nvSpPr>
        <p:spPr bwMode="auto">
          <a:xfrm>
            <a:off x="5638800" y="2814638"/>
            <a:ext cx="26924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数学问题 </a:t>
            </a:r>
          </a:p>
          <a:p>
            <a:pPr algn="ctr"/>
            <a:r>
              <a:rPr lang="zh-CN" altLang="en-US" sz="2400">
                <a:solidFill>
                  <a:srgbClr val="CC0066"/>
                </a:solidFill>
              </a:rPr>
              <a:t>（一元一次方程）</a:t>
            </a:r>
          </a:p>
        </p:txBody>
      </p:sp>
      <p:sp>
        <p:nvSpPr>
          <p:cNvPr id="125957" name="Rectangle 5" descr="80%"/>
          <p:cNvSpPr>
            <a:spLocks noChangeArrowheads="1"/>
          </p:cNvSpPr>
          <p:nvPr/>
        </p:nvSpPr>
        <p:spPr bwMode="auto">
          <a:xfrm>
            <a:off x="685800" y="5162550"/>
            <a:ext cx="22860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实际问题</a:t>
            </a:r>
          </a:p>
          <a:p>
            <a:pPr algn="ctr"/>
            <a:r>
              <a:rPr lang="zh-CN" altLang="en-US">
                <a:solidFill>
                  <a:srgbClr val="CC0066"/>
                </a:solidFill>
              </a:rPr>
              <a:t>的答案</a:t>
            </a:r>
          </a:p>
        </p:txBody>
      </p:sp>
      <p:sp>
        <p:nvSpPr>
          <p:cNvPr id="125958" name="Rectangle 6" descr="80%"/>
          <p:cNvSpPr>
            <a:spLocks noChangeArrowheads="1"/>
          </p:cNvSpPr>
          <p:nvPr/>
        </p:nvSpPr>
        <p:spPr bwMode="auto">
          <a:xfrm>
            <a:off x="5667375" y="5191125"/>
            <a:ext cx="2460625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数学问题的解</a:t>
            </a:r>
            <a:r>
              <a:rPr lang="zh-CN" altLang="en-US" sz="2400"/>
              <a:t>  </a:t>
            </a:r>
          </a:p>
          <a:p>
            <a:pPr algn="ctr"/>
            <a:r>
              <a:rPr lang="zh-CN" altLang="en-US" sz="2400">
                <a:solidFill>
                  <a:srgbClr val="CC0066"/>
                </a:solidFill>
              </a:rPr>
              <a:t>（</a:t>
            </a:r>
            <a:r>
              <a:rPr lang="en-US" altLang="zh-CN" sz="2400">
                <a:solidFill>
                  <a:srgbClr val="CC0066"/>
                </a:solidFill>
              </a:rPr>
              <a:t>x=a</a:t>
            </a:r>
            <a:r>
              <a:rPr lang="zh-CN" altLang="en-US" sz="2400">
                <a:solidFill>
                  <a:srgbClr val="CC0066"/>
                </a:solidFill>
              </a:rPr>
              <a:t>）</a:t>
            </a:r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>
            <a:off x="2971800" y="3271838"/>
            <a:ext cx="2667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6781800" y="3729038"/>
            <a:ext cx="0" cy="1447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1" name="Line 9"/>
          <p:cNvSpPr>
            <a:spLocks noChangeShapeType="1"/>
          </p:cNvSpPr>
          <p:nvPr/>
        </p:nvSpPr>
        <p:spPr bwMode="auto">
          <a:xfrm flipH="1">
            <a:off x="2971800" y="5634038"/>
            <a:ext cx="2667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1752600" y="3729038"/>
            <a:ext cx="0" cy="1447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3733800" y="5634038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检验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3733800" y="272415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列方程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6638925" y="3819525"/>
            <a:ext cx="762000" cy="11874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vert="eaVert"/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解方程</a:t>
            </a:r>
          </a:p>
        </p:txBody>
      </p:sp>
      <p:grpSp>
        <p:nvGrpSpPr>
          <p:cNvPr id="125966" name="Group 14"/>
          <p:cNvGrpSpPr>
            <a:grpSpLocks/>
          </p:cNvGrpSpPr>
          <p:nvPr/>
        </p:nvGrpSpPr>
        <p:grpSpPr bwMode="auto">
          <a:xfrm>
            <a:off x="3116263" y="438150"/>
            <a:ext cx="2770187" cy="947738"/>
            <a:chOff x="1519" y="473"/>
            <a:chExt cx="1745" cy="597"/>
          </a:xfrm>
        </p:grpSpPr>
        <p:sp>
          <p:nvSpPr>
            <p:cNvPr id="125967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519" y="614"/>
              <a:ext cx="908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000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隶书"/>
                  <a:ea typeface="隶书"/>
                </a:rPr>
                <a:t>归纳</a:t>
              </a:r>
            </a:p>
          </p:txBody>
        </p:sp>
        <p:pic>
          <p:nvPicPr>
            <p:cNvPr id="125968" name="Picture 16" descr="54321 (7)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93" y="473"/>
              <a:ext cx="571" cy="59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5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55" grpId="0" animBg="1"/>
      <p:bldP spid="125956" grpId="0" animBg="1"/>
      <p:bldP spid="125957" grpId="0" animBg="1"/>
      <p:bldP spid="125958" grpId="0" animBg="1"/>
      <p:bldP spid="125959" grpId="0" animBg="1"/>
      <p:bldP spid="125960" grpId="0" animBg="1"/>
      <p:bldP spid="125961" grpId="0" animBg="1"/>
      <p:bldP spid="125962" grpId="0" animBg="1"/>
      <p:bldP spid="125963" grpId="0"/>
      <p:bldP spid="125964" grpId="0"/>
      <p:bldP spid="12596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219200" y="2286000"/>
            <a:ext cx="7056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altLang="zh-CN" sz="24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altLang="zh-CN" sz="3200" b="0">
                <a:solidFill>
                  <a:schemeClr val="tx2"/>
                </a:solidFill>
              </a:rPr>
              <a:t>1</a:t>
            </a:r>
            <a:r>
              <a:rPr lang="zh-CN" altLang="en-US" sz="3200" b="0">
                <a:solidFill>
                  <a:schemeClr val="tx2"/>
                </a:solidFill>
              </a:rPr>
              <a:t>．</a:t>
            </a:r>
            <a:r>
              <a:rPr lang="zh-CN" altLang="en-US" sz="3200" b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简单方程解法步骤 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568450" y="3200400"/>
            <a:ext cx="4570413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en-US" altLang="zh-CN" sz="3200">
                <a:solidFill>
                  <a:srgbClr val="0000FF"/>
                </a:solidFill>
                <a:ea typeface="楷体_GB2312" pitchFamily="49" charset="-122"/>
              </a:rPr>
              <a:t> 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移项；</a:t>
            </a:r>
          </a:p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 合并同类项；</a:t>
            </a:r>
          </a:p>
          <a:p>
            <a:pPr lvl="1">
              <a:lnSpc>
                <a:spcPct val="130000"/>
              </a:lnSpc>
              <a:buFontTx/>
              <a:buBlip>
                <a:blip r:embed="rId3"/>
              </a:buBlip>
            </a:pP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 系数化为</a:t>
            </a:r>
            <a:r>
              <a:rPr lang="en-US" altLang="zh-CN" sz="3200">
                <a:solidFill>
                  <a:srgbClr val="0000FF"/>
                </a:solidFill>
                <a:ea typeface="楷体_GB2312" pitchFamily="49" charset="-122"/>
              </a:rPr>
              <a:t>1</a:t>
            </a:r>
            <a:r>
              <a:rPr lang="zh-CN" altLang="en-US" sz="3200">
                <a:solidFill>
                  <a:srgbClr val="0000FF"/>
                </a:solidFill>
                <a:ea typeface="楷体_GB2312" pitchFamily="49" charset="-122"/>
              </a:rPr>
              <a:t>．</a:t>
            </a:r>
          </a:p>
        </p:txBody>
      </p:sp>
      <p:grpSp>
        <p:nvGrpSpPr>
          <p:cNvPr id="75781" name="Group 5"/>
          <p:cNvGrpSpPr>
            <a:grpSpLocks/>
          </p:cNvGrpSpPr>
          <p:nvPr/>
        </p:nvGrpSpPr>
        <p:grpSpPr bwMode="auto">
          <a:xfrm>
            <a:off x="2879725" y="0"/>
            <a:ext cx="2849563" cy="1709738"/>
            <a:chOff x="1901" y="60"/>
            <a:chExt cx="1795" cy="1077"/>
          </a:xfrm>
        </p:grpSpPr>
        <p:sp>
          <p:nvSpPr>
            <p:cNvPr id="75782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课堂小结</a:t>
              </a:r>
            </a:p>
          </p:txBody>
        </p:sp>
        <p:pic>
          <p:nvPicPr>
            <p:cNvPr id="75783" name="Picture 7" descr="F2008220203955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75784" name="Picture 8" descr="晃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2614613"/>
            <a:ext cx="1508125" cy="2578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7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25463" y="2528888"/>
            <a:ext cx="7848600" cy="318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华文新魏" pitchFamily="2" charset="-122"/>
              </a:rPr>
              <a:t>情感态度与价值观 </a:t>
            </a:r>
          </a:p>
          <a:p>
            <a:pPr>
              <a:lnSpc>
                <a:spcPct val="130000"/>
              </a:lnSpc>
            </a:pPr>
            <a:r>
              <a:rPr lang="zh-CN" altLang="en-US">
                <a:latin typeface="Arial" pitchFamily="34" charset="0"/>
              </a:rPr>
              <a:t>　　</a:t>
            </a:r>
            <a:r>
              <a:rPr lang="en-US" altLang="zh-CN">
                <a:latin typeface="Arial" pitchFamily="34" charset="0"/>
              </a:rPr>
              <a:t>1</a:t>
            </a:r>
            <a:r>
              <a:rPr lang="zh-CN" altLang="en-US">
                <a:latin typeface="Arial" pitchFamily="34" charset="0"/>
              </a:rPr>
              <a:t>．通过引导发现，培养独立思考问题的能力；</a:t>
            </a:r>
          </a:p>
          <a:p>
            <a:pPr>
              <a:lnSpc>
                <a:spcPct val="130000"/>
              </a:lnSpc>
            </a:pPr>
            <a:r>
              <a:rPr lang="zh-CN" altLang="en-US">
                <a:latin typeface="Arial" pitchFamily="34" charset="0"/>
              </a:rPr>
              <a:t>　　</a:t>
            </a:r>
            <a:r>
              <a:rPr lang="en-US" altLang="zh-CN">
                <a:latin typeface="Arial" pitchFamily="34" charset="0"/>
              </a:rPr>
              <a:t>2</a:t>
            </a:r>
            <a:r>
              <a:rPr lang="zh-CN" altLang="en-US">
                <a:latin typeface="Arial" pitchFamily="34" charset="0"/>
              </a:rPr>
              <a:t>．通过学习，更加关注生活，增强用数学的意识，从而激发学习数学的热情．</a:t>
            </a: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027363" y="395288"/>
            <a:ext cx="2849562" cy="1709737"/>
            <a:chOff x="1901" y="60"/>
            <a:chExt cx="1795" cy="1077"/>
          </a:xfrm>
        </p:grpSpPr>
        <p:sp>
          <p:nvSpPr>
            <p:cNvPr id="6148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教学目标</a:t>
              </a:r>
            </a:p>
          </p:txBody>
        </p:sp>
        <p:pic>
          <p:nvPicPr>
            <p:cNvPr id="6149" name="Picture 5" descr="F20082202039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6150" name="Picture 6" descr="png-05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1813" y="64135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1066800" y="9144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3200" b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．用一元一次方程分析并解决实际问题的基本过程：</a:t>
            </a:r>
          </a:p>
        </p:txBody>
      </p:sp>
      <p:sp>
        <p:nvSpPr>
          <p:cNvPr id="76818" name="Rectangle 18" descr="80%"/>
          <p:cNvSpPr>
            <a:spLocks noChangeArrowheads="1"/>
          </p:cNvSpPr>
          <p:nvPr/>
        </p:nvSpPr>
        <p:spPr bwMode="auto">
          <a:xfrm>
            <a:off x="685800" y="2486025"/>
            <a:ext cx="22860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实际问题</a:t>
            </a:r>
          </a:p>
        </p:txBody>
      </p:sp>
      <p:sp>
        <p:nvSpPr>
          <p:cNvPr id="76819" name="Rectangle 19" descr="80%"/>
          <p:cNvSpPr>
            <a:spLocks noChangeArrowheads="1"/>
          </p:cNvSpPr>
          <p:nvPr/>
        </p:nvSpPr>
        <p:spPr bwMode="auto">
          <a:xfrm>
            <a:off x="5638800" y="2486025"/>
            <a:ext cx="26924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数学问题 </a:t>
            </a:r>
          </a:p>
          <a:p>
            <a:pPr algn="ctr"/>
            <a:r>
              <a:rPr lang="zh-CN" altLang="en-US" sz="2400">
                <a:solidFill>
                  <a:srgbClr val="CC0066"/>
                </a:solidFill>
              </a:rPr>
              <a:t>（一元一次方程）</a:t>
            </a:r>
          </a:p>
        </p:txBody>
      </p:sp>
      <p:sp>
        <p:nvSpPr>
          <p:cNvPr id="76820" name="Rectangle 20" descr="80%"/>
          <p:cNvSpPr>
            <a:spLocks noChangeArrowheads="1"/>
          </p:cNvSpPr>
          <p:nvPr/>
        </p:nvSpPr>
        <p:spPr bwMode="auto">
          <a:xfrm>
            <a:off x="685800" y="4833938"/>
            <a:ext cx="2286000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实际问题</a:t>
            </a:r>
          </a:p>
          <a:p>
            <a:pPr algn="ctr"/>
            <a:r>
              <a:rPr lang="zh-CN" altLang="en-US">
                <a:solidFill>
                  <a:srgbClr val="CC0066"/>
                </a:solidFill>
              </a:rPr>
              <a:t>的答案</a:t>
            </a:r>
          </a:p>
        </p:txBody>
      </p:sp>
      <p:sp>
        <p:nvSpPr>
          <p:cNvPr id="76821" name="Rectangle 21" descr="80%"/>
          <p:cNvSpPr>
            <a:spLocks noChangeArrowheads="1"/>
          </p:cNvSpPr>
          <p:nvPr/>
        </p:nvSpPr>
        <p:spPr bwMode="auto">
          <a:xfrm>
            <a:off x="5667375" y="4862513"/>
            <a:ext cx="2460625" cy="914400"/>
          </a:xfrm>
          <a:prstGeom prst="rect">
            <a:avLst/>
          </a:prstGeom>
          <a:pattFill prst="pct80">
            <a:fgClr>
              <a:srgbClr val="CCFFCC"/>
            </a:fgClr>
            <a:bgClr>
              <a:schemeClr val="bg1"/>
            </a:bgClr>
          </a:pattFill>
          <a:ln w="12700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CC0066"/>
                </a:solidFill>
              </a:rPr>
              <a:t>数学问题的解</a:t>
            </a:r>
            <a:r>
              <a:rPr lang="zh-CN" altLang="en-US" sz="2400"/>
              <a:t>  </a:t>
            </a:r>
          </a:p>
          <a:p>
            <a:pPr algn="ctr"/>
            <a:r>
              <a:rPr lang="zh-CN" altLang="en-US" sz="2400">
                <a:solidFill>
                  <a:srgbClr val="CC0066"/>
                </a:solidFill>
              </a:rPr>
              <a:t>（</a:t>
            </a:r>
            <a:r>
              <a:rPr lang="en-US" altLang="zh-CN" sz="2400">
                <a:solidFill>
                  <a:srgbClr val="CC0066"/>
                </a:solidFill>
              </a:rPr>
              <a:t>x=a</a:t>
            </a:r>
            <a:r>
              <a:rPr lang="zh-CN" altLang="en-US" sz="2400">
                <a:solidFill>
                  <a:srgbClr val="CC0066"/>
                </a:solidFill>
              </a:rPr>
              <a:t>）</a:t>
            </a:r>
          </a:p>
        </p:txBody>
      </p:sp>
      <p:sp>
        <p:nvSpPr>
          <p:cNvPr id="76822" name="Line 22"/>
          <p:cNvSpPr>
            <a:spLocks noChangeShapeType="1"/>
          </p:cNvSpPr>
          <p:nvPr/>
        </p:nvSpPr>
        <p:spPr bwMode="auto">
          <a:xfrm>
            <a:off x="2971800" y="2943225"/>
            <a:ext cx="2667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23" name="Line 23"/>
          <p:cNvSpPr>
            <a:spLocks noChangeShapeType="1"/>
          </p:cNvSpPr>
          <p:nvPr/>
        </p:nvSpPr>
        <p:spPr bwMode="auto">
          <a:xfrm>
            <a:off x="6781800" y="3400425"/>
            <a:ext cx="0" cy="1447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24" name="Line 24"/>
          <p:cNvSpPr>
            <a:spLocks noChangeShapeType="1"/>
          </p:cNvSpPr>
          <p:nvPr/>
        </p:nvSpPr>
        <p:spPr bwMode="auto">
          <a:xfrm flipH="1">
            <a:off x="2971800" y="5305425"/>
            <a:ext cx="2667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25" name="Line 25"/>
          <p:cNvSpPr>
            <a:spLocks noChangeShapeType="1"/>
          </p:cNvSpPr>
          <p:nvPr/>
        </p:nvSpPr>
        <p:spPr bwMode="auto">
          <a:xfrm>
            <a:off x="1752600" y="3400425"/>
            <a:ext cx="0" cy="1447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26" name="Text Box 26"/>
          <p:cNvSpPr txBox="1">
            <a:spLocks noChangeArrowheads="1"/>
          </p:cNvSpPr>
          <p:nvPr/>
        </p:nvSpPr>
        <p:spPr bwMode="auto">
          <a:xfrm>
            <a:off x="3733800" y="5305425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检验</a:t>
            </a:r>
          </a:p>
        </p:txBody>
      </p:sp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3733800" y="2395538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列方程</a:t>
            </a:r>
          </a:p>
        </p:txBody>
      </p:sp>
      <p:sp>
        <p:nvSpPr>
          <p:cNvPr id="76828" name="Text Box 28"/>
          <p:cNvSpPr txBox="1">
            <a:spLocks noChangeArrowheads="1"/>
          </p:cNvSpPr>
          <p:nvPr/>
        </p:nvSpPr>
        <p:spPr bwMode="auto">
          <a:xfrm>
            <a:off x="6638925" y="3490913"/>
            <a:ext cx="762000" cy="11874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vert="eaVert"/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itchFamily="34" charset="0"/>
              </a:rPr>
              <a:t>解方程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6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6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18" grpId="0" animBg="1"/>
      <p:bldP spid="76819" grpId="0" animBg="1"/>
      <p:bldP spid="76820" grpId="0" animBg="1"/>
      <p:bldP spid="76821" grpId="0" animBg="1"/>
      <p:bldP spid="76822" grpId="0" animBg="1"/>
      <p:bldP spid="76823" grpId="0" animBg="1"/>
      <p:bldP spid="76824" grpId="0" animBg="1"/>
      <p:bldP spid="76825" grpId="0" animBg="1"/>
      <p:bldP spid="76826" grpId="0"/>
      <p:bldP spid="76827" grpId="0"/>
      <p:bldP spid="7682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62000" y="2387600"/>
            <a:ext cx="7772400" cy="282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/>
              <a:t>         1</a:t>
            </a:r>
            <a:r>
              <a:rPr lang="zh-CN" altLang="en-US"/>
              <a:t>． 若方程</a:t>
            </a:r>
            <a:r>
              <a:rPr lang="en-US" altLang="zh-CN"/>
              <a:t>x</a:t>
            </a:r>
            <a:r>
              <a:rPr lang="zh-CN" altLang="en-US"/>
              <a:t>＋</a:t>
            </a:r>
            <a:r>
              <a:rPr lang="en-US" altLang="zh-CN"/>
              <a:t>9</a:t>
            </a:r>
            <a:r>
              <a:rPr lang="zh-CN" altLang="en-US"/>
              <a:t>＝</a:t>
            </a:r>
            <a:r>
              <a:rPr lang="en-US" altLang="zh-CN"/>
              <a:t>8</a:t>
            </a:r>
            <a:r>
              <a:rPr lang="zh-CN" altLang="en-US"/>
              <a:t>的解也是方程</a:t>
            </a:r>
            <a:r>
              <a:rPr lang="en-US" altLang="zh-CN"/>
              <a:t>ax</a:t>
            </a:r>
            <a:r>
              <a:rPr lang="zh-CN" altLang="en-US"/>
              <a:t>＋</a:t>
            </a:r>
            <a:r>
              <a:rPr lang="en-US" altLang="zh-CN"/>
              <a:t>3</a:t>
            </a:r>
            <a:r>
              <a:rPr lang="zh-CN" altLang="en-US"/>
              <a:t>＝</a:t>
            </a:r>
            <a:r>
              <a:rPr lang="en-US" altLang="zh-CN"/>
              <a:t>7</a:t>
            </a:r>
            <a:r>
              <a:rPr lang="zh-CN" altLang="en-US"/>
              <a:t>解</a:t>
            </a:r>
            <a:r>
              <a:rPr lang="en-US" altLang="zh-CN"/>
              <a:t>,</a:t>
            </a:r>
            <a:r>
              <a:rPr lang="zh-CN" altLang="en-US"/>
              <a:t>则</a:t>
            </a:r>
            <a:r>
              <a:rPr lang="en-US" altLang="zh-CN"/>
              <a:t>a</a:t>
            </a:r>
            <a:r>
              <a:rPr lang="zh-CN" altLang="en-US"/>
              <a:t>＝</a:t>
            </a:r>
            <a:r>
              <a:rPr lang="en-US" altLang="zh-CN"/>
              <a:t>_________.</a:t>
            </a:r>
          </a:p>
          <a:p>
            <a:pPr>
              <a:lnSpc>
                <a:spcPct val="160000"/>
              </a:lnSpc>
            </a:pPr>
            <a:r>
              <a:rPr lang="en-US" altLang="zh-CN"/>
              <a:t>        2</a:t>
            </a:r>
            <a:r>
              <a:rPr lang="zh-CN" altLang="en-US"/>
              <a:t>．若</a:t>
            </a:r>
            <a:r>
              <a:rPr lang="en-US" altLang="zh-CN"/>
              <a:t>x</a:t>
            </a:r>
            <a:r>
              <a:rPr lang="zh-CN" altLang="en-US"/>
              <a:t>＝</a:t>
            </a:r>
            <a:r>
              <a:rPr lang="en-US" altLang="zh-CN"/>
              <a:t>4</a:t>
            </a:r>
            <a:r>
              <a:rPr lang="zh-CN" altLang="en-US"/>
              <a:t>是方程                              的解</a:t>
            </a:r>
            <a:r>
              <a:rPr lang="en-US" altLang="zh-CN"/>
              <a:t>,</a:t>
            </a:r>
            <a:r>
              <a:rPr lang="zh-CN" altLang="en-US"/>
              <a:t>则</a:t>
            </a:r>
          </a:p>
          <a:p>
            <a:pPr>
              <a:lnSpc>
                <a:spcPct val="160000"/>
              </a:lnSpc>
            </a:pPr>
            <a:r>
              <a:rPr lang="zh-CN" altLang="en-US"/>
              <a:t>               的值为</a:t>
            </a:r>
            <a:r>
              <a:rPr lang="en-US" altLang="zh-CN"/>
              <a:t>__________.</a:t>
            </a:r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4359275" y="3773488"/>
          <a:ext cx="2489200" cy="863600"/>
        </p:xfrm>
        <a:graphic>
          <a:graphicData uri="http://schemas.openxmlformats.org/presentationml/2006/ole">
            <p:oleObj spid="_x0000_s77828" name="Equation" r:id="rId3" imgW="2489040" imgH="863280" progId="">
              <p:embed/>
            </p:oleObj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914400" y="4445000"/>
          <a:ext cx="1104900" cy="863600"/>
        </p:xfrm>
        <a:graphic>
          <a:graphicData uri="http://schemas.openxmlformats.org/presentationml/2006/ole">
            <p:oleObj spid="_x0000_s77829" name="Equation" r:id="rId4" imgW="1104840" imgH="863280" progId="">
              <p:embed/>
            </p:oleObj>
          </a:graphicData>
        </a:graphic>
      </p:graphicFrame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514600" y="3225800"/>
            <a:ext cx="914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3733800" y="4521200"/>
            <a:ext cx="8096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10</a:t>
            </a:r>
          </a:p>
        </p:txBody>
      </p:sp>
      <p:grpSp>
        <p:nvGrpSpPr>
          <p:cNvPr id="77832" name="Group 8"/>
          <p:cNvGrpSpPr>
            <a:grpSpLocks/>
          </p:cNvGrpSpPr>
          <p:nvPr/>
        </p:nvGrpSpPr>
        <p:grpSpPr bwMode="auto">
          <a:xfrm>
            <a:off x="3117850" y="52388"/>
            <a:ext cx="2849563" cy="1709737"/>
            <a:chOff x="1901" y="60"/>
            <a:chExt cx="1795" cy="1077"/>
          </a:xfrm>
        </p:grpSpPr>
        <p:sp>
          <p:nvSpPr>
            <p:cNvPr id="77833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随堂练习</a:t>
              </a:r>
            </a:p>
          </p:txBody>
        </p:sp>
        <p:pic>
          <p:nvPicPr>
            <p:cNvPr id="77834" name="Picture 10" descr="F2008220203955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77835" name="Picture 11" descr="b_ED638BDFA71AF4BE996921E1CFA3F82A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19850" y="5210175"/>
            <a:ext cx="857250" cy="8572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6" grpId="1"/>
      <p:bldP spid="77830" grpId="0"/>
      <p:bldP spid="7783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057275" y="1052513"/>
            <a:ext cx="70262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600">
                <a:ea typeface="楷体_GB2312" pitchFamily="49" charset="-122"/>
              </a:rPr>
              <a:t>3</a:t>
            </a:r>
            <a:r>
              <a:rPr lang="zh-CN" altLang="en-US" sz="3600">
                <a:ea typeface="楷体_GB2312" pitchFamily="49" charset="-122"/>
              </a:rPr>
              <a:t>．解下列方程</a:t>
            </a:r>
            <a:r>
              <a:rPr lang="en-US" altLang="zh-CN" sz="3600">
                <a:ea typeface="楷体_GB2312" pitchFamily="49" charset="-122"/>
              </a:rPr>
              <a:t>.</a:t>
            </a:r>
          </a:p>
        </p:txBody>
      </p:sp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1104900" y="2514600"/>
          <a:ext cx="7315200" cy="3119438"/>
        </p:xfrm>
        <a:graphic>
          <a:graphicData uri="http://schemas.openxmlformats.org/presentationml/2006/ole">
            <p:oleObj spid="_x0000_s78851" name="Equation" r:id="rId3" imgW="5778360" imgH="2463480" progId="">
              <p:embed/>
            </p:oleObj>
          </a:graphicData>
        </a:graphic>
      </p:graphicFrame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5448300" y="2514600"/>
            <a:ext cx="13874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448300" y="3184525"/>
            <a:ext cx="13874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7353300" y="4251325"/>
            <a:ext cx="16922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＝－</a:t>
            </a:r>
            <a:r>
              <a:rPr lang="en-US" altLang="zh-CN">
                <a:solidFill>
                  <a:srgbClr val="FF3300"/>
                </a:solidFill>
              </a:rPr>
              <a:t>12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3322638" y="5114925"/>
            <a:ext cx="1676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</a:p>
        </p:txBody>
      </p:sp>
      <p:pic>
        <p:nvPicPr>
          <p:cNvPr id="78856" name="Picture 8" descr="b_ED638BDFA71AF4BE996921E1CFA3F82A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1373188"/>
            <a:ext cx="1141412" cy="11414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2" grpId="0"/>
      <p:bldP spid="78853" grpId="0"/>
      <p:bldP spid="78854" grpId="0"/>
      <p:bldP spid="7885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731838" y="463550"/>
            <a:ext cx="75438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3000">
                <a:ea typeface="楷体_GB2312" pitchFamily="49" charset="-122"/>
              </a:rPr>
              <a:t>4</a:t>
            </a:r>
            <a:r>
              <a:rPr lang="zh-CN" altLang="en-US" sz="3000">
                <a:ea typeface="楷体_GB2312" pitchFamily="49" charset="-122"/>
              </a:rPr>
              <a:t>．已知：</a:t>
            </a:r>
            <a:r>
              <a:rPr lang="en-US" altLang="zh-CN" sz="3000">
                <a:ea typeface="楷体_GB2312" pitchFamily="49" charset="-122"/>
              </a:rPr>
              <a:t>y</a:t>
            </a:r>
            <a:r>
              <a:rPr lang="en-US" altLang="zh-CN" sz="3000" baseline="-25000">
                <a:ea typeface="楷体_GB2312" pitchFamily="49" charset="-122"/>
              </a:rPr>
              <a:t>1 </a:t>
            </a:r>
            <a:r>
              <a:rPr lang="en-US" altLang="zh-CN" sz="3000">
                <a:ea typeface="楷体_GB2312" pitchFamily="49" charset="-122"/>
              </a:rPr>
              <a:t>= 2x+1</a:t>
            </a:r>
            <a:r>
              <a:rPr lang="zh-CN" altLang="en-US" sz="3000">
                <a:ea typeface="楷体_GB2312" pitchFamily="49" charset="-122"/>
              </a:rPr>
              <a:t>， </a:t>
            </a:r>
            <a:r>
              <a:rPr lang="en-US" altLang="zh-CN" sz="3000">
                <a:ea typeface="楷体_GB2312" pitchFamily="49" charset="-122"/>
              </a:rPr>
              <a:t>y</a:t>
            </a:r>
            <a:r>
              <a:rPr lang="en-US" altLang="zh-CN" sz="3000" baseline="-25000">
                <a:ea typeface="楷体_GB2312" pitchFamily="49" charset="-122"/>
              </a:rPr>
              <a:t>2 </a:t>
            </a:r>
            <a:r>
              <a:rPr lang="en-US" altLang="zh-CN" sz="3000">
                <a:ea typeface="楷体_GB2312" pitchFamily="49" charset="-122"/>
              </a:rPr>
              <a:t>= 4 </a:t>
            </a:r>
            <a:r>
              <a:rPr lang="zh-CN" altLang="en-US" sz="3000">
                <a:ea typeface="楷体_GB2312" pitchFamily="49" charset="-122"/>
              </a:rPr>
              <a:t>－</a:t>
            </a:r>
            <a:r>
              <a:rPr lang="en-US" altLang="zh-CN" sz="3000">
                <a:ea typeface="楷体_GB2312" pitchFamily="49" charset="-122"/>
              </a:rPr>
              <a:t>x.</a:t>
            </a:r>
            <a:r>
              <a:rPr lang="zh-CN" altLang="en-US" sz="3000">
                <a:ea typeface="楷体_GB2312" pitchFamily="49" charset="-122"/>
              </a:rPr>
              <a:t>当</a:t>
            </a:r>
            <a:r>
              <a:rPr lang="en-US" altLang="zh-CN" sz="3000">
                <a:ea typeface="楷体_GB2312" pitchFamily="49" charset="-122"/>
              </a:rPr>
              <a:t>x</a:t>
            </a:r>
            <a:r>
              <a:rPr lang="zh-CN" altLang="en-US" sz="3000">
                <a:ea typeface="楷体_GB2312" pitchFamily="49" charset="-122"/>
              </a:rPr>
              <a:t>取何值时， </a:t>
            </a:r>
            <a:r>
              <a:rPr lang="en-US" altLang="zh-CN" sz="3000">
                <a:ea typeface="楷体_GB2312" pitchFamily="49" charset="-122"/>
              </a:rPr>
              <a:t>y</a:t>
            </a:r>
            <a:r>
              <a:rPr lang="en-US" altLang="zh-CN" sz="3000" baseline="-25000">
                <a:ea typeface="楷体_GB2312" pitchFamily="49" charset="-122"/>
              </a:rPr>
              <a:t>1 </a:t>
            </a:r>
            <a:r>
              <a:rPr lang="en-US" altLang="zh-CN" sz="3000">
                <a:ea typeface="楷体_GB2312" pitchFamily="49" charset="-122"/>
              </a:rPr>
              <a:t>= y</a:t>
            </a:r>
            <a:r>
              <a:rPr lang="en-US" altLang="zh-CN" sz="3000" baseline="-25000">
                <a:ea typeface="楷体_GB2312" pitchFamily="49" charset="-122"/>
              </a:rPr>
              <a:t>2  </a:t>
            </a:r>
            <a:r>
              <a:rPr lang="zh-CN" altLang="en-US" sz="3000">
                <a:ea typeface="楷体_GB2312" pitchFamily="49" charset="-122"/>
              </a:rPr>
              <a:t>？ </a:t>
            </a:r>
            <a:endParaRPr lang="zh-CN" altLang="en-US" sz="3000" baseline="-25000">
              <a:ea typeface="楷体_GB2312" pitchFamily="49" charset="-122"/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1501775" y="1604963"/>
            <a:ext cx="6232525" cy="47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解：由题意，得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         </a:t>
            </a:r>
            <a:r>
              <a:rPr lang="en-US" altLang="zh-CN">
                <a:solidFill>
                  <a:srgbClr val="FF3300"/>
                </a:solidFill>
              </a:rPr>
              <a:t>2x+1</a:t>
            </a:r>
            <a:r>
              <a:rPr lang="zh-CN" altLang="en-US">
                <a:solidFill>
                  <a:srgbClr val="FF3300"/>
                </a:solidFill>
              </a:rPr>
              <a:t>＝ </a:t>
            </a:r>
            <a:r>
              <a:rPr lang="en-US" altLang="zh-CN">
                <a:solidFill>
                  <a:srgbClr val="FF3300"/>
                </a:solidFill>
              </a:rPr>
              <a:t>4 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x 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         </a:t>
            </a:r>
            <a:r>
              <a:rPr lang="zh-CN" altLang="en-US">
                <a:solidFill>
                  <a:srgbClr val="FF3300"/>
                </a:solidFill>
              </a:rPr>
              <a:t>移项，得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         </a:t>
            </a:r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en-US">
                <a:solidFill>
                  <a:srgbClr val="FF3300"/>
                </a:solidFill>
              </a:rPr>
              <a:t>＋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4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1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         </a:t>
            </a:r>
            <a:r>
              <a:rPr lang="zh-CN" altLang="en-US">
                <a:solidFill>
                  <a:srgbClr val="FF3300"/>
                </a:solidFill>
              </a:rPr>
              <a:t>合并同类项，得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          </a:t>
            </a:r>
            <a:r>
              <a:rPr lang="en-US" altLang="zh-CN">
                <a:solidFill>
                  <a:srgbClr val="FF3300"/>
                </a:solidFill>
              </a:rPr>
              <a:t>3x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3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         </a:t>
            </a:r>
            <a:r>
              <a:rPr lang="zh-CN" altLang="en-US">
                <a:solidFill>
                  <a:srgbClr val="FF3300"/>
                </a:solidFill>
              </a:rPr>
              <a:t>系数化为</a:t>
            </a:r>
            <a:r>
              <a:rPr lang="en-US" altLang="zh-CN">
                <a:solidFill>
                  <a:srgbClr val="FF3300"/>
                </a:solidFill>
              </a:rPr>
              <a:t>1</a:t>
            </a:r>
            <a:r>
              <a:rPr lang="zh-CN" altLang="en-US">
                <a:solidFill>
                  <a:srgbClr val="FF3300"/>
                </a:solidFill>
              </a:rPr>
              <a:t>，得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          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1.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 </a:t>
            </a:r>
            <a:r>
              <a:rPr lang="zh-CN" altLang="en-US">
                <a:solidFill>
                  <a:srgbClr val="FF3300"/>
                </a:solidFill>
              </a:rPr>
              <a:t>所以当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</a:t>
            </a:r>
            <a:r>
              <a:rPr lang="zh-CN" altLang="en-US">
                <a:solidFill>
                  <a:srgbClr val="FF3300"/>
                </a:solidFill>
              </a:rPr>
              <a:t>时， </a:t>
            </a:r>
            <a:r>
              <a:rPr lang="en-US" altLang="zh-CN">
                <a:solidFill>
                  <a:srgbClr val="FF3300"/>
                </a:solidFill>
              </a:rPr>
              <a:t>y</a:t>
            </a:r>
            <a:r>
              <a:rPr lang="en-US" altLang="zh-CN" baseline="-25000">
                <a:solidFill>
                  <a:srgbClr val="FF3300"/>
                </a:solidFill>
              </a:rPr>
              <a:t>1</a:t>
            </a:r>
            <a:r>
              <a:rPr lang="en-US" altLang="zh-CN">
                <a:solidFill>
                  <a:srgbClr val="FF3300"/>
                </a:solidFill>
              </a:rPr>
              <a:t> = y</a:t>
            </a:r>
            <a:r>
              <a:rPr lang="en-US" altLang="zh-CN" baseline="-25000">
                <a:solidFill>
                  <a:srgbClr val="FF3300"/>
                </a:solidFill>
              </a:rPr>
              <a:t>2</a:t>
            </a:r>
            <a:r>
              <a:rPr lang="en-US" altLang="zh-CN">
                <a:solidFill>
                  <a:srgbClr val="FF3300"/>
                </a:solidFill>
              </a:rPr>
              <a:t> .</a:t>
            </a:r>
          </a:p>
        </p:txBody>
      </p:sp>
      <p:pic>
        <p:nvPicPr>
          <p:cNvPr id="101382" name="Picture 6" descr="图片1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2757488"/>
            <a:ext cx="1584325" cy="15970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019175" y="623888"/>
            <a:ext cx="7239000" cy="237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zh-CN">
                <a:solidFill>
                  <a:srgbClr val="FF0066"/>
                </a:solidFill>
              </a:rPr>
              <a:t>        </a:t>
            </a:r>
            <a:r>
              <a:rPr lang="en-US" altLang="zh-CN" sz="3000">
                <a:ea typeface="楷体_GB2312" pitchFamily="49" charset="-122"/>
              </a:rPr>
              <a:t>5. </a:t>
            </a:r>
            <a:r>
              <a:rPr lang="zh-CN" altLang="en-US" sz="3000">
                <a:ea typeface="楷体_GB2312" pitchFamily="49" charset="-122"/>
              </a:rPr>
              <a:t>有一人问老师，他所教的班级有多少学生，老师说：“一半学生在学数学，四分之一的学生在学音乐，七分之一的学生在学外语，还剩不足六位学生正在操场踢足球．”你知道这个班有多少学生吗？ 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728788" y="3308350"/>
            <a:ext cx="63087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解：设这个班有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个学生，</a:t>
            </a:r>
          </a:p>
          <a:p>
            <a:r>
              <a:rPr lang="zh-CN" altLang="en-US">
                <a:solidFill>
                  <a:srgbClr val="FF3300"/>
                </a:solidFill>
              </a:rPr>
              <a:t>　　列方程</a:t>
            </a:r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>
            <p:ph/>
          </p:nvPr>
        </p:nvGraphicFramePr>
        <p:xfrm>
          <a:off x="2373313" y="4576763"/>
          <a:ext cx="4786312" cy="844550"/>
        </p:xfrm>
        <a:graphic>
          <a:graphicData uri="http://schemas.openxmlformats.org/presentationml/2006/ole">
            <p:oleObj spid="_x0000_s82948" name="Equation" r:id="rId3" imgW="3962160" imgH="876240" progId="">
              <p:embed/>
            </p:oleObj>
          </a:graphicData>
        </a:graphic>
      </p:graphicFrame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2373313" y="5667375"/>
            <a:ext cx="2265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移项，得</a:t>
            </a:r>
          </a:p>
        </p:txBody>
      </p:sp>
      <p:pic>
        <p:nvPicPr>
          <p:cNvPr id="82952" name="Picture 8" descr="图片1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3629025"/>
            <a:ext cx="1600200" cy="118903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/>
      <p:bldP spid="82950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2016125" y="973138"/>
          <a:ext cx="4152900" cy="876300"/>
        </p:xfrm>
        <a:graphic>
          <a:graphicData uri="http://schemas.openxmlformats.org/presentationml/2006/ole">
            <p:oleObj spid="_x0000_s100357" name="Equation" r:id="rId3" imgW="4152600" imgH="876240" progId="">
              <p:embed/>
            </p:oleObj>
          </a:graphicData>
        </a:graphic>
      </p:graphicFrame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677988" y="2098675"/>
            <a:ext cx="3917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合并同类项，得</a:t>
            </a:r>
          </a:p>
        </p:txBody>
      </p:sp>
      <p:graphicFrame>
        <p:nvGraphicFramePr>
          <p:cNvPr id="100359" name="Object 7"/>
          <p:cNvGraphicFramePr>
            <a:graphicFrameLocks noChangeAspect="1"/>
          </p:cNvGraphicFramePr>
          <p:nvPr/>
        </p:nvGraphicFramePr>
        <p:xfrm>
          <a:off x="2159000" y="2889250"/>
          <a:ext cx="2195513" cy="990600"/>
        </p:xfrm>
        <a:graphic>
          <a:graphicData uri="http://schemas.openxmlformats.org/presentationml/2006/ole">
            <p:oleObj spid="_x0000_s100359" name="Equation" r:id="rId4" imgW="1942920" imgH="876240" progId="">
              <p:embed/>
            </p:oleObj>
          </a:graphicData>
        </a:graphic>
      </p:graphicFrame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1677988" y="4195763"/>
            <a:ext cx="2992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系数化为</a:t>
            </a:r>
            <a:r>
              <a:rPr lang="en-US" altLang="zh-CN">
                <a:solidFill>
                  <a:srgbClr val="FF3300"/>
                </a:solidFill>
              </a:rPr>
              <a:t>1</a:t>
            </a:r>
            <a:r>
              <a:rPr lang="zh-CN" altLang="en-US">
                <a:solidFill>
                  <a:srgbClr val="FF3300"/>
                </a:solidFill>
              </a:rPr>
              <a:t>，得</a:t>
            </a: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2592388" y="4864100"/>
            <a:ext cx="2078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56.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1366838" y="5575300"/>
            <a:ext cx="532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答：这个班有</a:t>
            </a:r>
            <a:r>
              <a:rPr lang="en-US" altLang="zh-CN">
                <a:solidFill>
                  <a:srgbClr val="FF3300"/>
                </a:solidFill>
              </a:rPr>
              <a:t>56</a:t>
            </a:r>
            <a:r>
              <a:rPr lang="zh-CN" altLang="en-US">
                <a:solidFill>
                  <a:srgbClr val="FF3300"/>
                </a:solidFill>
              </a:rPr>
              <a:t>个学生</a:t>
            </a:r>
            <a:r>
              <a:rPr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100364" name="Picture 12" descr="图片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95950" y="2439988"/>
            <a:ext cx="2206625" cy="2424112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  <p:bldP spid="100361" grpId="0"/>
      <p:bldP spid="100362" grpId="0"/>
      <p:bldP spid="10036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819150" y="493713"/>
            <a:ext cx="7727950" cy="347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zh-CN">
                <a:solidFill>
                  <a:srgbClr val="FF0066"/>
                </a:solidFill>
              </a:rPr>
              <a:t>     </a:t>
            </a:r>
            <a:r>
              <a:rPr lang="zh-CN" altLang="en-US">
                <a:solidFill>
                  <a:srgbClr val="FF0066"/>
                </a:solidFill>
              </a:rPr>
              <a:t>　 </a:t>
            </a:r>
            <a:r>
              <a:rPr lang="en-US" altLang="zh-CN" sz="3000">
                <a:ea typeface="楷体_GB2312" pitchFamily="49" charset="-122"/>
              </a:rPr>
              <a:t>6. </a:t>
            </a:r>
            <a:r>
              <a:rPr lang="zh-CN" altLang="en-US" sz="3000">
                <a:ea typeface="楷体_GB2312" pitchFamily="49" charset="-122"/>
              </a:rPr>
              <a:t>小明和小刚每天早晨坚持跑步，小明每秒跑</a:t>
            </a:r>
            <a:r>
              <a:rPr lang="en-US" altLang="zh-CN" sz="3000">
                <a:ea typeface="楷体_GB2312" pitchFamily="49" charset="-122"/>
              </a:rPr>
              <a:t>4</a:t>
            </a:r>
            <a:r>
              <a:rPr lang="zh-CN" altLang="en-US" sz="3000">
                <a:ea typeface="楷体_GB2312" pitchFamily="49" charset="-122"/>
              </a:rPr>
              <a:t>米，小刚每秒跑</a:t>
            </a:r>
            <a:r>
              <a:rPr lang="en-US" altLang="zh-CN" sz="3000">
                <a:ea typeface="楷体_GB2312" pitchFamily="49" charset="-122"/>
              </a:rPr>
              <a:t>6</a:t>
            </a:r>
            <a:r>
              <a:rPr lang="zh-CN" altLang="en-US" sz="3000">
                <a:ea typeface="楷体_GB2312" pitchFamily="49" charset="-122"/>
              </a:rPr>
              <a:t>米</a:t>
            </a:r>
            <a:r>
              <a:rPr lang="en-US" altLang="zh-CN" sz="3000">
                <a:ea typeface="楷体_GB2312" pitchFamily="49" charset="-122"/>
              </a:rPr>
              <a:t>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zh-CN" sz="3000">
                <a:ea typeface="楷体_GB2312" pitchFamily="49" charset="-122"/>
              </a:rPr>
              <a:t>        </a:t>
            </a:r>
            <a:r>
              <a:rPr lang="zh-CN" altLang="en-US" sz="3000">
                <a:ea typeface="楷体_GB2312" pitchFamily="49" charset="-122"/>
              </a:rPr>
              <a:t>（</a:t>
            </a:r>
            <a:r>
              <a:rPr lang="en-US" altLang="zh-CN" sz="3000">
                <a:ea typeface="楷体_GB2312" pitchFamily="49" charset="-122"/>
              </a:rPr>
              <a:t>1</a:t>
            </a:r>
            <a:r>
              <a:rPr lang="zh-CN" altLang="en-US" sz="3000">
                <a:ea typeface="楷体_GB2312" pitchFamily="49" charset="-122"/>
              </a:rPr>
              <a:t>）若他们站在百米跑道的两端同时相向起跑，那么几秒后相遇？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zh-CN" altLang="en-US" sz="3000">
                <a:ea typeface="楷体_GB2312" pitchFamily="49" charset="-122"/>
              </a:rPr>
              <a:t>        （</a:t>
            </a:r>
            <a:r>
              <a:rPr lang="en-US" altLang="zh-CN" sz="3000">
                <a:ea typeface="楷体_GB2312" pitchFamily="49" charset="-122"/>
              </a:rPr>
              <a:t>2</a:t>
            </a:r>
            <a:r>
              <a:rPr lang="zh-CN" altLang="en-US" sz="3000">
                <a:ea typeface="楷体_GB2312" pitchFamily="49" charset="-122"/>
              </a:rPr>
              <a:t>）若小明站在百米起点处，小刚站在他前面</a:t>
            </a:r>
            <a:r>
              <a:rPr lang="en-US" altLang="zh-CN" sz="3000">
                <a:ea typeface="楷体_GB2312" pitchFamily="49" charset="-122"/>
              </a:rPr>
              <a:t>10</a:t>
            </a:r>
            <a:r>
              <a:rPr lang="zh-CN" altLang="en-US" sz="3000">
                <a:ea typeface="楷体_GB2312" pitchFamily="49" charset="-122"/>
              </a:rPr>
              <a:t>米处，两人同时同向起跑，几秒后小明追上小刚？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1885950" y="4183063"/>
            <a:ext cx="5367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解</a:t>
            </a:r>
            <a:r>
              <a:rPr lang="zh-CN" altLang="en-US">
                <a:solidFill>
                  <a:srgbClr val="FF3300"/>
                </a:solidFill>
                <a:sym typeface="Wingdings" pitchFamily="2" charset="2"/>
              </a:rPr>
              <a:t>：（</a:t>
            </a:r>
            <a:r>
              <a:rPr lang="en-US" altLang="zh-CN">
                <a:solidFill>
                  <a:srgbClr val="FF3300"/>
                </a:solidFill>
                <a:sym typeface="Wingdings" pitchFamily="2" charset="2"/>
              </a:rPr>
              <a:t>1</a:t>
            </a:r>
            <a:r>
              <a:rPr lang="zh-CN" altLang="en-US">
                <a:solidFill>
                  <a:srgbClr val="FF3300"/>
                </a:solidFill>
                <a:sym typeface="Wingdings" pitchFamily="2" charset="2"/>
              </a:rPr>
              <a:t>）设</a:t>
            </a:r>
            <a:r>
              <a:rPr lang="en-US" altLang="zh-CN">
                <a:solidFill>
                  <a:srgbClr val="FF3300"/>
                </a:solidFill>
                <a:sym typeface="Wingdings" pitchFamily="2" charset="2"/>
              </a:rPr>
              <a:t>x</a:t>
            </a:r>
            <a:r>
              <a:rPr lang="zh-CN" altLang="en-US">
                <a:solidFill>
                  <a:srgbClr val="FF3300"/>
                </a:solidFill>
                <a:sym typeface="Wingdings" pitchFamily="2" charset="2"/>
              </a:rPr>
              <a:t>秒后相遇</a:t>
            </a:r>
            <a:r>
              <a:rPr lang="en-US" altLang="zh-CN">
                <a:solidFill>
                  <a:srgbClr val="FF3300"/>
                </a:solidFill>
                <a:sym typeface="Wingdings" pitchFamily="2" charset="2"/>
              </a:rPr>
              <a:t>.</a:t>
            </a:r>
            <a:endParaRPr lang="en-US" altLang="zh-CN">
              <a:solidFill>
                <a:srgbClr val="FF3300"/>
              </a:solidFill>
            </a:endParaRPr>
          </a:p>
        </p:txBody>
      </p:sp>
      <p:grpSp>
        <p:nvGrpSpPr>
          <p:cNvPr id="83988" name="Group 20"/>
          <p:cNvGrpSpPr>
            <a:grpSpLocks/>
          </p:cNvGrpSpPr>
          <p:nvPr/>
        </p:nvGrpSpPr>
        <p:grpSpPr bwMode="auto">
          <a:xfrm>
            <a:off x="2370138" y="5014913"/>
            <a:ext cx="4883150" cy="1404937"/>
            <a:chOff x="1070" y="3159"/>
            <a:chExt cx="3076" cy="885"/>
          </a:xfrm>
        </p:grpSpPr>
        <p:sp>
          <p:nvSpPr>
            <p:cNvPr id="83973" name="Line 5"/>
            <p:cNvSpPr>
              <a:spLocks noChangeShapeType="1"/>
            </p:cNvSpPr>
            <p:nvPr/>
          </p:nvSpPr>
          <p:spPr bwMode="auto">
            <a:xfrm flipV="1">
              <a:off x="1070" y="3616"/>
              <a:ext cx="3076" cy="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4" name="Line 6"/>
            <p:cNvSpPr>
              <a:spLocks noChangeShapeType="1"/>
            </p:cNvSpPr>
            <p:nvPr/>
          </p:nvSpPr>
          <p:spPr bwMode="auto">
            <a:xfrm>
              <a:off x="1070" y="3616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5" name="Line 7"/>
            <p:cNvSpPr>
              <a:spLocks noChangeShapeType="1"/>
            </p:cNvSpPr>
            <p:nvPr/>
          </p:nvSpPr>
          <p:spPr bwMode="auto">
            <a:xfrm>
              <a:off x="1070" y="3536"/>
              <a:ext cx="0" cy="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6" name="Line 8"/>
            <p:cNvSpPr>
              <a:spLocks noChangeShapeType="1"/>
            </p:cNvSpPr>
            <p:nvPr/>
          </p:nvSpPr>
          <p:spPr bwMode="auto">
            <a:xfrm>
              <a:off x="4146" y="3536"/>
              <a:ext cx="0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7" name="Line 9"/>
            <p:cNvSpPr>
              <a:spLocks noChangeShapeType="1"/>
            </p:cNvSpPr>
            <p:nvPr/>
          </p:nvSpPr>
          <p:spPr bwMode="auto">
            <a:xfrm>
              <a:off x="2715" y="3175"/>
              <a:ext cx="0" cy="4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8" name="Line 10"/>
            <p:cNvSpPr>
              <a:spLocks noChangeShapeType="1"/>
            </p:cNvSpPr>
            <p:nvPr/>
          </p:nvSpPr>
          <p:spPr bwMode="auto">
            <a:xfrm>
              <a:off x="2213" y="3323"/>
              <a:ext cx="5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9" name="Line 11"/>
            <p:cNvSpPr>
              <a:spLocks noChangeShapeType="1"/>
            </p:cNvSpPr>
            <p:nvPr/>
          </p:nvSpPr>
          <p:spPr bwMode="auto">
            <a:xfrm flipH="1">
              <a:off x="2715" y="3323"/>
              <a:ext cx="5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0" name="Line 12"/>
            <p:cNvSpPr>
              <a:spLocks noChangeShapeType="1"/>
            </p:cNvSpPr>
            <p:nvPr/>
          </p:nvSpPr>
          <p:spPr bwMode="auto">
            <a:xfrm>
              <a:off x="1070" y="3175"/>
              <a:ext cx="0" cy="3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1" name="Line 13"/>
            <p:cNvSpPr>
              <a:spLocks noChangeShapeType="1"/>
            </p:cNvSpPr>
            <p:nvPr/>
          </p:nvSpPr>
          <p:spPr bwMode="auto">
            <a:xfrm>
              <a:off x="4146" y="3175"/>
              <a:ext cx="0" cy="3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2" name="Line 14"/>
            <p:cNvSpPr>
              <a:spLocks noChangeShapeType="1"/>
            </p:cNvSpPr>
            <p:nvPr/>
          </p:nvSpPr>
          <p:spPr bwMode="auto">
            <a:xfrm>
              <a:off x="3621" y="3323"/>
              <a:ext cx="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3" name="Line 15"/>
            <p:cNvSpPr>
              <a:spLocks noChangeShapeType="1"/>
            </p:cNvSpPr>
            <p:nvPr/>
          </p:nvSpPr>
          <p:spPr bwMode="auto">
            <a:xfrm flipH="1">
              <a:off x="1070" y="3323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4" name="Text Box 16"/>
            <p:cNvSpPr txBox="1">
              <a:spLocks noChangeArrowheads="1"/>
            </p:cNvSpPr>
            <p:nvPr/>
          </p:nvSpPr>
          <p:spPr bwMode="auto">
            <a:xfrm>
              <a:off x="3281" y="3159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4x</a:t>
              </a:r>
            </a:p>
          </p:txBody>
        </p:sp>
        <p:sp>
          <p:nvSpPr>
            <p:cNvPr id="83985" name="Text Box 17"/>
            <p:cNvSpPr txBox="1">
              <a:spLocks noChangeArrowheads="1"/>
            </p:cNvSpPr>
            <p:nvPr/>
          </p:nvSpPr>
          <p:spPr bwMode="auto">
            <a:xfrm>
              <a:off x="1873" y="3159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6x</a:t>
              </a:r>
            </a:p>
          </p:txBody>
        </p:sp>
        <p:sp>
          <p:nvSpPr>
            <p:cNvPr id="83986" name="AutoShape 18"/>
            <p:cNvSpPr>
              <a:spLocks/>
            </p:cNvSpPr>
            <p:nvPr/>
          </p:nvSpPr>
          <p:spPr bwMode="auto">
            <a:xfrm rot="-5400000">
              <a:off x="2527" y="2217"/>
              <a:ext cx="162" cy="3076"/>
            </a:xfrm>
            <a:prstGeom prst="leftBrace">
              <a:avLst>
                <a:gd name="adj1" fmla="val 15823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987" name="Text Box 19"/>
            <p:cNvSpPr txBox="1">
              <a:spLocks noChangeArrowheads="1"/>
            </p:cNvSpPr>
            <p:nvPr/>
          </p:nvSpPr>
          <p:spPr bwMode="auto">
            <a:xfrm>
              <a:off x="2273" y="3717"/>
              <a:ext cx="67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100</a:t>
              </a:r>
              <a:r>
                <a:rPr lang="zh-CN" altLang="en-US"/>
                <a:t>米</a:t>
              </a:r>
            </a:p>
          </p:txBody>
        </p:sp>
      </p:grp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906588" y="493713"/>
            <a:ext cx="447357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00"/>
                </a:solidFill>
              </a:rPr>
              <a:t>可得方程</a:t>
            </a:r>
            <a:r>
              <a:rPr lang="en-US" altLang="zh-CN">
                <a:solidFill>
                  <a:srgbClr val="FF3300"/>
                </a:solidFill>
              </a:rPr>
              <a:t>:</a:t>
            </a:r>
          </a:p>
          <a:p>
            <a:r>
              <a:rPr lang="en-US" altLang="zh-CN">
                <a:solidFill>
                  <a:srgbClr val="FF3300"/>
                </a:solidFill>
              </a:rPr>
              <a:t>6x</a:t>
            </a:r>
            <a:r>
              <a:rPr lang="zh-CN" altLang="en-US">
                <a:solidFill>
                  <a:srgbClr val="FF3300"/>
                </a:solidFill>
              </a:rPr>
              <a:t>＋</a:t>
            </a:r>
            <a:r>
              <a:rPr lang="en-US" altLang="zh-CN">
                <a:solidFill>
                  <a:srgbClr val="FF3300"/>
                </a:solidFill>
              </a:rPr>
              <a:t>4x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100</a:t>
            </a:r>
          </a:p>
          <a:p>
            <a:r>
              <a:rPr lang="zh-CN" altLang="en-US">
                <a:solidFill>
                  <a:srgbClr val="FF3300"/>
                </a:solidFill>
              </a:rPr>
              <a:t>合并同类项，得</a:t>
            </a:r>
          </a:p>
          <a:p>
            <a:r>
              <a:rPr lang="en-US" altLang="zh-CN">
                <a:solidFill>
                  <a:srgbClr val="FF3300"/>
                </a:solidFill>
              </a:rPr>
              <a:t>10x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100</a:t>
            </a:r>
          </a:p>
          <a:p>
            <a:r>
              <a:rPr lang="zh-CN" altLang="en-US">
                <a:solidFill>
                  <a:srgbClr val="FF3300"/>
                </a:solidFill>
              </a:rPr>
              <a:t>系数化为</a:t>
            </a:r>
            <a:r>
              <a:rPr lang="en-US" altLang="zh-CN">
                <a:solidFill>
                  <a:srgbClr val="FF3300"/>
                </a:solidFill>
              </a:rPr>
              <a:t>1</a:t>
            </a:r>
            <a:r>
              <a:rPr lang="zh-CN" altLang="en-US">
                <a:solidFill>
                  <a:srgbClr val="FF3300"/>
                </a:solidFill>
              </a:rPr>
              <a:t>，得</a:t>
            </a:r>
          </a:p>
          <a:p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10.</a:t>
            </a:r>
          </a:p>
          <a:p>
            <a:r>
              <a:rPr lang="zh-CN" altLang="en-US">
                <a:solidFill>
                  <a:srgbClr val="FF3300"/>
                </a:solidFill>
              </a:rPr>
              <a:t>答：两人</a:t>
            </a:r>
            <a:r>
              <a:rPr lang="en-US" altLang="zh-CN">
                <a:solidFill>
                  <a:srgbClr val="FF3300"/>
                </a:solidFill>
              </a:rPr>
              <a:t>10</a:t>
            </a:r>
            <a:r>
              <a:rPr lang="zh-CN" altLang="en-US">
                <a:solidFill>
                  <a:srgbClr val="FF3300"/>
                </a:solidFill>
              </a:rPr>
              <a:t>秒后相遇</a:t>
            </a:r>
            <a:r>
              <a:rPr lang="en-US" altLang="zh-CN">
                <a:solidFill>
                  <a:srgbClr val="FF3300"/>
                </a:solidFill>
              </a:rPr>
              <a:t>.</a:t>
            </a:r>
          </a:p>
        </p:txBody>
      </p:sp>
      <p:grpSp>
        <p:nvGrpSpPr>
          <p:cNvPr id="102426" name="Group 26"/>
          <p:cNvGrpSpPr>
            <a:grpSpLocks/>
          </p:cNvGrpSpPr>
          <p:nvPr/>
        </p:nvGrpSpPr>
        <p:grpSpPr bwMode="auto">
          <a:xfrm>
            <a:off x="1571625" y="4795838"/>
            <a:ext cx="4897438" cy="1403350"/>
            <a:chOff x="990" y="3021"/>
            <a:chExt cx="3085" cy="884"/>
          </a:xfrm>
        </p:grpSpPr>
        <p:sp>
          <p:nvSpPr>
            <p:cNvPr id="102405" name="Line 5"/>
            <p:cNvSpPr>
              <a:spLocks noChangeShapeType="1"/>
            </p:cNvSpPr>
            <p:nvPr/>
          </p:nvSpPr>
          <p:spPr bwMode="auto">
            <a:xfrm flipV="1">
              <a:off x="999" y="3462"/>
              <a:ext cx="3076" cy="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06" name="Line 6"/>
            <p:cNvSpPr>
              <a:spLocks noChangeShapeType="1"/>
            </p:cNvSpPr>
            <p:nvPr/>
          </p:nvSpPr>
          <p:spPr bwMode="auto">
            <a:xfrm>
              <a:off x="999" y="346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07" name="Line 7"/>
            <p:cNvSpPr>
              <a:spLocks noChangeShapeType="1"/>
            </p:cNvSpPr>
            <p:nvPr/>
          </p:nvSpPr>
          <p:spPr bwMode="auto">
            <a:xfrm>
              <a:off x="999" y="3382"/>
              <a:ext cx="0" cy="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08" name="Line 8"/>
            <p:cNvSpPr>
              <a:spLocks noChangeShapeType="1"/>
            </p:cNvSpPr>
            <p:nvPr/>
          </p:nvSpPr>
          <p:spPr bwMode="auto">
            <a:xfrm>
              <a:off x="4075" y="3382"/>
              <a:ext cx="0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09" name="Line 9"/>
            <p:cNvSpPr>
              <a:spLocks noChangeShapeType="1"/>
            </p:cNvSpPr>
            <p:nvPr/>
          </p:nvSpPr>
          <p:spPr bwMode="auto">
            <a:xfrm>
              <a:off x="1741" y="3038"/>
              <a:ext cx="0" cy="4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0" name="Line 10"/>
            <p:cNvSpPr>
              <a:spLocks noChangeShapeType="1"/>
            </p:cNvSpPr>
            <p:nvPr/>
          </p:nvSpPr>
          <p:spPr bwMode="auto">
            <a:xfrm>
              <a:off x="1514" y="3192"/>
              <a:ext cx="2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1" name="Line 11"/>
            <p:cNvSpPr>
              <a:spLocks noChangeShapeType="1"/>
            </p:cNvSpPr>
            <p:nvPr/>
          </p:nvSpPr>
          <p:spPr bwMode="auto">
            <a:xfrm flipH="1" flipV="1">
              <a:off x="1741" y="3187"/>
              <a:ext cx="995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2" name="Line 12"/>
            <p:cNvSpPr>
              <a:spLocks noChangeShapeType="1"/>
            </p:cNvSpPr>
            <p:nvPr/>
          </p:nvSpPr>
          <p:spPr bwMode="auto">
            <a:xfrm>
              <a:off x="999" y="3038"/>
              <a:ext cx="0" cy="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3" name="Line 13"/>
            <p:cNvSpPr>
              <a:spLocks noChangeShapeType="1"/>
            </p:cNvSpPr>
            <p:nvPr/>
          </p:nvSpPr>
          <p:spPr bwMode="auto">
            <a:xfrm>
              <a:off x="4075" y="3021"/>
              <a:ext cx="0" cy="3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4" name="Line 14"/>
            <p:cNvSpPr>
              <a:spLocks noChangeShapeType="1"/>
            </p:cNvSpPr>
            <p:nvPr/>
          </p:nvSpPr>
          <p:spPr bwMode="auto">
            <a:xfrm>
              <a:off x="3049" y="3214"/>
              <a:ext cx="9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5" name="Line 15"/>
            <p:cNvSpPr>
              <a:spLocks noChangeShapeType="1"/>
            </p:cNvSpPr>
            <p:nvPr/>
          </p:nvSpPr>
          <p:spPr bwMode="auto">
            <a:xfrm flipH="1">
              <a:off x="999" y="3187"/>
              <a:ext cx="2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16" name="Text Box 16"/>
            <p:cNvSpPr txBox="1">
              <a:spLocks noChangeArrowheads="1"/>
            </p:cNvSpPr>
            <p:nvPr/>
          </p:nvSpPr>
          <p:spPr bwMode="auto">
            <a:xfrm>
              <a:off x="2736" y="3028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4x</a:t>
              </a:r>
            </a:p>
          </p:txBody>
        </p:sp>
        <p:sp>
          <p:nvSpPr>
            <p:cNvPr id="102417" name="Text Box 17"/>
            <p:cNvSpPr txBox="1">
              <a:spLocks noChangeArrowheads="1"/>
            </p:cNvSpPr>
            <p:nvPr/>
          </p:nvSpPr>
          <p:spPr bwMode="auto">
            <a:xfrm>
              <a:off x="1201" y="3021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10</a:t>
              </a:r>
            </a:p>
          </p:txBody>
        </p:sp>
        <p:sp>
          <p:nvSpPr>
            <p:cNvPr id="102420" name="Line 20"/>
            <p:cNvSpPr>
              <a:spLocks noChangeShapeType="1"/>
            </p:cNvSpPr>
            <p:nvPr/>
          </p:nvSpPr>
          <p:spPr bwMode="auto">
            <a:xfrm>
              <a:off x="999" y="3471"/>
              <a:ext cx="0" cy="4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21" name="Line 21"/>
            <p:cNvSpPr>
              <a:spLocks noChangeShapeType="1"/>
            </p:cNvSpPr>
            <p:nvPr/>
          </p:nvSpPr>
          <p:spPr bwMode="auto">
            <a:xfrm>
              <a:off x="4075" y="3471"/>
              <a:ext cx="0" cy="4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22" name="Line 22"/>
            <p:cNvSpPr>
              <a:spLocks noChangeShapeType="1"/>
            </p:cNvSpPr>
            <p:nvPr/>
          </p:nvSpPr>
          <p:spPr bwMode="auto">
            <a:xfrm flipV="1">
              <a:off x="2736" y="3696"/>
              <a:ext cx="1339" cy="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23" name="Line 23"/>
            <p:cNvSpPr>
              <a:spLocks noChangeShapeType="1"/>
            </p:cNvSpPr>
            <p:nvPr/>
          </p:nvSpPr>
          <p:spPr bwMode="auto">
            <a:xfrm flipH="1">
              <a:off x="990" y="3696"/>
              <a:ext cx="1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24" name="Text Box 24"/>
            <p:cNvSpPr txBox="1">
              <a:spLocks noChangeArrowheads="1"/>
            </p:cNvSpPr>
            <p:nvPr/>
          </p:nvSpPr>
          <p:spPr bwMode="auto">
            <a:xfrm>
              <a:off x="2325" y="3532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6x</a:t>
              </a:r>
            </a:p>
          </p:txBody>
        </p:sp>
      </p:grpSp>
      <p:sp>
        <p:nvSpPr>
          <p:cNvPr id="102425" name="Rectangle 25"/>
          <p:cNvSpPr>
            <a:spLocks noChangeArrowheads="1"/>
          </p:cNvSpPr>
          <p:nvPr/>
        </p:nvSpPr>
        <p:spPr bwMode="auto">
          <a:xfrm>
            <a:off x="1285875" y="3767138"/>
            <a:ext cx="5637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</a:rPr>
              <a:t>（</a:t>
            </a:r>
            <a:r>
              <a:rPr lang="en-US" altLang="zh-CN">
                <a:solidFill>
                  <a:srgbClr val="FF3300"/>
                </a:solidFill>
              </a:rPr>
              <a:t>2</a:t>
            </a:r>
            <a:r>
              <a:rPr lang="zh-CN" altLang="en-US">
                <a:solidFill>
                  <a:srgbClr val="FF3300"/>
                </a:solidFill>
              </a:rPr>
              <a:t>）设小明</a:t>
            </a: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秒后追上小刚</a:t>
            </a:r>
            <a:r>
              <a:rPr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102427" name="Picture 27" descr="图片33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9063" y="835025"/>
            <a:ext cx="1851025" cy="185102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24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0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1793875" y="1271588"/>
            <a:ext cx="5783263" cy="47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可得方程：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4x</a:t>
            </a:r>
            <a:r>
              <a:rPr lang="zh-CN" altLang="en-US">
                <a:solidFill>
                  <a:srgbClr val="FF3300"/>
                </a:solidFill>
              </a:rPr>
              <a:t>＋</a:t>
            </a:r>
            <a:r>
              <a:rPr lang="en-US" altLang="zh-CN">
                <a:solidFill>
                  <a:srgbClr val="FF3300"/>
                </a:solidFill>
              </a:rPr>
              <a:t>10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6x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移项，得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4x</a:t>
            </a: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6x</a:t>
            </a:r>
            <a:r>
              <a:rPr lang="zh-CN" altLang="en-US">
                <a:solidFill>
                  <a:srgbClr val="FF3300"/>
                </a:solidFill>
              </a:rPr>
              <a:t>＝－</a:t>
            </a:r>
            <a:r>
              <a:rPr lang="en-US" altLang="zh-CN">
                <a:solidFill>
                  <a:srgbClr val="FF3300"/>
                </a:solidFill>
              </a:rPr>
              <a:t>10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合并同类项，得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－</a:t>
            </a:r>
            <a:r>
              <a:rPr lang="en-US" altLang="zh-CN">
                <a:solidFill>
                  <a:srgbClr val="FF3300"/>
                </a:solidFill>
              </a:rPr>
              <a:t>2x</a:t>
            </a:r>
            <a:r>
              <a:rPr lang="zh-CN" altLang="en-US">
                <a:solidFill>
                  <a:srgbClr val="FF3300"/>
                </a:solidFill>
              </a:rPr>
              <a:t>＝－</a:t>
            </a:r>
            <a:r>
              <a:rPr lang="en-US" altLang="zh-CN">
                <a:solidFill>
                  <a:srgbClr val="FF3300"/>
                </a:solidFill>
              </a:rPr>
              <a:t>10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系数化为</a:t>
            </a:r>
            <a:r>
              <a:rPr lang="en-US" altLang="zh-CN">
                <a:solidFill>
                  <a:srgbClr val="FF3300"/>
                </a:solidFill>
              </a:rPr>
              <a:t>1,</a:t>
            </a:r>
            <a:r>
              <a:rPr lang="zh-CN" altLang="en-US">
                <a:solidFill>
                  <a:srgbClr val="FF3300"/>
                </a:solidFill>
              </a:rPr>
              <a:t>得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3300"/>
                </a:solidFill>
              </a:rPr>
              <a:t>x</a:t>
            </a:r>
            <a:r>
              <a:rPr lang="zh-CN" altLang="en-US">
                <a:solidFill>
                  <a:srgbClr val="FF3300"/>
                </a:solidFill>
              </a:rPr>
              <a:t>＝</a:t>
            </a:r>
            <a:r>
              <a:rPr lang="en-US" altLang="zh-CN">
                <a:solidFill>
                  <a:srgbClr val="FF3300"/>
                </a:solidFill>
              </a:rPr>
              <a:t>5.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3300"/>
                </a:solidFill>
              </a:rPr>
              <a:t>答：小明</a:t>
            </a:r>
            <a:r>
              <a:rPr lang="en-US" altLang="zh-CN">
                <a:solidFill>
                  <a:srgbClr val="FF3300"/>
                </a:solidFill>
              </a:rPr>
              <a:t>5</a:t>
            </a:r>
            <a:r>
              <a:rPr lang="zh-CN" altLang="en-US">
                <a:solidFill>
                  <a:srgbClr val="FF3300"/>
                </a:solidFill>
              </a:rPr>
              <a:t>秒后追上小刚</a:t>
            </a:r>
            <a:r>
              <a:rPr lang="en-US" altLang="zh-CN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103429" name="Picture 5" descr="图片33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0400" y="1271588"/>
            <a:ext cx="2430463" cy="243046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0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034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471488" y="1770063"/>
          <a:ext cx="8077200" cy="4267200"/>
        </p:xfrm>
        <a:graphic>
          <a:graphicData uri="http://schemas.openxmlformats.org/presentationml/2006/ole">
            <p:oleObj spid="_x0000_s84995" name="Equation" r:id="rId3" imgW="9804240" imgH="4508280" progId="">
              <p:embed/>
            </p:oleObj>
          </a:graphicData>
        </a:graphic>
      </p:graphicFrame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3216275" y="0"/>
            <a:ext cx="2849563" cy="1709738"/>
            <a:chOff x="1901" y="60"/>
            <a:chExt cx="1795" cy="1077"/>
          </a:xfrm>
        </p:grpSpPr>
        <p:sp>
          <p:nvSpPr>
            <p:cNvPr id="84997" name="filecab3"/>
            <p:cNvSpPr>
              <a:spLocks noEditPoints="1" noChangeArrowheads="1"/>
            </p:cNvSpPr>
            <p:nvPr/>
          </p:nvSpPr>
          <p:spPr bwMode="auto">
            <a:xfrm rot="-10800000">
              <a:off x="1901" y="609"/>
              <a:ext cx="1795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习题答案</a:t>
              </a:r>
            </a:p>
          </p:txBody>
        </p:sp>
        <p:pic>
          <p:nvPicPr>
            <p:cNvPr id="84998" name="Picture 6" descr="F2008220203955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90" y="60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84999" name="Picture 7" descr="图一些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37438" y="1266825"/>
            <a:ext cx="1374775" cy="157797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1284288" y="2252663"/>
            <a:ext cx="67135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华文新魏" pitchFamily="2" charset="-122"/>
              </a:rPr>
              <a:t>重点 </a:t>
            </a:r>
          </a:p>
          <a:p>
            <a:r>
              <a:rPr lang="zh-CN" altLang="en-US"/>
              <a:t>　　未知数，列方程，用合并及等式性质解方程．</a:t>
            </a:r>
          </a:p>
          <a:p>
            <a:pPr algn="ctr">
              <a:lnSpc>
                <a:spcPct val="130000"/>
              </a:lnSpc>
            </a:pPr>
            <a:r>
              <a:rPr lang="zh-CN" alt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华文新魏" pitchFamily="2" charset="-122"/>
              </a:rPr>
              <a:t>难点 </a:t>
            </a:r>
          </a:p>
          <a:p>
            <a:r>
              <a:rPr lang="zh-CN" altLang="en-US"/>
              <a:t>　　</a:t>
            </a:r>
            <a:r>
              <a:rPr lang="en-US" altLang="zh-CN"/>
              <a:t>1</a:t>
            </a:r>
            <a:r>
              <a:rPr lang="zh-CN" altLang="en-US"/>
              <a:t>．建立方程时寻找“相等关系”</a:t>
            </a:r>
            <a:r>
              <a:rPr lang="en-US" altLang="zh-CN"/>
              <a:t>;</a:t>
            </a:r>
          </a:p>
          <a:p>
            <a:r>
              <a:rPr lang="zh-CN" altLang="en-US"/>
              <a:t>　　</a:t>
            </a:r>
            <a:r>
              <a:rPr lang="en-US" altLang="zh-CN"/>
              <a:t>2</a:t>
            </a:r>
            <a:r>
              <a:rPr lang="zh-CN" altLang="en-US"/>
              <a:t>．合并时“</a:t>
            </a:r>
            <a:r>
              <a:rPr lang="en-US" altLang="zh-CN"/>
              <a:t>x”</a:t>
            </a:r>
            <a:r>
              <a:rPr lang="zh-CN" altLang="en-US"/>
              <a:t>或“</a:t>
            </a:r>
            <a:r>
              <a:rPr lang="en-US" altLang="en-US"/>
              <a:t>－</a:t>
            </a:r>
            <a:r>
              <a:rPr lang="en-US" altLang="zh-CN"/>
              <a:t>x”</a:t>
            </a:r>
            <a:r>
              <a:rPr lang="zh-CN" altLang="en-US"/>
              <a:t>前面的系数为</a:t>
            </a:r>
            <a:r>
              <a:rPr lang="en-US" altLang="zh-CN"/>
              <a:t>1</a:t>
            </a:r>
            <a:r>
              <a:rPr lang="zh-CN" altLang="en-US"/>
              <a:t>或“</a:t>
            </a:r>
            <a:r>
              <a:rPr lang="en-US" altLang="en-US"/>
              <a:t>－</a:t>
            </a:r>
            <a:r>
              <a:rPr lang="en-US" altLang="zh-CN"/>
              <a:t>1”</a:t>
            </a:r>
            <a:r>
              <a:rPr lang="zh-CN" altLang="en-US"/>
              <a:t>．</a:t>
            </a:r>
          </a:p>
        </p:txBody>
      </p:sp>
      <p:grpSp>
        <p:nvGrpSpPr>
          <p:cNvPr id="123912" name="Group 8"/>
          <p:cNvGrpSpPr>
            <a:grpSpLocks/>
          </p:cNvGrpSpPr>
          <p:nvPr/>
        </p:nvGrpSpPr>
        <p:grpSpPr bwMode="auto">
          <a:xfrm>
            <a:off x="2784475" y="276225"/>
            <a:ext cx="3551238" cy="1692275"/>
            <a:chOff x="1824" y="-14"/>
            <a:chExt cx="2237" cy="1066"/>
          </a:xfrm>
        </p:grpSpPr>
        <p:sp>
          <p:nvSpPr>
            <p:cNvPr id="123913" name="filecab3"/>
            <p:cNvSpPr>
              <a:spLocks noEditPoints="1" noChangeArrowheads="1"/>
            </p:cNvSpPr>
            <p:nvPr/>
          </p:nvSpPr>
          <p:spPr bwMode="auto">
            <a:xfrm rot="-10800000">
              <a:off x="1824" y="524"/>
              <a:ext cx="2237" cy="528"/>
            </a:xfrm>
            <a:custGeom>
              <a:avLst/>
              <a:gdLst>
                <a:gd name="T0" fmla="*/ 10800 w 21600"/>
                <a:gd name="T1" fmla="*/ 0 h 21600"/>
                <a:gd name="T2" fmla="*/ 0 w 21600"/>
                <a:gd name="T3" fmla="*/ 0 h 21600"/>
                <a:gd name="T4" fmla="*/ 0 w 21600"/>
                <a:gd name="T5" fmla="*/ 10800 h 21600"/>
                <a:gd name="T6" fmla="*/ 0 w 21600"/>
                <a:gd name="T7" fmla="*/ 20367 h 21600"/>
                <a:gd name="T8" fmla="*/ 10800 w 21600"/>
                <a:gd name="T9" fmla="*/ 21600 h 21600"/>
                <a:gd name="T10" fmla="*/ 21600 w 21600"/>
                <a:gd name="T11" fmla="*/ 20367 h 21600"/>
                <a:gd name="T12" fmla="*/ 21600 w 21600"/>
                <a:gd name="T13" fmla="*/ 10800 h 21600"/>
                <a:gd name="T14" fmla="*/ 21600 w 21600"/>
                <a:gd name="T15" fmla="*/ 0 h 21600"/>
                <a:gd name="T16" fmla="*/ 1004 w 21600"/>
                <a:gd name="T17" fmla="*/ 511 h 21600"/>
                <a:gd name="T18" fmla="*/ 20542 w 21600"/>
                <a:gd name="T19" fmla="*/ 187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0788" y="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0" y="19099"/>
                  </a:lnTo>
                  <a:lnTo>
                    <a:pt x="8466" y="19099"/>
                  </a:lnTo>
                  <a:lnTo>
                    <a:pt x="8490" y="19440"/>
                  </a:lnTo>
                  <a:lnTo>
                    <a:pt x="8537" y="20008"/>
                  </a:lnTo>
                  <a:lnTo>
                    <a:pt x="8607" y="20349"/>
                  </a:lnTo>
                  <a:lnTo>
                    <a:pt x="8701" y="20691"/>
                  </a:lnTo>
                  <a:lnTo>
                    <a:pt x="8842" y="21145"/>
                  </a:lnTo>
                  <a:lnTo>
                    <a:pt x="9053" y="21373"/>
                  </a:lnTo>
                  <a:lnTo>
                    <a:pt x="9264" y="21600"/>
                  </a:lnTo>
                  <a:lnTo>
                    <a:pt x="9545" y="21600"/>
                  </a:lnTo>
                  <a:lnTo>
                    <a:pt x="10718" y="21600"/>
                  </a:lnTo>
                  <a:lnTo>
                    <a:pt x="11891" y="21600"/>
                  </a:lnTo>
                  <a:lnTo>
                    <a:pt x="12266" y="21600"/>
                  </a:lnTo>
                  <a:lnTo>
                    <a:pt x="12477" y="21429"/>
                  </a:lnTo>
                  <a:lnTo>
                    <a:pt x="12618" y="21202"/>
                  </a:lnTo>
                  <a:lnTo>
                    <a:pt x="12758" y="20861"/>
                  </a:lnTo>
                  <a:lnTo>
                    <a:pt x="12922" y="20349"/>
                  </a:lnTo>
                  <a:lnTo>
                    <a:pt x="12993" y="19952"/>
                  </a:lnTo>
                  <a:lnTo>
                    <a:pt x="13016" y="19440"/>
                  </a:lnTo>
                  <a:lnTo>
                    <a:pt x="13063" y="19099"/>
                  </a:lnTo>
                  <a:lnTo>
                    <a:pt x="21600" y="19099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88" y="0"/>
                  </a:lnTo>
                  <a:close/>
                  <a:moveTo>
                    <a:pt x="9053" y="19099"/>
                  </a:moveTo>
                  <a:lnTo>
                    <a:pt x="9053" y="19440"/>
                  </a:lnTo>
                  <a:lnTo>
                    <a:pt x="9076" y="19611"/>
                  </a:lnTo>
                  <a:lnTo>
                    <a:pt x="9123" y="19781"/>
                  </a:lnTo>
                  <a:lnTo>
                    <a:pt x="9193" y="20008"/>
                  </a:lnTo>
                  <a:lnTo>
                    <a:pt x="9264" y="20179"/>
                  </a:lnTo>
                  <a:lnTo>
                    <a:pt x="9334" y="20293"/>
                  </a:lnTo>
                  <a:lnTo>
                    <a:pt x="9405" y="20349"/>
                  </a:lnTo>
                  <a:lnTo>
                    <a:pt x="9545" y="20349"/>
                  </a:lnTo>
                  <a:lnTo>
                    <a:pt x="11891" y="20349"/>
                  </a:lnTo>
                  <a:lnTo>
                    <a:pt x="12031" y="20349"/>
                  </a:lnTo>
                  <a:lnTo>
                    <a:pt x="12172" y="20236"/>
                  </a:lnTo>
                  <a:lnTo>
                    <a:pt x="12266" y="20179"/>
                  </a:lnTo>
                  <a:lnTo>
                    <a:pt x="12336" y="20008"/>
                  </a:lnTo>
                  <a:lnTo>
                    <a:pt x="12383" y="19838"/>
                  </a:lnTo>
                  <a:lnTo>
                    <a:pt x="12430" y="19611"/>
                  </a:lnTo>
                  <a:lnTo>
                    <a:pt x="12477" y="19440"/>
                  </a:lnTo>
                  <a:lnTo>
                    <a:pt x="12477" y="19099"/>
                  </a:lnTo>
                  <a:lnTo>
                    <a:pt x="9053" y="19099"/>
                  </a:lnTo>
                  <a:close/>
                </a:path>
                <a:path w="21600" h="21600" extrusionOk="0">
                  <a:moveTo>
                    <a:pt x="9053" y="19099"/>
                  </a:moveTo>
                  <a:lnTo>
                    <a:pt x="0" y="19099"/>
                  </a:lnTo>
                  <a:lnTo>
                    <a:pt x="21600" y="19099"/>
                  </a:lnTo>
                </a:path>
              </a:pathLst>
            </a:custGeom>
            <a:gradFill rotWithShape="1">
              <a:gsLst>
                <a:gs pos="0">
                  <a:srgbClr val="FF8200"/>
                </a:gs>
                <a:gs pos="10001">
                  <a:srgbClr val="FF0000"/>
                </a:gs>
                <a:gs pos="35001">
                  <a:srgbClr val="BA0066"/>
                </a:gs>
                <a:gs pos="70000">
                  <a:srgbClr val="66008F"/>
                </a:gs>
                <a:gs pos="100000">
                  <a:srgbClr val="00008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 anchor="ctr"/>
            <a:lstStyle/>
            <a:p>
              <a:pPr algn="ctr"/>
              <a:r>
                <a:rPr lang="zh-CN" altLang="en-US" sz="4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华文行楷" pitchFamily="2" charset="-122"/>
                </a:rPr>
                <a:t>教学重难点</a:t>
              </a:r>
            </a:p>
          </p:txBody>
        </p:sp>
        <p:pic>
          <p:nvPicPr>
            <p:cNvPr id="123914" name="Picture 10" descr="F20082202039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47" y="-14"/>
              <a:ext cx="1020" cy="768"/>
            </a:xfrm>
            <a:prstGeom prst="rect">
              <a:avLst/>
            </a:prstGeom>
            <a:noFill/>
          </p:spPr>
        </p:pic>
      </p:grpSp>
      <p:pic>
        <p:nvPicPr>
          <p:cNvPr id="123915" name="Picture 11" descr="图片  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2650" y="1495425"/>
            <a:ext cx="1031875" cy="7493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23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1239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1031875" y="1476375"/>
          <a:ext cx="7467600" cy="3549650"/>
        </p:xfrm>
        <a:graphic>
          <a:graphicData uri="http://schemas.openxmlformats.org/presentationml/2006/ole">
            <p:oleObj spid="_x0000_s86018" name="Equation" r:id="rId3" imgW="8851680" imgH="3593880" progId="">
              <p:embed/>
            </p:oleObj>
          </a:graphicData>
        </a:graphic>
      </p:graphicFrame>
      <p:pic>
        <p:nvPicPr>
          <p:cNvPr id="86020" name="Picture 4" descr="图片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6725" y="5438775"/>
            <a:ext cx="3244850" cy="677863"/>
          </a:xfrm>
          <a:prstGeom prst="rect">
            <a:avLst/>
          </a:prstGeom>
          <a:noFill/>
        </p:spPr>
      </p:pic>
      <p:pic>
        <p:nvPicPr>
          <p:cNvPr id="86022" name="Picture 6" descr="图片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1875" y="5438775"/>
            <a:ext cx="3244850" cy="67786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" y="1449388"/>
          <a:ext cx="8153400" cy="4419600"/>
        </p:xfrm>
        <a:graphic>
          <a:graphicData uri="http://schemas.openxmlformats.org/presentationml/2006/ole">
            <p:oleObj spid="_x0000_s87042" name="Equation" r:id="rId3" imgW="9461160" imgH="4495680" progId="">
              <p:embed/>
            </p:oleObj>
          </a:graphicData>
        </a:graphic>
      </p:graphicFrame>
      <p:pic>
        <p:nvPicPr>
          <p:cNvPr id="87043" name="Picture 3" descr="图片-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8375" y="4635500"/>
            <a:ext cx="1524000" cy="12382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617538" y="1446213"/>
            <a:ext cx="2374900" cy="3716337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00400" y="887413"/>
            <a:ext cx="5334000" cy="521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0">
                <a:solidFill>
                  <a:schemeClr val="hlink"/>
                </a:solidFill>
                <a:latin typeface="Arial" pitchFamily="34" charset="0"/>
              </a:rPr>
              <a:t>        </a:t>
            </a:r>
            <a:r>
              <a:rPr lang="zh-CN" altLang="en-US">
                <a:ea typeface="楷体_GB2312" pitchFamily="49" charset="-122"/>
              </a:rPr>
              <a:t>约公元</a:t>
            </a:r>
            <a:r>
              <a:rPr lang="en-US" altLang="zh-CN">
                <a:ea typeface="楷体_GB2312" pitchFamily="49" charset="-122"/>
              </a:rPr>
              <a:t>825</a:t>
            </a:r>
            <a:r>
              <a:rPr lang="zh-CN" altLang="en-US">
                <a:ea typeface="楷体_GB2312" pitchFamily="49" charset="-122"/>
              </a:rPr>
              <a:t>年，中亚细亚数学家阿尔</a:t>
            </a:r>
            <a:r>
              <a:rPr lang="en-US" altLang="zh-CN">
                <a:ea typeface="楷体_GB2312" pitchFamily="49" charset="-122"/>
              </a:rPr>
              <a:t>-</a:t>
            </a:r>
            <a:r>
              <a:rPr lang="zh-CN" altLang="en-US">
                <a:ea typeface="楷体_GB2312" pitchFamily="49" charset="-122"/>
              </a:rPr>
              <a:t>花拉子米写了一本代数书， 阿拉伯文书名是‘</a:t>
            </a:r>
            <a:r>
              <a:rPr lang="en-US" altLang="zh-CN">
                <a:ea typeface="楷体_GB2312" pitchFamily="49" charset="-122"/>
              </a:rPr>
              <a:t>ilm al-jabr wa’l muqabalah</a:t>
            </a:r>
            <a:r>
              <a:rPr lang="zh-CN" altLang="en-US">
                <a:ea typeface="楷体_GB2312" pitchFamily="49" charset="-122"/>
              </a:rPr>
              <a:t>，直译应为</a:t>
            </a:r>
            <a:r>
              <a:rPr lang="en-US" altLang="zh-CN">
                <a:ea typeface="楷体_GB2312" pitchFamily="49" charset="-122"/>
              </a:rPr>
              <a:t>《</a:t>
            </a:r>
            <a:r>
              <a:rPr lang="zh-CN" altLang="en-US">
                <a:ea typeface="楷体_GB2312" pitchFamily="49" charset="-122"/>
              </a:rPr>
              <a:t>还原与对消的科学</a:t>
            </a:r>
            <a:r>
              <a:rPr lang="en-US" altLang="zh-CN">
                <a:ea typeface="楷体_GB2312" pitchFamily="49" charset="-122"/>
              </a:rPr>
              <a:t>》</a:t>
            </a:r>
            <a:r>
              <a:rPr lang="zh-CN" altLang="en-US">
                <a:ea typeface="楷体_GB2312" pitchFamily="49" charset="-122"/>
              </a:rPr>
              <a:t>．</a:t>
            </a:r>
            <a:r>
              <a:rPr lang="en-US" altLang="zh-CN">
                <a:ea typeface="楷体_GB2312" pitchFamily="49" charset="-122"/>
              </a:rPr>
              <a:t>al-jabr </a:t>
            </a:r>
            <a:r>
              <a:rPr lang="zh-CN" altLang="en-US">
                <a:ea typeface="楷体_GB2312" pitchFamily="49" charset="-122"/>
              </a:rPr>
              <a:t>意为“还原”，这里指把负项移到方程另一端“还原”为正项；</a:t>
            </a:r>
            <a:r>
              <a:rPr lang="en-US" altLang="zh-CN">
                <a:ea typeface="楷体_GB2312" pitchFamily="49" charset="-122"/>
              </a:rPr>
              <a:t>muqabalah </a:t>
            </a:r>
            <a:r>
              <a:rPr lang="zh-CN" altLang="en-US">
                <a:ea typeface="楷体_GB2312" pitchFamily="49" charset="-122"/>
              </a:rPr>
              <a:t>意即“对消”或“化简”，指方程两端可以消去相同的项或合并同类项．一般认为拉丁文中代数学一词</a:t>
            </a:r>
            <a:r>
              <a:rPr lang="en-US" altLang="zh-CN">
                <a:ea typeface="楷体_GB2312" pitchFamily="49" charset="-122"/>
              </a:rPr>
              <a:t>algebra</a:t>
            </a:r>
            <a:r>
              <a:rPr lang="zh-CN" altLang="en-US">
                <a:ea typeface="楷体_GB2312" pitchFamily="49" charset="-122"/>
              </a:rPr>
              <a:t>是由</a:t>
            </a:r>
            <a:r>
              <a:rPr lang="en-US" altLang="zh-CN">
                <a:ea typeface="楷体_GB2312" pitchFamily="49" charset="-122"/>
              </a:rPr>
              <a:t>al-jabr</a:t>
            </a:r>
            <a:r>
              <a:rPr lang="zh-CN" altLang="en-US">
                <a:ea typeface="楷体_GB2312" pitchFamily="49" charset="-122"/>
              </a:rPr>
              <a:t>演变而来． </a:t>
            </a:r>
            <a:endParaRPr lang="zh-CN" altLang="en-US" sz="1800">
              <a:ea typeface="楷体_GB2312" pitchFamily="49" charset="-122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98475" y="5345113"/>
            <a:ext cx="2562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latin typeface="Arial" pitchFamily="34" charset="0"/>
              </a:rPr>
              <a:t>阿尔</a:t>
            </a:r>
            <a:r>
              <a:rPr lang="en-US" altLang="zh-CN" sz="2000">
                <a:latin typeface="Arial" pitchFamily="34" charset="0"/>
              </a:rPr>
              <a:t>—</a:t>
            </a:r>
            <a:r>
              <a:rPr lang="zh-CN" altLang="en-US" sz="2000">
                <a:latin typeface="Arial" pitchFamily="34" charset="0"/>
              </a:rPr>
              <a:t>花拉子米</a:t>
            </a:r>
          </a:p>
          <a:p>
            <a:pPr algn="ctr"/>
            <a:r>
              <a:rPr lang="zh-CN" altLang="en-US" sz="2000">
                <a:latin typeface="Arial" pitchFamily="34" charset="0"/>
              </a:rPr>
              <a:t>（约</a:t>
            </a:r>
            <a:r>
              <a:rPr lang="en-US" altLang="zh-CN" sz="2000">
                <a:latin typeface="Arial" pitchFamily="34" charset="0"/>
              </a:rPr>
              <a:t>780——</a:t>
            </a:r>
            <a:r>
              <a:rPr lang="zh-CN" altLang="en-US" sz="2000">
                <a:latin typeface="Arial" pitchFamily="34" charset="0"/>
              </a:rPr>
              <a:t>约</a:t>
            </a:r>
            <a:r>
              <a:rPr lang="en-US" altLang="zh-CN" sz="2000">
                <a:latin typeface="Arial" pitchFamily="34" charset="0"/>
              </a:rPr>
              <a:t>850</a:t>
            </a:r>
            <a:r>
              <a:rPr lang="zh-CN" altLang="en-US" sz="2000">
                <a:latin typeface="Arial" pitchFamily="34" charset="0"/>
              </a:rPr>
              <a:t>）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1981200"/>
            <a:ext cx="5943600" cy="109855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6600">
              <a:solidFill>
                <a:schemeClr val="tx2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466975" y="996950"/>
            <a:ext cx="55435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 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2x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＋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4x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81275" y="2898775"/>
            <a:ext cx="4556125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5y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＋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2y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565400" y="4551363"/>
            <a:ext cx="5681663" cy="519112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2a</a:t>
            </a:r>
            <a:r>
              <a:rPr kumimoji="1" lang="zh-CN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1.5a</a:t>
            </a:r>
            <a:r>
              <a:rPr kumimoji="1"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0.5a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936875" y="1579563"/>
            <a:ext cx="41148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＝（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＋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952750" y="2155825"/>
            <a:ext cx="1524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3x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49575" y="3513138"/>
            <a:ext cx="41148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＝（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＋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949575" y="4032250"/>
            <a:ext cx="41148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4y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967038" y="5141913"/>
            <a:ext cx="59436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＝（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kumimoji="1" lang="zh-CN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1.5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0.5</a:t>
            </a: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390650" y="1724025"/>
            <a:ext cx="733425" cy="322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 b="0">
                <a:solidFill>
                  <a:srgbClr val="0000FF"/>
                </a:solidFill>
                <a:ea typeface="黑体" pitchFamily="49" charset="-122"/>
              </a:rPr>
              <a:t>合并同类项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978150" y="5768975"/>
            <a:ext cx="1524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＝</a:t>
            </a:r>
            <a:r>
              <a:rPr kumimoji="1" lang="en-US" altLang="zh-CN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pic>
        <p:nvPicPr>
          <p:cNvPr id="8205" name="Picture 13" descr="s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7038" y="1724025"/>
            <a:ext cx="1679575" cy="245268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  <p:bldP spid="8197" grpId="0" autoUpdateAnimBg="0"/>
      <p:bldP spid="8198" grpId="0" autoUpdateAnimBg="0"/>
      <p:bldP spid="8199" grpId="0" autoUpdateAnimBg="0"/>
      <p:bldP spid="8200" grpId="0" autoUpdateAnimBg="0"/>
      <p:bldP spid="8201" grpId="0" autoUpdateAnimBg="0"/>
      <p:bldP spid="8202" grpId="0" autoUpdateAnimBg="0"/>
      <p:bldP spid="8204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3303</Words>
  <Application>Microsoft Office PowerPoint</Application>
  <PresentationFormat>全屏显示(4:3)</PresentationFormat>
  <Paragraphs>402</Paragraphs>
  <Slides>72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72</vt:i4>
      </vt:variant>
    </vt:vector>
  </HeadingPairs>
  <TitlesOfParts>
    <vt:vector size="74" baseType="lpstr">
      <vt:lpstr>默认设计模板</vt:lpstr>
      <vt:lpstr>Equation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  <vt:lpstr>幻灯片 66</vt:lpstr>
      <vt:lpstr>幻灯片 67</vt:lpstr>
      <vt:lpstr>幻灯片 68</vt:lpstr>
      <vt:lpstr>幻灯片 69</vt:lpstr>
      <vt:lpstr>幻灯片 70</vt:lpstr>
      <vt:lpstr>幻灯片 71</vt:lpstr>
      <vt:lpstr>幻灯片 72</vt:lpstr>
    </vt:vector>
  </TitlesOfParts>
  <Company>微软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 解一元一次方程（一） 合并同类项与移项</dc:title>
  <dc:creator>河北远东博克方化传播有限公司</dc:creator>
  <cp:lastModifiedBy>rea</cp:lastModifiedBy>
  <cp:revision>125</cp:revision>
  <dcterms:created xsi:type="dcterms:W3CDTF">2009-05-15T01:52:27Z</dcterms:created>
  <dcterms:modified xsi:type="dcterms:W3CDTF">2011-11-22T08:24:58Z</dcterms:modified>
</cp:coreProperties>
</file>