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302" r:id="rId3"/>
    <p:sldId id="303" r:id="rId4"/>
    <p:sldId id="287" r:id="rId5"/>
    <p:sldId id="293" r:id="rId6"/>
    <p:sldId id="294" r:id="rId7"/>
    <p:sldId id="295" r:id="rId8"/>
    <p:sldId id="292" r:id="rId9"/>
    <p:sldId id="307" r:id="rId10"/>
    <p:sldId id="306" r:id="rId11"/>
    <p:sldId id="305" r:id="rId12"/>
    <p:sldId id="308" r:id="rId13"/>
    <p:sldId id="309" r:id="rId14"/>
    <p:sldId id="304" r:id="rId15"/>
    <p:sldId id="300" r:id="rId16"/>
    <p:sldId id="276" r:id="rId17"/>
    <p:sldId id="277" r:id="rId18"/>
    <p:sldId id="301" r:id="rId19"/>
    <p:sldId id="279" r:id="rId20"/>
    <p:sldId id="280" r:id="rId2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3E1D"/>
    <a:srgbClr val="CC583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6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B9FFCF-088C-4E74-B484-BB599E201C10}" type="datetimeFigureOut">
              <a:rPr lang="zh-CN" altLang="en-US" smtClean="0"/>
              <a:pPr/>
              <a:t>2017/10/21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057074-4C75-4F60-8566-C9AA6F3E127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057074-4C75-4F60-8566-C9AA6F3E127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3E0370-A5FF-4AE9-B7A6-A72AFECB4BD7}" type="datetimeFigureOut">
              <a:rPr lang="zh-CN" altLang="en-US" smtClean="0"/>
              <a:pPr>
                <a:defRPr/>
              </a:pPr>
              <a:t>2017/10/21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517B6-5F2B-4BAC-BCCA-DAAFE2F478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85335CE-1B68-4DDC-8115-E0F5CADA4154}" type="datetimeFigureOut">
              <a:rPr lang="zh-CN" altLang="en-US" smtClean="0"/>
              <a:pPr>
                <a:defRPr/>
              </a:pPr>
              <a:t>2017/10/21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E90CA-CBFE-4E24-871A-75EEB4D440C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EBDA36-5073-4241-99EB-E1814B9E59F7}" type="datetimeFigureOut">
              <a:rPr lang="zh-CN" altLang="en-US" smtClean="0"/>
              <a:pPr>
                <a:defRPr/>
              </a:pPr>
              <a:t>2017/10/21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758DF7-EAA2-4E69-BFBD-F5862084942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E9E8FD-EEC3-4D6C-AC25-939A0A79D099}" type="datetimeFigureOut">
              <a:rPr lang="zh-CN" altLang="en-US" smtClean="0"/>
              <a:pPr>
                <a:defRPr/>
              </a:pPr>
              <a:t>2017/10/21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83C96-704A-47AE-AEA7-BA3C9E6A957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81EE10-421D-4C85-BA18-8B353136CA72}" type="datetimeFigureOut">
              <a:rPr lang="zh-CN" altLang="en-US" smtClean="0"/>
              <a:pPr>
                <a:defRPr/>
              </a:pPr>
              <a:t>2017/10/21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F4598-8841-4548-ABBC-FB8268797BD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AE87B3-3878-4F6F-B1ED-CD5BD71DB617}" type="datetimeFigureOut">
              <a:rPr lang="zh-CN" altLang="en-US" smtClean="0"/>
              <a:pPr>
                <a:defRPr/>
              </a:pPr>
              <a:t>2017/10/21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A8CC5-0CFC-46CF-B791-66CF9707167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C4A13F-7E18-4B69-B688-BDC1BB368097}" type="datetimeFigureOut">
              <a:rPr lang="zh-CN" altLang="en-US" smtClean="0"/>
              <a:pPr>
                <a:defRPr/>
              </a:pPr>
              <a:t>2017/10/21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3AE4-B628-4D48-BB88-5D0ABB22B0F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864B44-8942-4F2C-8BB2-8295D30E82AC}" type="datetimeFigureOut">
              <a:rPr lang="zh-CN" altLang="en-US" smtClean="0"/>
              <a:pPr>
                <a:defRPr/>
              </a:pPr>
              <a:t>2017/10/21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F6160-2D97-4A90-901E-8F941153BAD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4F1613-923A-4905-93A0-1456DBB7E106}" type="datetimeFigureOut">
              <a:rPr lang="zh-CN" altLang="en-US" smtClean="0"/>
              <a:pPr>
                <a:defRPr/>
              </a:pPr>
              <a:t>2017/10/21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3E05A-12F8-4EF4-B840-002E8351866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226FAF-9F0A-4331-863B-47CC7EC5E2AC}" type="datetimeFigureOut">
              <a:rPr lang="zh-CN" altLang="en-US" smtClean="0"/>
              <a:pPr>
                <a:defRPr/>
              </a:pPr>
              <a:t>2017/10/21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EF48F-8956-4498-9E63-4D1E27D3872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0BDB0A-5C9E-4C17-AF2C-1264D0DF84EE}" type="datetimeFigureOut">
              <a:rPr lang="zh-CN" altLang="en-US" smtClean="0"/>
              <a:pPr>
                <a:defRPr/>
              </a:pPr>
              <a:t>2017/10/21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068BB3-0548-421E-9CA0-6AFAA4F932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94D178A-DEFB-4274-89C9-287C157D9CFA}" type="datetimeFigureOut">
              <a:rPr lang="zh-CN" altLang="en-US" smtClean="0"/>
              <a:pPr>
                <a:defRPr/>
              </a:pPr>
              <a:t>2017/10/21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A117A-0061-4209-9B58-0D51620D7B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/>
          <p:cNvSpPr txBox="1">
            <a:spLocks noChangeArrowheads="1"/>
          </p:cNvSpPr>
          <p:nvPr/>
        </p:nvSpPr>
        <p:spPr bwMode="auto">
          <a:xfrm>
            <a:off x="3635375" y="2349500"/>
            <a:ext cx="164941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4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山  村</a:t>
            </a:r>
          </a:p>
        </p:txBody>
      </p:sp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3203575" y="3500438"/>
            <a:ext cx="162095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en-US" altLang="zh-CN" sz="2800" b="1" dirty="0" smtClean="0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一</a:t>
            </a:r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年级上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1" descr="154391-12050g0041278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350"/>
          <a:stretch>
            <a:fillRect/>
          </a:stretch>
        </p:blipFill>
        <p:spPr bwMode="auto">
          <a:xfrm>
            <a:off x="395288" y="908050"/>
            <a:ext cx="8424862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矩形 2"/>
          <p:cNvSpPr>
            <a:spLocks noChangeArrowheads="1"/>
          </p:cNvSpPr>
          <p:nvPr/>
        </p:nvSpPr>
        <p:spPr bwMode="auto">
          <a:xfrm>
            <a:off x="1763713" y="2997200"/>
            <a:ext cx="298291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b="1" u="sng" dirty="0">
                <a:latin typeface="微软雅黑" pitchFamily="34" charset="-122"/>
                <a:ea typeface="微软雅黑" pitchFamily="34" charset="-122"/>
              </a:rPr>
              <a:t>一</a:t>
            </a:r>
            <a:r>
              <a:rPr lang="en-US" altLang="zh-CN" sz="2800" b="1" u="sng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2800" b="1" u="sng" dirty="0">
                <a:latin typeface="微软雅黑" pitchFamily="34" charset="-122"/>
                <a:ea typeface="微软雅黑" pitchFamily="34" charset="-122"/>
              </a:rPr>
              <a:t>去</a:t>
            </a:r>
            <a:r>
              <a:rPr lang="en-US" altLang="zh-CN" sz="2800" b="1" u="sng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2800" b="1" u="sng" dirty="0">
                <a:latin typeface="微软雅黑" pitchFamily="34" charset="-122"/>
                <a:ea typeface="微软雅黑" pitchFamily="34" charset="-122"/>
              </a:rPr>
              <a:t>二</a:t>
            </a:r>
            <a:r>
              <a:rPr lang="en-US" altLang="zh-CN" sz="2800" b="1" u="sng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2800" b="1" u="sng" dirty="0">
                <a:latin typeface="微软雅黑" pitchFamily="34" charset="-122"/>
                <a:ea typeface="微软雅黑" pitchFamily="34" charset="-122"/>
              </a:rPr>
              <a:t>三</a:t>
            </a:r>
            <a:r>
              <a:rPr lang="en-US" altLang="zh-CN" sz="2800" b="1" u="sng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2800" b="1" u="sng" dirty="0">
                <a:latin typeface="微软雅黑" pitchFamily="34" charset="-122"/>
                <a:ea typeface="微软雅黑" pitchFamily="34" charset="-122"/>
              </a:rPr>
              <a:t>里</a:t>
            </a:r>
            <a:r>
              <a:rPr lang="en-US" altLang="zh-CN" sz="2800" b="1" u="sng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 u="sng" dirty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2800" b="1" u="sng" dirty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2800" b="1" u="sng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195513" y="4076700"/>
            <a:ext cx="42116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一路走去二三里。</a:t>
            </a:r>
          </a:p>
        </p:txBody>
      </p:sp>
      <p:pic>
        <p:nvPicPr>
          <p:cNvPr id="12293" name="图片 4" descr="8996d59b8fd00a99c8eaf4df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2997200"/>
            <a:ext cx="193992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" descr="154391-12050G0441287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8500"/>
          <a:stretch>
            <a:fillRect/>
          </a:stretch>
        </p:blipFill>
        <p:spPr bwMode="auto">
          <a:xfrm>
            <a:off x="2416175" y="981075"/>
            <a:ext cx="6727825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矩形 2"/>
          <p:cNvSpPr>
            <a:spLocks noChangeArrowheads="1"/>
          </p:cNvSpPr>
          <p:nvPr/>
        </p:nvSpPr>
        <p:spPr bwMode="auto">
          <a:xfrm>
            <a:off x="3902075" y="3244850"/>
            <a:ext cx="28686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u="sng">
                <a:latin typeface="微软雅黑" pitchFamily="34" charset="-122"/>
                <a:ea typeface="微软雅黑" pitchFamily="34" charset="-122"/>
              </a:rPr>
              <a:t>烟</a:t>
            </a:r>
            <a:r>
              <a:rPr lang="en-US" altLang="zh-CN" sz="2800" u="sng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2800" u="sng">
                <a:latin typeface="微软雅黑" pitchFamily="34" charset="-122"/>
                <a:ea typeface="微软雅黑" pitchFamily="34" charset="-122"/>
              </a:rPr>
              <a:t>村</a:t>
            </a:r>
            <a:r>
              <a:rPr lang="en-US" altLang="zh-CN" sz="2800" u="sng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2800" u="sng">
                <a:latin typeface="微软雅黑" pitchFamily="34" charset="-122"/>
                <a:ea typeface="微软雅黑" pitchFamily="34" charset="-122"/>
              </a:rPr>
              <a:t>四</a:t>
            </a:r>
            <a:r>
              <a:rPr lang="en-US" altLang="zh-CN" sz="2800" u="sng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2800" u="sng">
                <a:latin typeface="微软雅黑" pitchFamily="34" charset="-122"/>
                <a:ea typeface="微软雅黑" pitchFamily="34" charset="-122"/>
              </a:rPr>
              <a:t>五</a:t>
            </a:r>
            <a:r>
              <a:rPr lang="en-US" altLang="zh-CN" sz="2800" u="sng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2800" u="sng">
                <a:latin typeface="微软雅黑" pitchFamily="34" charset="-122"/>
                <a:ea typeface="微软雅黑" pitchFamily="34" charset="-122"/>
              </a:rPr>
              <a:t>家</a:t>
            </a:r>
            <a:r>
              <a:rPr lang="en-US" altLang="zh-CN" sz="2800" u="sng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u="sng">
                <a:latin typeface="微软雅黑" pitchFamily="34" charset="-122"/>
                <a:ea typeface="微软雅黑" pitchFamily="34" charset="-122"/>
              </a:rPr>
              <a:t>：</a:t>
            </a: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851275" y="4149725"/>
            <a:ext cx="33845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    </a:t>
            </a:r>
            <a:r>
              <a:rPr lang="zh-CN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村里有四五户人家生火，炊烟袅袅。</a:t>
            </a:r>
          </a:p>
        </p:txBody>
      </p:sp>
      <p:pic>
        <p:nvPicPr>
          <p:cNvPr id="13317" name="图片 4" descr="6836cbd8718cf51d10df9b1e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141663"/>
            <a:ext cx="1368425" cy="145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3" descr="095944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047750"/>
            <a:ext cx="8424862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矩形 4"/>
          <p:cNvSpPr>
            <a:spLocks noChangeArrowheads="1"/>
          </p:cNvSpPr>
          <p:nvPr/>
        </p:nvSpPr>
        <p:spPr bwMode="auto">
          <a:xfrm>
            <a:off x="2987675" y="2492375"/>
            <a:ext cx="2339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b="1" u="sng">
                <a:latin typeface="微软雅黑" pitchFamily="34" charset="-122"/>
                <a:ea typeface="微软雅黑" pitchFamily="34" charset="-122"/>
              </a:rPr>
              <a:t>亭台六七座：</a:t>
            </a:r>
            <a:endParaRPr lang="zh-CN" altLang="en-US" sz="2800" b="1" u="sng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916238" y="3644900"/>
            <a:ext cx="3416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六七座亭台在山中。</a:t>
            </a:r>
            <a:endParaRPr lang="zh-CN" altLang="en-US" sz="2800" b="1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3" descr="1150555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218" b="7739"/>
          <a:stretch>
            <a:fillRect/>
          </a:stretch>
        </p:blipFill>
        <p:spPr bwMode="auto">
          <a:xfrm>
            <a:off x="468313" y="981075"/>
            <a:ext cx="8675687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矩形 4"/>
          <p:cNvSpPr>
            <a:spLocks noChangeArrowheads="1"/>
          </p:cNvSpPr>
          <p:nvPr/>
        </p:nvSpPr>
        <p:spPr bwMode="auto">
          <a:xfrm>
            <a:off x="1187450" y="1844675"/>
            <a:ext cx="2339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八九十枝花：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827088" y="3500438"/>
            <a:ext cx="4897437" cy="20320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150000"/>
              </a:lnSpc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     </a:t>
            </a:r>
            <a:r>
              <a:rPr 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一片片的鲜花遍布山野。“八九”不是说只有八枝、九</a:t>
            </a:r>
            <a:r>
              <a:rPr lang="zh-CN" altLang="en-US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枝</a:t>
            </a:r>
            <a:r>
              <a:rPr 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鲜花。用来代指许多花。</a:t>
            </a:r>
            <a:endParaRPr lang="zh-CN" sz="28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3" descr="0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8820150" cy="554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268538" y="2349500"/>
            <a:ext cx="4679950" cy="1954213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en-US" altLang="zh-CN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     </a:t>
            </a:r>
            <a:r>
              <a:rPr lang="zh-CN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哪位聪明的小朋友已经把这首诗牢牢记在心里了，试着背诵。</a:t>
            </a:r>
            <a:endParaRPr lang="zh-CN" sz="2800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3" descr="12381074_163707401133_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758"/>
          <a:stretch>
            <a:fillRect/>
          </a:stretch>
        </p:blipFill>
        <p:spPr bwMode="auto">
          <a:xfrm>
            <a:off x="0" y="1052513"/>
            <a:ext cx="9144000" cy="515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1"/>
          <p:cNvSpPr>
            <a:spLocks noChangeArrowheads="1"/>
          </p:cNvSpPr>
          <p:nvPr/>
        </p:nvSpPr>
        <p:spPr bwMode="auto">
          <a:xfrm>
            <a:off x="2916238" y="2201863"/>
            <a:ext cx="5543550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sz="28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拓展延伸</a:t>
            </a:r>
          </a:p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大家这么喜欢这首诗，你也可以用</a:t>
            </a:r>
            <a:r>
              <a:rPr lang="en-US" altLang="zh-CN" sz="28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1-10</a:t>
            </a:r>
            <a:r>
              <a:rPr lang="zh-CN" altLang="en-US" sz="28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的数字来表达你喜欢的事物。 </a:t>
            </a:r>
            <a:r>
              <a:rPr lang="en-US" altLang="zh-CN" sz="28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(</a:t>
            </a:r>
            <a:r>
              <a:rPr lang="zh-CN" altLang="en-US" sz="28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比如画出来、朗读出来、写下来都可以）。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015-11-27_1037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00504"/>
            <a:ext cx="2575337" cy="244792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86050" y="1071546"/>
            <a:ext cx="3384376" cy="135372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71604" y="2500306"/>
            <a:ext cx="68421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       在距离二三里的美丽山村中，有着四五家村户，四五座亭台，还有一片片美丽的鲜花。在我们的生活中到处都需要用到这些数字。请同学们牢牢记在心中。</a:t>
            </a:r>
          </a:p>
          <a:p>
            <a:pPr eaLnBrk="1" hangingPunct="1">
              <a:lnSpc>
                <a:spcPct val="150000"/>
              </a:lnSpc>
            </a:pPr>
            <a:endParaRPr lang="zh-CN" altLang="en-US" sz="2800" dirty="0">
              <a:latin typeface="微软雅黑" pitchFamily="34" charset="-122"/>
              <a:ea typeface="微软雅黑" pitchFamily="34" charset="-122"/>
              <a:cs typeface="Calibri" pitchFamily="34" charset="0"/>
            </a:endParaRPr>
          </a:p>
        </p:txBody>
      </p:sp>
      <p:sp>
        <p:nvSpPr>
          <p:cNvPr id="18436" name="矩形 2"/>
          <p:cNvSpPr>
            <a:spLocks noChangeArrowheads="1"/>
          </p:cNvSpPr>
          <p:nvPr/>
        </p:nvSpPr>
        <p:spPr bwMode="auto">
          <a:xfrm>
            <a:off x="3000364" y="1500174"/>
            <a:ext cx="29638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 dirty="0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600" b="1" dirty="0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课文总结</a:t>
            </a:r>
            <a:r>
              <a:rPr lang="zh-CN" altLang="zh-CN" sz="3600" b="1" dirty="0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en-US" altLang="zh-CN" sz="3600" b="1" dirty="0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2015-11-25_1546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86256"/>
            <a:ext cx="3086100" cy="21145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1000108"/>
            <a:ext cx="3384376" cy="135372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9459" name="矩形 3"/>
          <p:cNvSpPr>
            <a:spLocks noChangeArrowheads="1"/>
          </p:cNvSpPr>
          <p:nvPr/>
        </p:nvSpPr>
        <p:spPr bwMode="auto">
          <a:xfrm>
            <a:off x="3143240" y="1428736"/>
            <a:ext cx="29638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 dirty="0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600" b="1" dirty="0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课堂练习</a:t>
            </a:r>
            <a:r>
              <a:rPr lang="zh-CN" altLang="zh-CN" sz="3600" b="1" dirty="0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en-US" altLang="zh-CN" sz="3600" b="1" dirty="0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932363" y="3357563"/>
            <a:ext cx="9366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  <a:p>
            <a:pPr eaLnBrk="1" hangingPunct="1"/>
            <a:endParaRPr lang="zh-CN" altLang="en-US" sz="28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32363" y="4149725"/>
            <a:ext cx="100806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  <a:p>
            <a:pPr eaLnBrk="1" hangingPunct="1"/>
            <a:endParaRPr lang="zh-CN" altLang="en-US" sz="280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03800" y="5013325"/>
            <a:ext cx="6842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  <a:p>
            <a:pPr eaLnBrk="1" hangingPunct="1"/>
            <a:endParaRPr lang="zh-CN" altLang="en-US"/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1187450" y="2276475"/>
            <a:ext cx="5395913" cy="340995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 indent="266700" eaLnBrk="0" hangingPunct="0">
              <a:lnSpc>
                <a:spcPct val="200000"/>
              </a:lnSpc>
              <a:defRPr/>
            </a:pPr>
            <a:r>
              <a:rPr lang="en-US" altLang="zh-CN" sz="28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1.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填空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  <a:p>
            <a:pPr indent="266700" eaLnBrk="0" hangingPunct="0">
              <a:lnSpc>
                <a:spcPct val="200000"/>
              </a:lnSpc>
              <a:defRPr/>
            </a:pPr>
            <a:r>
              <a:rPr lang="zh-CN" altLang="en-US" sz="28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（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1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）“十”一共有（    ）画。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  <a:p>
            <a:pPr indent="266700" eaLnBrk="0" hangingPunct="0">
              <a:lnSpc>
                <a:spcPct val="200000"/>
              </a:lnSpc>
              <a:defRPr/>
            </a:pPr>
            <a:r>
              <a:rPr lang="zh-CN" altLang="en-US" sz="28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（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2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）“三”一共有（    ）画。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  <a:p>
            <a:pPr indent="266700" eaLnBrk="0" hangingPunct="0">
              <a:lnSpc>
                <a:spcPct val="200000"/>
              </a:lnSpc>
              <a:defRPr/>
            </a:pPr>
            <a:r>
              <a:rPr lang="zh-CN" altLang="en-US" sz="28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（</a:t>
            </a:r>
            <a:r>
              <a:rPr lang="en-US" altLang="zh-CN" sz="28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3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）“二”一共有（    ）画。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133725847695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14554"/>
            <a:ext cx="3810000" cy="39528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36" y="1142984"/>
            <a:ext cx="3528392" cy="135372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0483" name="矩形 3"/>
          <p:cNvSpPr>
            <a:spLocks noChangeArrowheads="1"/>
          </p:cNvSpPr>
          <p:nvPr/>
        </p:nvSpPr>
        <p:spPr bwMode="auto">
          <a:xfrm>
            <a:off x="2928926" y="1571612"/>
            <a:ext cx="2963863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 dirty="0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600" b="1" dirty="0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课堂练习</a:t>
            </a:r>
            <a:r>
              <a:rPr lang="zh-CN" altLang="zh-CN" sz="3600" b="1" dirty="0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en-US" altLang="zh-CN" sz="3600" b="1" dirty="0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692275" y="3213100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三只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692275" y="4076700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二个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708400" y="3213100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七座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708400" y="4076700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八个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867400" y="3213100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九十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867400" y="4149725"/>
            <a:ext cx="903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十一</a:t>
            </a: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684213" y="2924175"/>
            <a:ext cx="6840537" cy="18161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200000"/>
              </a:lnSpc>
              <a:defRPr/>
            </a:pPr>
            <a:r>
              <a:rPr lang="zh-CN" sz="28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三（</a:t>
            </a:r>
            <a:r>
              <a:rPr lang="zh-CN" altLang="en-US" sz="28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      ）    七（      ）    九（      ）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  <a:p>
            <a:pPr indent="266700" eaLnBrk="0" hangingPunct="0">
              <a:lnSpc>
                <a:spcPct val="200000"/>
              </a:lnSpc>
              <a:defRPr/>
            </a:pPr>
            <a:r>
              <a:rPr lang="zh-CN" altLang="en-US" sz="2800" dirty="0">
                <a:latin typeface="微软雅黑" pitchFamily="34" charset="-122"/>
                <a:ea typeface="微软雅黑" pitchFamily="34" charset="-122"/>
                <a:cs typeface="Arial" pitchFamily="34" charset="0"/>
              </a:rPr>
              <a:t>二（      ）    八（      ）    十（      ）</a:t>
            </a:r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4" descr="t01e52fe1d9fed6c4dd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81075"/>
            <a:ext cx="8135937" cy="4929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1979613" y="2349500"/>
            <a:ext cx="5003800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1.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把这篇古诗讲给爸爸妈妈听。</a:t>
            </a:r>
          </a:p>
          <a:p>
            <a:pPr>
              <a:lnSpc>
                <a:spcPct val="150000"/>
              </a:lnSpc>
            </a:pPr>
            <a:endParaRPr lang="en-US" altLang="zh-CN" sz="2800">
              <a:latin typeface="微软雅黑" pitchFamily="34" charset="-122"/>
              <a:ea typeface="微软雅黑" pitchFamily="34" charset="-122"/>
              <a:cs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2.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书写生字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5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  <a:cs typeface="Calibri" pitchFamily="34" charset="0"/>
              </a:rPr>
              <a:t>遍。</a:t>
            </a:r>
          </a:p>
          <a:p>
            <a:pPr>
              <a:lnSpc>
                <a:spcPct val="150000"/>
              </a:lnSpc>
            </a:pPr>
            <a:endParaRPr lang="zh-CN" altLang="en-US" sz="2800">
              <a:latin typeface="微软雅黑" pitchFamily="34" charset="-122"/>
              <a:ea typeface="微软雅黑" pitchFamily="34" charset="-122"/>
              <a:cs typeface="宋体" pitchFamily="2" charset="-122"/>
            </a:endParaRPr>
          </a:p>
        </p:txBody>
      </p:sp>
      <p:sp>
        <p:nvSpPr>
          <p:cNvPr id="21509" name="矩形 2"/>
          <p:cNvSpPr>
            <a:spLocks noChangeArrowheads="1"/>
          </p:cNvSpPr>
          <p:nvPr/>
        </p:nvSpPr>
        <p:spPr bwMode="auto">
          <a:xfrm>
            <a:off x="1500166" y="1643050"/>
            <a:ext cx="2963863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 dirty="0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600" b="1" dirty="0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作业布置</a:t>
            </a:r>
            <a:r>
              <a:rPr lang="zh-CN" altLang="zh-CN" sz="3600" b="1" dirty="0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en-US" altLang="zh-CN" sz="3600" b="1" dirty="0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5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3500430" y="928670"/>
            <a:ext cx="3008313" cy="738187"/>
          </a:xfrm>
        </p:spPr>
        <p:txBody>
          <a:bodyPr/>
          <a:lstStyle/>
          <a:p>
            <a:pPr algn="l" eaLnBrk="1" hangingPunct="1"/>
            <a:r>
              <a:rPr lang="zh-CN" altLang="en-US" sz="36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教学目标</a:t>
            </a:r>
            <a:endParaRPr lang="zh-CN" altLang="zh-CN" sz="3600" dirty="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47700" y="1714488"/>
            <a:ext cx="8496300" cy="6186488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anchor="ctr">
            <a:spAutoFit/>
          </a:bodyPr>
          <a:lstStyle/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一、知识与技能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正确、流利有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感情地朗读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课文。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认识本课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个生字，会写本课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个生字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两个笔画。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二、过程与方法</a:t>
            </a:r>
            <a:endParaRPr lang="en-US" altLang="zh-CN" sz="2400" b="1" dirty="0">
              <a:latin typeface="微软雅黑" pitchFamily="34" charset="-122"/>
              <a:ea typeface="微软雅黑" pitchFamily="34" charset="-122"/>
            </a:endParaRP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朗读过程中想象自己仿佛身在山村。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通过古诗来进行识字。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三、情感态度和价值观</a:t>
            </a: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     在山村中，感受自然的美。</a:t>
            </a:r>
          </a:p>
          <a:p>
            <a:pPr indent="382905" eaLnBrk="0" hangingPunct="0">
              <a:lnSpc>
                <a:spcPct val="150000"/>
              </a:lnSpc>
              <a:defRPr/>
            </a:pP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  <a:p>
            <a:pPr indent="382905" eaLnBrk="0" hangingPunct="0">
              <a:lnSpc>
                <a:spcPct val="150000"/>
              </a:lnSpc>
              <a:defRPr/>
            </a:pPr>
            <a:endParaRPr lang="zh-CN" altLang="zh-CN" sz="2400" dirty="0">
              <a:latin typeface="微软雅黑" pitchFamily="34" charset="-122"/>
              <a:ea typeface="微软雅黑" pitchFamily="34" charset="-122"/>
            </a:endParaRPr>
          </a:p>
          <a:p>
            <a:pPr indent="382905" eaLnBrk="0" hangingPunct="0">
              <a:lnSpc>
                <a:spcPct val="150000"/>
              </a:lnSpc>
              <a:defRPr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3077" name="Text Box 27"/>
          <p:cNvSpPr txBox="1">
            <a:spLocks noChangeArrowheads="1"/>
          </p:cNvSpPr>
          <p:nvPr/>
        </p:nvSpPr>
        <p:spPr bwMode="auto">
          <a:xfrm>
            <a:off x="1000100" y="1785926"/>
            <a:ext cx="2532062" cy="522287"/>
          </a:xfrm>
          <a:prstGeom prst="rect">
            <a:avLst/>
          </a:prstGeom>
          <a:noFill/>
          <a:ln w="76200" cap="rnd">
            <a:solidFill>
              <a:srgbClr val="FF9900"/>
            </a:solidFill>
            <a:prstDash val="sysDot"/>
            <a:miter lim="800000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pic>
        <p:nvPicPr>
          <p:cNvPr id="3078" name="Picture 28" descr="153228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142984"/>
            <a:ext cx="900113" cy="154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0" descr="153228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71810"/>
            <a:ext cx="9715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Text Box 27"/>
          <p:cNvSpPr txBox="1">
            <a:spLocks noChangeArrowheads="1"/>
          </p:cNvSpPr>
          <p:nvPr/>
        </p:nvSpPr>
        <p:spPr bwMode="auto">
          <a:xfrm>
            <a:off x="928662" y="3429000"/>
            <a:ext cx="2676525" cy="522288"/>
          </a:xfrm>
          <a:prstGeom prst="rect">
            <a:avLst/>
          </a:prstGeom>
          <a:noFill/>
          <a:ln w="76200" cap="rnd">
            <a:solidFill>
              <a:srgbClr val="FF9900"/>
            </a:solidFill>
            <a:prstDash val="sysDot"/>
            <a:miter lim="800000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3081" name="Text Box 27"/>
          <p:cNvSpPr txBox="1">
            <a:spLocks noChangeArrowheads="1"/>
          </p:cNvSpPr>
          <p:nvPr/>
        </p:nvSpPr>
        <p:spPr bwMode="auto">
          <a:xfrm>
            <a:off x="1000100" y="5143512"/>
            <a:ext cx="3600450" cy="522288"/>
          </a:xfrm>
          <a:prstGeom prst="rect">
            <a:avLst/>
          </a:prstGeom>
          <a:noFill/>
          <a:ln w="76200" cap="rnd">
            <a:solidFill>
              <a:srgbClr val="FF9900"/>
            </a:solidFill>
            <a:prstDash val="sysDot"/>
            <a:miter lim="800000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solidFill>
                  <a:srgbClr val="000099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800" b="1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pic>
        <p:nvPicPr>
          <p:cNvPr id="3082" name="Picture 22" descr="153228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4572008"/>
            <a:ext cx="852488" cy="125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0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7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07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07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8228898_1366769949432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786190"/>
            <a:ext cx="2570594" cy="266699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28926" y="857232"/>
            <a:ext cx="3672408" cy="135372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22531" name="矩形 2"/>
          <p:cNvSpPr>
            <a:spLocks noChangeArrowheads="1"/>
          </p:cNvSpPr>
          <p:nvPr/>
        </p:nvSpPr>
        <p:spPr bwMode="auto">
          <a:xfrm>
            <a:off x="3286116" y="1357298"/>
            <a:ext cx="29638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3600" b="1" dirty="0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en-US" sz="3600" b="1" dirty="0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板书设计</a:t>
            </a:r>
            <a:r>
              <a:rPr lang="zh-CN" altLang="zh-CN" sz="3600" b="1" dirty="0">
                <a:solidFill>
                  <a:srgbClr val="FF6600"/>
                </a:solidFill>
                <a:latin typeface="黑体" pitchFamily="49" charset="-122"/>
                <a:ea typeface="黑体" pitchFamily="49" charset="-122"/>
              </a:rPr>
              <a:t>】</a:t>
            </a:r>
            <a:endParaRPr lang="en-US" altLang="zh-CN" sz="3600" b="1" dirty="0">
              <a:solidFill>
                <a:srgbClr val="FF66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419475" y="2133600"/>
            <a:ext cx="2909888" cy="389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山村</a:t>
            </a:r>
          </a:p>
          <a:p>
            <a:pPr algn="ctr"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cs typeface="Arial" pitchFamily="34" charset="0"/>
              </a:rPr>
              <a:t>一去二三里，</a:t>
            </a:r>
          </a:p>
          <a:p>
            <a:pPr algn="ctr"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山村四五家。</a:t>
            </a:r>
          </a:p>
          <a:p>
            <a:pPr algn="ctr"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cs typeface="Arial" pitchFamily="34" charset="0"/>
              </a:rPr>
              <a:t>亭台六七座，</a:t>
            </a:r>
          </a:p>
          <a:p>
            <a:pPr algn="ctr"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cs typeface="Arial" pitchFamily="34" charset="0"/>
              </a:rPr>
              <a:t>八九十枝花。</a:t>
            </a:r>
          </a:p>
          <a:p>
            <a:pPr algn="ctr"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  <a:cs typeface="Arial" pitchFamily="34" charset="0"/>
              </a:rPr>
              <a:t>一    丨    十    二</a:t>
            </a:r>
            <a:endParaRPr lang="en-US" altLang="zh-CN" sz="2800"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矩形 4"/>
          <p:cNvSpPr>
            <a:spLocks noChangeArrowheads="1"/>
          </p:cNvSpPr>
          <p:nvPr/>
        </p:nvSpPr>
        <p:spPr bwMode="auto">
          <a:xfrm>
            <a:off x="5076825" y="1844675"/>
            <a:ext cx="1979613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五个兄弟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,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住在一起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,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名字不同</a:t>
            </a: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,</a:t>
            </a:r>
          </a:p>
          <a:p>
            <a:pPr eaLnBrk="1" hangingPunct="1">
              <a:lnSpc>
                <a:spcPct val="200000"/>
              </a:lnSpc>
            </a:pPr>
            <a:r>
              <a:rPr lang="zh-CN" altLang="zh-CN" sz="2800" b="1">
                <a:latin typeface="微软雅黑" pitchFamily="34" charset="-122"/>
                <a:ea typeface="微软雅黑" pitchFamily="34" charset="-122"/>
              </a:rPr>
              <a:t>高矮不齐。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" name="图片 5" descr="1344192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651" t="8914" r="21651" b="9967"/>
          <a:stretch>
            <a:fillRect/>
          </a:stretch>
        </p:blipFill>
        <p:spPr bwMode="auto">
          <a:xfrm>
            <a:off x="539750" y="2133600"/>
            <a:ext cx="3097213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0" descr="234962-140413125P37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100" b="10101"/>
          <a:stretch>
            <a:fillRect/>
          </a:stretch>
        </p:blipFill>
        <p:spPr bwMode="auto">
          <a:xfrm>
            <a:off x="0" y="981075"/>
            <a:ext cx="9144000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1547813" y="2636838"/>
            <a:ext cx="12319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山</a:t>
            </a: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3132138" y="2636838"/>
            <a:ext cx="12319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村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203575" y="2133600"/>
            <a:ext cx="17494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</a:rPr>
              <a:t>cūn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403350" y="2133600"/>
            <a:ext cx="15113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FF0000"/>
                </a:solidFill>
              </a:rPr>
              <a:t>sh</a:t>
            </a:r>
            <a:r>
              <a:rPr lang="zh-CN" altLang="zh-CN" sz="3200">
                <a:solidFill>
                  <a:srgbClr val="FF0000"/>
                </a:solidFill>
                <a:latin typeface="Comic Sans MS" pitchFamily="66" charset="0"/>
              </a:rPr>
              <a:t>ā</a:t>
            </a:r>
            <a:r>
              <a:rPr lang="en-US" altLang="zh-CN" sz="3200">
                <a:solidFill>
                  <a:srgbClr val="FF0000"/>
                </a:solidFill>
              </a:rPr>
              <a:t>n</a:t>
            </a:r>
            <a:endParaRPr lang="zh-CN" altLang="en-US" sz="3200">
              <a:solidFill>
                <a:srgbClr val="FF0000"/>
              </a:solidFill>
            </a:endParaRPr>
          </a:p>
        </p:txBody>
      </p:sp>
      <p:pic>
        <p:nvPicPr>
          <p:cNvPr id="6151" name="图片 9" descr="t01c4b9e3b763721d54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781300"/>
            <a:ext cx="285750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" descr="my-slbsxtbB (555)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8999"/>
          <a:stretch>
            <a:fillRect/>
          </a:stretch>
        </p:blipFill>
        <p:spPr bwMode="auto">
          <a:xfrm>
            <a:off x="468313" y="1412875"/>
            <a:ext cx="8135937" cy="486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132138" y="1844675"/>
            <a:ext cx="5238750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2800">
                <a:latin typeface="微软雅黑" pitchFamily="34" charset="-122"/>
                <a:ea typeface="微软雅黑" pitchFamily="34" charset="-122"/>
              </a:rPr>
              <a:t> ①把生字娃娃圈出来，难读的句子多读几遍。</a:t>
            </a:r>
            <a:endParaRPr lang="zh-CN" altLang="en-US" sz="2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2771775" y="4194175"/>
            <a:ext cx="56515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667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sz="2800">
                <a:latin typeface="微软雅黑" pitchFamily="34" charset="-122"/>
                <a:ea typeface="微软雅黑" pitchFamily="34" charset="-122"/>
                <a:cs typeface="Arial" pitchFamily="34" charset="0"/>
              </a:rPr>
              <a:t>②</a:t>
            </a:r>
            <a:r>
              <a:rPr lang="zh-CN" sz="2800">
                <a:latin typeface="微软雅黑" pitchFamily="34" charset="-122"/>
                <a:ea typeface="微软雅黑" pitchFamily="34" charset="-122"/>
                <a:cs typeface="Arial" pitchFamily="34" charset="0"/>
              </a:rPr>
              <a:t>把生字娃娃读给同桌听一听，然后一起想想好的方法记住它们。 </a:t>
            </a:r>
          </a:p>
        </p:txBody>
      </p:sp>
      <p:sp>
        <p:nvSpPr>
          <p:cNvPr id="7173" name="TextBox 4"/>
          <p:cNvSpPr txBox="1">
            <a:spLocks noChangeArrowheads="1"/>
          </p:cNvSpPr>
          <p:nvPr/>
        </p:nvSpPr>
        <p:spPr bwMode="auto">
          <a:xfrm>
            <a:off x="827088" y="2349500"/>
            <a:ext cx="1169987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zh-CN" sz="3200" b="1" dirty="0">
                <a:latin typeface="微软雅黑" pitchFamily="34" charset="-122"/>
                <a:ea typeface="微软雅黑" pitchFamily="34" charset="-122"/>
              </a:rPr>
              <a:t>自</a:t>
            </a:r>
            <a:r>
              <a:rPr lang="en-US" altLang="zh-CN" sz="3200" b="1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sz="3200" b="1" dirty="0">
                <a:latin typeface="微软雅黑" pitchFamily="34" charset="-122"/>
                <a:ea typeface="微软雅黑" pitchFamily="34" charset="-122"/>
              </a:rPr>
              <a:t>读</a:t>
            </a:r>
            <a:r>
              <a:rPr lang="en-US" altLang="zh-CN" sz="3200" b="1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sz="3200" b="1" dirty="0">
                <a:latin typeface="微软雅黑" pitchFamily="34" charset="-122"/>
                <a:ea typeface="微软雅黑" pitchFamily="34" charset="-122"/>
              </a:rPr>
              <a:t>要</a:t>
            </a:r>
            <a:r>
              <a:rPr lang="en-US" altLang="zh-CN" sz="3200" b="1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sz="3200" b="1" dirty="0">
                <a:latin typeface="微软雅黑" pitchFamily="34" charset="-122"/>
                <a:ea typeface="微软雅黑" pitchFamily="34" charset="-122"/>
              </a:rPr>
              <a:t>求</a:t>
            </a:r>
            <a:r>
              <a:rPr lang="en-US" altLang="zh-CN" sz="3200" b="1" dirty="0">
                <a:latin typeface="微软雅黑" pitchFamily="34" charset="-122"/>
                <a:ea typeface="微软雅黑" pitchFamily="34" charset="-122"/>
              </a:rPr>
              <a:t>  :</a:t>
            </a:r>
            <a:endParaRPr lang="zh-CN" altLang="en-US" sz="32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01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iecoo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0670"/>
          <a:stretch>
            <a:fillRect/>
          </a:stretch>
        </p:blipFill>
        <p:spPr bwMode="auto">
          <a:xfrm>
            <a:off x="971550" y="981075"/>
            <a:ext cx="7345363" cy="533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3"/>
          <p:cNvSpPr>
            <a:spLocks noChangeArrowheads="1"/>
          </p:cNvSpPr>
          <p:nvPr/>
        </p:nvSpPr>
        <p:spPr bwMode="auto">
          <a:xfrm>
            <a:off x="3995738" y="620713"/>
            <a:ext cx="103505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9000" b="1">
              <a:solidFill>
                <a:schemeClr val="bg1"/>
              </a:solidFill>
            </a:endParaRPr>
          </a:p>
        </p:txBody>
      </p:sp>
      <p:grpSp>
        <p:nvGrpSpPr>
          <p:cNvPr id="2" name="Group 37"/>
          <p:cNvGrpSpPr/>
          <p:nvPr/>
        </p:nvGrpSpPr>
        <p:grpSpPr bwMode="auto">
          <a:xfrm>
            <a:off x="4211638" y="1341438"/>
            <a:ext cx="1279525" cy="1044575"/>
            <a:chOff x="793" y="845"/>
            <a:chExt cx="1055" cy="950"/>
          </a:xfrm>
        </p:grpSpPr>
        <p:pic>
          <p:nvPicPr>
            <p:cNvPr id="8223" name="Picture 38" descr="未标题-1 拷贝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845"/>
              <a:ext cx="858" cy="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4" name="Rectangle 39"/>
            <p:cNvSpPr>
              <a:spLocks noChangeArrowheads="1"/>
            </p:cNvSpPr>
            <p:nvPr/>
          </p:nvSpPr>
          <p:spPr bwMode="auto">
            <a:xfrm>
              <a:off x="1025" y="1041"/>
              <a:ext cx="823" cy="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十</a:t>
              </a:r>
            </a:p>
          </p:txBody>
        </p:sp>
      </p:grpSp>
      <p:grpSp>
        <p:nvGrpSpPr>
          <p:cNvPr id="3" name="Group 40"/>
          <p:cNvGrpSpPr/>
          <p:nvPr/>
        </p:nvGrpSpPr>
        <p:grpSpPr bwMode="auto">
          <a:xfrm>
            <a:off x="3059113" y="1916113"/>
            <a:ext cx="1225550" cy="1225550"/>
            <a:chOff x="793" y="845"/>
            <a:chExt cx="1057" cy="950"/>
          </a:xfrm>
        </p:grpSpPr>
        <p:pic>
          <p:nvPicPr>
            <p:cNvPr id="8221" name="Picture 41" descr="未标题-1 拷贝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845"/>
              <a:ext cx="858" cy="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2" name="Rectangle 42"/>
            <p:cNvSpPr>
              <a:spLocks noChangeArrowheads="1"/>
            </p:cNvSpPr>
            <p:nvPr/>
          </p:nvSpPr>
          <p:spPr bwMode="auto">
            <a:xfrm>
              <a:off x="1027" y="1146"/>
              <a:ext cx="823" cy="4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三</a:t>
              </a:r>
            </a:p>
          </p:txBody>
        </p:sp>
      </p:grpSp>
      <p:grpSp>
        <p:nvGrpSpPr>
          <p:cNvPr id="4" name="Group 46"/>
          <p:cNvGrpSpPr/>
          <p:nvPr/>
        </p:nvGrpSpPr>
        <p:grpSpPr bwMode="auto">
          <a:xfrm>
            <a:off x="5867400" y="1916113"/>
            <a:ext cx="1125538" cy="1154112"/>
            <a:chOff x="793" y="845"/>
            <a:chExt cx="937" cy="950"/>
          </a:xfrm>
        </p:grpSpPr>
        <p:pic>
          <p:nvPicPr>
            <p:cNvPr id="8219" name="Picture 47" descr="未标题-1 拷贝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845"/>
              <a:ext cx="858" cy="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0" name="Rectangle 48"/>
            <p:cNvSpPr>
              <a:spLocks noChangeArrowheads="1"/>
            </p:cNvSpPr>
            <p:nvPr/>
          </p:nvSpPr>
          <p:spPr bwMode="auto">
            <a:xfrm>
              <a:off x="907" y="1023"/>
              <a:ext cx="823" cy="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九</a:t>
              </a:r>
            </a:p>
          </p:txBody>
        </p:sp>
      </p:grpSp>
      <p:grpSp>
        <p:nvGrpSpPr>
          <p:cNvPr id="5" name="Group 49"/>
          <p:cNvGrpSpPr/>
          <p:nvPr/>
        </p:nvGrpSpPr>
        <p:grpSpPr bwMode="auto">
          <a:xfrm>
            <a:off x="2124075" y="2493963"/>
            <a:ext cx="1146175" cy="1098550"/>
            <a:chOff x="2188" y="99"/>
            <a:chExt cx="1014" cy="950"/>
          </a:xfrm>
        </p:grpSpPr>
        <p:pic>
          <p:nvPicPr>
            <p:cNvPr id="8217" name="Picture 50" descr="未标题-1 拷贝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8" y="99"/>
              <a:ext cx="858" cy="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8" name="Rectangle 51"/>
            <p:cNvSpPr>
              <a:spLocks noChangeArrowheads="1"/>
            </p:cNvSpPr>
            <p:nvPr/>
          </p:nvSpPr>
          <p:spPr bwMode="auto">
            <a:xfrm>
              <a:off x="2379" y="285"/>
              <a:ext cx="823" cy="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二</a:t>
              </a:r>
            </a:p>
          </p:txBody>
        </p:sp>
      </p:grpSp>
      <p:grpSp>
        <p:nvGrpSpPr>
          <p:cNvPr id="6" name="Group 52"/>
          <p:cNvGrpSpPr/>
          <p:nvPr/>
        </p:nvGrpSpPr>
        <p:grpSpPr bwMode="auto">
          <a:xfrm>
            <a:off x="2132013" y="3500438"/>
            <a:ext cx="1120775" cy="1066800"/>
            <a:chOff x="793" y="845"/>
            <a:chExt cx="937" cy="950"/>
          </a:xfrm>
        </p:grpSpPr>
        <p:pic>
          <p:nvPicPr>
            <p:cNvPr id="8215" name="Picture 53" descr="未标题-1 拷贝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845"/>
              <a:ext cx="858" cy="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6" name="Rectangle 54"/>
            <p:cNvSpPr>
              <a:spLocks noChangeArrowheads="1"/>
            </p:cNvSpPr>
            <p:nvPr/>
          </p:nvSpPr>
          <p:spPr bwMode="auto">
            <a:xfrm>
              <a:off x="907" y="1037"/>
              <a:ext cx="823" cy="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一</a:t>
              </a:r>
            </a:p>
          </p:txBody>
        </p:sp>
      </p:grpSp>
      <p:grpSp>
        <p:nvGrpSpPr>
          <p:cNvPr id="7" name="Group 55"/>
          <p:cNvGrpSpPr/>
          <p:nvPr/>
        </p:nvGrpSpPr>
        <p:grpSpPr bwMode="auto">
          <a:xfrm>
            <a:off x="3643313" y="3500438"/>
            <a:ext cx="1144587" cy="982662"/>
            <a:chOff x="793" y="845"/>
            <a:chExt cx="858" cy="950"/>
          </a:xfrm>
        </p:grpSpPr>
        <p:pic>
          <p:nvPicPr>
            <p:cNvPr id="8213" name="Picture 56" descr="未标题-1 拷贝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845"/>
              <a:ext cx="858" cy="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4" name="Rectangle 57"/>
            <p:cNvSpPr>
              <a:spLocks noChangeArrowheads="1"/>
            </p:cNvSpPr>
            <p:nvPr/>
          </p:nvSpPr>
          <p:spPr bwMode="auto">
            <a:xfrm>
              <a:off x="940" y="1054"/>
              <a:ext cx="610" cy="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chemeClr val="bg1"/>
                  </a:solidFill>
                </a:rPr>
                <a:t>七</a:t>
              </a:r>
            </a:p>
          </p:txBody>
        </p:sp>
      </p:grpSp>
      <p:grpSp>
        <p:nvGrpSpPr>
          <p:cNvPr id="8" name="Group 61"/>
          <p:cNvGrpSpPr/>
          <p:nvPr/>
        </p:nvGrpSpPr>
        <p:grpSpPr bwMode="auto">
          <a:xfrm>
            <a:off x="5441950" y="3284538"/>
            <a:ext cx="1071563" cy="1098550"/>
            <a:chOff x="793" y="845"/>
            <a:chExt cx="944" cy="950"/>
          </a:xfrm>
        </p:grpSpPr>
        <p:pic>
          <p:nvPicPr>
            <p:cNvPr id="8211" name="Picture 62" descr="未标题-1 拷贝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845"/>
              <a:ext cx="858" cy="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2" name="Rectangle 63"/>
            <p:cNvSpPr>
              <a:spLocks noChangeArrowheads="1"/>
            </p:cNvSpPr>
            <p:nvPr/>
          </p:nvSpPr>
          <p:spPr bwMode="auto">
            <a:xfrm>
              <a:off x="914" y="1032"/>
              <a:ext cx="823" cy="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八</a:t>
              </a:r>
            </a:p>
          </p:txBody>
        </p:sp>
      </p:grpSp>
      <p:grpSp>
        <p:nvGrpSpPr>
          <p:cNvPr id="9" name="Group 64"/>
          <p:cNvGrpSpPr/>
          <p:nvPr/>
        </p:nvGrpSpPr>
        <p:grpSpPr bwMode="auto">
          <a:xfrm>
            <a:off x="6659563" y="3284538"/>
            <a:ext cx="1236662" cy="1149350"/>
            <a:chOff x="793" y="845"/>
            <a:chExt cx="989" cy="950"/>
          </a:xfrm>
        </p:grpSpPr>
        <p:pic>
          <p:nvPicPr>
            <p:cNvPr id="8209" name="Picture 65" descr="未标题-1 拷贝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" y="845"/>
              <a:ext cx="858" cy="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0" name="Rectangle 66"/>
            <p:cNvSpPr>
              <a:spLocks noChangeArrowheads="1"/>
            </p:cNvSpPr>
            <p:nvPr/>
          </p:nvSpPr>
          <p:spPr bwMode="auto">
            <a:xfrm>
              <a:off x="959" y="1083"/>
              <a:ext cx="823" cy="4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haroni" pitchFamily="2" charset="-79"/>
                </a:rPr>
                <a:t>花</a:t>
              </a:r>
            </a:p>
          </p:txBody>
        </p:sp>
      </p:grpSp>
      <p:grpSp>
        <p:nvGrpSpPr>
          <p:cNvPr id="10" name="组合 41"/>
          <p:cNvGrpSpPr/>
          <p:nvPr/>
        </p:nvGrpSpPr>
        <p:grpSpPr bwMode="auto">
          <a:xfrm>
            <a:off x="4500563" y="2276475"/>
            <a:ext cx="1193800" cy="1047750"/>
            <a:chOff x="4499992" y="2276872"/>
            <a:chExt cx="1193861" cy="1047822"/>
          </a:xfrm>
        </p:grpSpPr>
        <p:grpSp>
          <p:nvGrpSpPr>
            <p:cNvPr id="8205" name="Group 43"/>
            <p:cNvGrpSpPr/>
            <p:nvPr/>
          </p:nvGrpSpPr>
          <p:grpSpPr bwMode="auto">
            <a:xfrm>
              <a:off x="4499992" y="2276872"/>
              <a:ext cx="1193861" cy="1047822"/>
              <a:chOff x="908" y="975"/>
              <a:chExt cx="1004" cy="950"/>
            </a:xfrm>
          </p:grpSpPr>
          <p:pic>
            <p:nvPicPr>
              <p:cNvPr id="8207" name="Picture 44" descr="未标题-1 拷贝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8" y="975"/>
                <a:ext cx="858" cy="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208" name="Rectangle 45"/>
              <p:cNvSpPr>
                <a:spLocks noChangeArrowheads="1"/>
              </p:cNvSpPr>
              <p:nvPr/>
            </p:nvSpPr>
            <p:spPr bwMode="auto">
              <a:xfrm>
                <a:off x="1089" y="1171"/>
                <a:ext cx="823" cy="5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 sz="3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8206" name="Rectangle 66"/>
            <p:cNvSpPr>
              <a:spLocks noChangeArrowheads="1"/>
            </p:cNvSpPr>
            <p:nvPr/>
          </p:nvSpPr>
          <p:spPr bwMode="auto">
            <a:xfrm>
              <a:off x="4572000" y="2564904"/>
              <a:ext cx="1028108" cy="584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32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haroni" pitchFamily="2" charset="-79"/>
                </a:rPr>
                <a:t>六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87  E" pathEditMode="relative" ptsTypes="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88 L -0.01024 0.52268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2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3526E-6 L -0.01198 0.47768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8" y="23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48555E-6 L -0.004 0.46705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23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0208 L 2.5E-6 0.33287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6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2071670" y="928669"/>
            <a:ext cx="4357718" cy="700105"/>
          </a:xfrm>
          <a:prstGeom prst="wedgeRoundRectCallout">
            <a:avLst>
              <a:gd name="adj1" fmla="val -45023"/>
              <a:gd name="adj2" fmla="val 70042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endParaRPr lang="zh-CN" altLang="zh-CN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627313" y="908050"/>
            <a:ext cx="41068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latin typeface="微软雅黑" pitchFamily="34" charset="-122"/>
                <a:ea typeface="微软雅黑" pitchFamily="34" charset="-122"/>
              </a:rPr>
              <a:t>我是认字小能手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395288" y="2852738"/>
            <a:ext cx="1476375" cy="1511300"/>
          </a:xfrm>
          <a:prstGeom prst="irregularSeal1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一</a:t>
            </a: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1979613" y="2060575"/>
            <a:ext cx="1296987" cy="1873250"/>
          </a:xfrm>
          <a:prstGeom prst="irregularSeal1">
            <a:avLst/>
          </a:prstGeom>
          <a:solidFill>
            <a:srgbClr val="66FF33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二</a:t>
            </a: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>
            <a:off x="468313" y="4868863"/>
            <a:ext cx="1439862" cy="1584325"/>
          </a:xfrm>
          <a:prstGeom prst="irregularSeal1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八</a:t>
            </a:r>
            <a:r>
              <a:rPr lang="zh-CN" altLang="en-US" sz="3200" b="1">
                <a:solidFill>
                  <a:srgbClr val="FF00FF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>
            <a:off x="3348038" y="2133600"/>
            <a:ext cx="1512887" cy="2016125"/>
          </a:xfrm>
          <a:prstGeom prst="irregularSeal1">
            <a:avLst/>
          </a:prstGeom>
          <a:solidFill>
            <a:srgbClr val="00FFCC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三</a:t>
            </a: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6875463" y="2420938"/>
            <a:ext cx="1584325" cy="1441450"/>
          </a:xfrm>
          <a:prstGeom prst="irregularSeal1">
            <a:avLst/>
          </a:prstGeom>
          <a:solidFill>
            <a:srgbClr val="9933FF"/>
          </a:solidFill>
          <a:ln w="9525" algn="ctr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七</a:t>
            </a: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>
            <a:off x="2411413" y="4581525"/>
            <a:ext cx="1800225" cy="1871663"/>
          </a:xfrm>
          <a:prstGeom prst="irregularSeal1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九</a:t>
            </a:r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>
            <a:off x="5075238" y="2420938"/>
            <a:ext cx="1439862" cy="2087562"/>
          </a:xfrm>
          <a:prstGeom prst="irregularSeal1">
            <a:avLst/>
          </a:prstGeom>
          <a:solidFill>
            <a:srgbClr val="F8A6E3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六</a:t>
            </a:r>
          </a:p>
        </p:txBody>
      </p:sp>
      <p:sp>
        <p:nvSpPr>
          <p:cNvPr id="9227" name="AutoShape 11"/>
          <p:cNvSpPr>
            <a:spLocks noChangeArrowheads="1"/>
          </p:cNvSpPr>
          <p:nvPr/>
        </p:nvSpPr>
        <p:spPr bwMode="auto">
          <a:xfrm>
            <a:off x="6948488" y="4437063"/>
            <a:ext cx="1366837" cy="1871662"/>
          </a:xfrm>
          <a:prstGeom prst="irregularSeal1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rgbClr val="0000FF"/>
                </a:solidFill>
                <a:latin typeface="微软雅黑" pitchFamily="34" charset="-122"/>
                <a:ea typeface="微软雅黑" pitchFamily="34" charset="-122"/>
              </a:rPr>
              <a:t>花</a:t>
            </a:r>
          </a:p>
        </p:txBody>
      </p:sp>
      <p:sp>
        <p:nvSpPr>
          <p:cNvPr id="9228" name="AutoShape 12"/>
          <p:cNvSpPr>
            <a:spLocks noChangeArrowheads="1"/>
          </p:cNvSpPr>
          <p:nvPr/>
        </p:nvSpPr>
        <p:spPr bwMode="auto">
          <a:xfrm>
            <a:off x="4932363" y="4986338"/>
            <a:ext cx="1439862" cy="1871662"/>
          </a:xfrm>
          <a:prstGeom prst="irregularSeal1">
            <a:avLst/>
          </a:prstGeom>
          <a:solidFill>
            <a:srgbClr val="F3E9AB"/>
          </a:soli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200" b="1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十</a:t>
            </a:r>
          </a:p>
        </p:txBody>
      </p:sp>
      <p:pic>
        <p:nvPicPr>
          <p:cNvPr id="9229" name="Picture 13" descr="MCj044044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928670"/>
            <a:ext cx="158432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9518" name="Text Box 14"/>
          <p:cNvSpPr txBox="1">
            <a:spLocks noChangeArrowheads="1"/>
          </p:cNvSpPr>
          <p:nvPr/>
        </p:nvSpPr>
        <p:spPr bwMode="auto">
          <a:xfrm>
            <a:off x="900113" y="2349500"/>
            <a:ext cx="10795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/>
              <a:t>yī</a:t>
            </a:r>
          </a:p>
        </p:txBody>
      </p:sp>
      <p:sp>
        <p:nvSpPr>
          <p:cNvPr id="149519" name="Text Box 15"/>
          <p:cNvSpPr txBox="1">
            <a:spLocks noChangeArrowheads="1"/>
          </p:cNvSpPr>
          <p:nvPr/>
        </p:nvSpPr>
        <p:spPr bwMode="auto">
          <a:xfrm>
            <a:off x="2124075" y="1700213"/>
            <a:ext cx="13160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solidFill>
                  <a:srgbClr val="FF00FF"/>
                </a:solidFill>
              </a:rPr>
              <a:t>èr</a:t>
            </a:r>
          </a:p>
        </p:txBody>
      </p:sp>
      <p:sp>
        <p:nvSpPr>
          <p:cNvPr id="149521" name="Text Box 17"/>
          <p:cNvSpPr txBox="1">
            <a:spLocks noChangeArrowheads="1"/>
          </p:cNvSpPr>
          <p:nvPr/>
        </p:nvSpPr>
        <p:spPr bwMode="auto">
          <a:xfrm>
            <a:off x="5292725" y="1916113"/>
            <a:ext cx="10795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00"/>
                </a:solidFill>
                <a:latin typeface="Comic Sans MS" pitchFamily="66" charset="0"/>
              </a:rPr>
              <a:t>liù</a:t>
            </a:r>
          </a:p>
        </p:txBody>
      </p:sp>
      <p:sp>
        <p:nvSpPr>
          <p:cNvPr id="149522" name="Text Box 18"/>
          <p:cNvSpPr txBox="1">
            <a:spLocks noChangeArrowheads="1"/>
          </p:cNvSpPr>
          <p:nvPr/>
        </p:nvSpPr>
        <p:spPr bwMode="auto">
          <a:xfrm>
            <a:off x="7451725" y="1916113"/>
            <a:ext cx="16922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/>
              <a:t>qī</a:t>
            </a:r>
          </a:p>
        </p:txBody>
      </p:sp>
      <p:sp>
        <p:nvSpPr>
          <p:cNvPr id="149523" name="Text Box 19"/>
          <p:cNvSpPr txBox="1">
            <a:spLocks noChangeArrowheads="1"/>
          </p:cNvSpPr>
          <p:nvPr/>
        </p:nvSpPr>
        <p:spPr bwMode="auto">
          <a:xfrm>
            <a:off x="684213" y="4365625"/>
            <a:ext cx="1150937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4000" b="1" dirty="0">
                <a:latin typeface="Arial" charset="0"/>
              </a:rPr>
              <a:t>b</a:t>
            </a:r>
            <a:r>
              <a:rPr lang="en-US" altLang="zh-CN" sz="4000" b="1" dirty="0">
                <a:latin typeface="+mj-ea"/>
                <a:ea typeface="+mj-ea"/>
              </a:rPr>
              <a:t>ā</a:t>
            </a:r>
          </a:p>
        </p:txBody>
      </p:sp>
      <p:sp>
        <p:nvSpPr>
          <p:cNvPr id="149524" name="Text Box 20"/>
          <p:cNvSpPr txBox="1">
            <a:spLocks noChangeArrowheads="1"/>
          </p:cNvSpPr>
          <p:nvPr/>
        </p:nvSpPr>
        <p:spPr bwMode="auto">
          <a:xfrm>
            <a:off x="2916238" y="4149725"/>
            <a:ext cx="11525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00FF"/>
                </a:solidFill>
              </a:rPr>
              <a:t>jiǔ</a:t>
            </a:r>
          </a:p>
        </p:txBody>
      </p:sp>
      <p:sp>
        <p:nvSpPr>
          <p:cNvPr id="149525" name="Text Box 21"/>
          <p:cNvSpPr txBox="1">
            <a:spLocks noChangeArrowheads="1"/>
          </p:cNvSpPr>
          <p:nvPr/>
        </p:nvSpPr>
        <p:spPr bwMode="auto">
          <a:xfrm>
            <a:off x="5148263" y="4508500"/>
            <a:ext cx="12239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solidFill>
                  <a:srgbClr val="FF3300"/>
                </a:solidFill>
              </a:rPr>
              <a:t>shí</a:t>
            </a:r>
          </a:p>
        </p:txBody>
      </p:sp>
      <p:sp>
        <p:nvSpPr>
          <p:cNvPr id="149526" name="Text Box 22"/>
          <p:cNvSpPr txBox="1">
            <a:spLocks noChangeArrowheads="1"/>
          </p:cNvSpPr>
          <p:nvPr/>
        </p:nvSpPr>
        <p:spPr bwMode="auto">
          <a:xfrm>
            <a:off x="7432675" y="4154488"/>
            <a:ext cx="1243013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000" b="1" dirty="0">
                <a:latin typeface="Arial" charset="0"/>
              </a:rPr>
              <a:t>hu</a:t>
            </a:r>
            <a:r>
              <a:rPr lang="en-US" altLang="zh-CN" sz="4000" b="1" dirty="0">
                <a:latin typeface="+mn-ea"/>
                <a:ea typeface="+mn-ea"/>
              </a:rPr>
              <a:t>ā</a:t>
            </a:r>
          </a:p>
        </p:txBody>
      </p:sp>
      <p:sp>
        <p:nvSpPr>
          <p:cNvPr id="23" name="Text Box 17"/>
          <p:cNvSpPr txBox="1">
            <a:spLocks noChangeArrowheads="1"/>
          </p:cNvSpPr>
          <p:nvPr/>
        </p:nvSpPr>
        <p:spPr bwMode="auto">
          <a:xfrm>
            <a:off x="3708400" y="1773238"/>
            <a:ext cx="1873250" cy="7016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4000" b="1" dirty="0">
                <a:solidFill>
                  <a:srgbClr val="FF0000"/>
                </a:solidFill>
                <a:latin typeface="Arial" charset="0"/>
              </a:rPr>
              <a:t>s</a:t>
            </a:r>
            <a:r>
              <a:rPr lang="en-US" altLang="zh-CN" sz="4000" b="1" dirty="0">
                <a:solidFill>
                  <a:srgbClr val="FF0000"/>
                </a:solidFill>
                <a:latin typeface="+mn-ea"/>
                <a:ea typeface="+mn-ea"/>
              </a:rPr>
              <a:t>ā</a:t>
            </a:r>
            <a:r>
              <a:rPr lang="en-US" altLang="zh-CN" sz="4000" b="1" dirty="0">
                <a:solidFill>
                  <a:srgbClr val="FF0000"/>
                </a:solidFill>
                <a:latin typeface="Arial" charset="0"/>
              </a:rPr>
              <a:t>n</a:t>
            </a:r>
          </a:p>
        </p:txBody>
      </p:sp>
    </p:spTree>
  </p:cSld>
  <p:clrMapOvr>
    <a:masterClrMapping/>
  </p:clrMapOvr>
  <p:transition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9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9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9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9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9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9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9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9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9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9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9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18" grpId="0"/>
      <p:bldP spid="149519" grpId="0"/>
      <p:bldP spid="149521" grpId="0"/>
      <p:bldP spid="149522" grpId="0"/>
      <p:bldP spid="149523" grpId="0"/>
      <p:bldP spid="149524" grpId="0"/>
      <p:bldP spid="149525" grpId="0"/>
      <p:bldP spid="149526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4" descr="87620fe2gb7a558596b23&amp;69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1268413"/>
            <a:ext cx="7175500" cy="469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矩形 3"/>
          <p:cNvSpPr>
            <a:spLocks noChangeArrowheads="1"/>
          </p:cNvSpPr>
          <p:nvPr/>
        </p:nvSpPr>
        <p:spPr bwMode="auto">
          <a:xfrm>
            <a:off x="1835150" y="2420938"/>
            <a:ext cx="5508625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        邵雍（</a:t>
            </a:r>
            <a:r>
              <a:rPr lang="en-US" altLang="zh-CN" sz="2800">
                <a:latin typeface="微软雅黑" pitchFamily="34" charset="-122"/>
                <a:ea typeface="微软雅黑" pitchFamily="34" charset="-122"/>
              </a:rPr>
              <a:t>1011—1077</a:t>
            </a:r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）北宋哲学家。字尧夫，谥号康节，自号安乐先生、伊川翁，后人称百源先生。</a:t>
            </a:r>
          </a:p>
        </p:txBody>
      </p:sp>
      <p:pic>
        <p:nvPicPr>
          <p:cNvPr id="10244" name="图片 5" descr="1275745826235_000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005263"/>
            <a:ext cx="1719262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" descr="154391-12050G00I230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400"/>
          <a:stretch>
            <a:fillRect/>
          </a:stretch>
        </p:blipFill>
        <p:spPr bwMode="auto">
          <a:xfrm>
            <a:off x="1042988" y="908050"/>
            <a:ext cx="6653212" cy="532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矩形 2"/>
          <p:cNvSpPr>
            <a:spLocks noChangeArrowheads="1"/>
          </p:cNvSpPr>
          <p:nvPr/>
        </p:nvSpPr>
        <p:spPr bwMode="auto">
          <a:xfrm>
            <a:off x="2771775" y="3068638"/>
            <a:ext cx="19796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b="1" dirty="0">
                <a:latin typeface="微软雅黑" pitchFamily="34" charset="-122"/>
                <a:ea typeface="微软雅黑" pitchFamily="34" charset="-122"/>
              </a:rPr>
              <a:t>《山村》：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276600" y="3860800"/>
            <a:ext cx="26971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zh-CN" sz="28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山里的小村庄。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710</Words>
  <Application>Microsoft Office PowerPoint</Application>
  <PresentationFormat>全屏显示(4:3)</PresentationFormat>
  <Paragraphs>121</Paragraphs>
  <Slides>20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幻灯片 1</vt:lpstr>
      <vt:lpstr>教学目标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86</cp:revision>
  <dcterms:created xsi:type="dcterms:W3CDTF">2015-11-04T10:24:00Z</dcterms:created>
  <dcterms:modified xsi:type="dcterms:W3CDTF">2017-10-21T08:46:52Z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2052-10.1.0.5740</vt:lpwstr>
  </property>
</Properties>
</file>