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389" r:id="rId4"/>
    <p:sldId id="264" r:id="rId5"/>
    <p:sldId id="327" r:id="rId6"/>
    <p:sldId id="352" r:id="rId7"/>
    <p:sldId id="374" r:id="rId8"/>
    <p:sldId id="390" r:id="rId9"/>
    <p:sldId id="369" r:id="rId10"/>
    <p:sldId id="375" r:id="rId11"/>
    <p:sldId id="383" r:id="rId12"/>
    <p:sldId id="349" r:id="rId13"/>
    <p:sldId id="351" r:id="rId14"/>
    <p:sldId id="293" r:id="rId15"/>
    <p:sldId id="359" r:id="rId16"/>
    <p:sldId id="301" r:id="rId17"/>
    <p:sldId id="391" r:id="rId18"/>
    <p:sldId id="387" r:id="rId19"/>
    <p:sldId id="278" r:id="rId20"/>
    <p:sldId id="388" r:id="rId21"/>
    <p:sldId id="386" r:id="rId22"/>
    <p:sldId id="315" r:id="rId23"/>
    <p:sldId id="300" r:id="rId24"/>
    <p:sldId id="305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20" autoAdjust="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076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>
              <a:defRPr/>
            </a:pPr>
            <a:fld id="{A0EE0179-F3F4-4AAA-8C9C-2D5266398566}" type="datetime1">
              <a:rPr lang="zh-CN" altLang="en-US"/>
            </a:fld>
            <a:endParaRPr lang="zh-CN" altLang="en-US" sz="1200"/>
          </a:p>
        </p:txBody>
      </p:sp>
      <p:sp>
        <p:nvSpPr>
          <p:cNvPr id="266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第二级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第三级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第四级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>
              <a:defRPr/>
            </a:pPr>
            <a:fld id="{58C2196F-BC70-4AA4-85CC-661486F83406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3.jpeg"/><Relationship Id="rId1" Type="http://schemas.openxmlformats.org/officeDocument/2006/relationships/image" Target="../media/image1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12.wmf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12.wmf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835150" y="3092450"/>
            <a:ext cx="5473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一年级</a:t>
            </a:r>
            <a:r>
              <a:rPr 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数学  上册</a:t>
            </a:r>
            <a:endParaRPr lang="zh-CN" altLang="en-US" sz="4400">
              <a:solidFill>
                <a:srgbClr val="000000"/>
              </a:solidFill>
              <a:latin typeface="方正大标宋简体" pitchFamily="2" charset="-122"/>
              <a:ea typeface="方正大标宋简体" pitchFamily="2" charset="-122"/>
              <a:sym typeface="方正大标宋简体" pitchFamily="2" charset="-122"/>
            </a:endParaRPr>
          </a:p>
        </p:txBody>
      </p:sp>
      <p:sp>
        <p:nvSpPr>
          <p:cNvPr id="4099" name="TextBox 5"/>
          <p:cNvSpPr>
            <a:spLocks noChangeArrowheads="1"/>
          </p:cNvSpPr>
          <p:nvPr/>
        </p:nvSpPr>
        <p:spPr bwMode="auto">
          <a:xfrm>
            <a:off x="2700338" y="1844675"/>
            <a:ext cx="3744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北京课改版</a:t>
            </a:r>
            <a:endParaRPr lang="zh-CN" altLang="en-US" sz="5400" b="1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utoUpdateAnimBg="0"/>
      <p:bldP spid="4099" grpId="0" bldLvl="0" autoUpdateAnimBg="0"/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2291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云形 10"/>
          <p:cNvSpPr/>
          <p:nvPr/>
        </p:nvSpPr>
        <p:spPr bwMode="auto">
          <a:xfrm>
            <a:off x="2339975" y="1484313"/>
            <a:ext cx="6119813" cy="2376487"/>
          </a:xfrm>
          <a:prstGeom prst="clou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76600" y="1773238"/>
            <a:ext cx="42481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教室里不同的地方有不同的物品，这些物品的形状各异，它们有规律地摆放在不同的位置</a:t>
            </a:r>
            <a:r>
              <a:rPr lang="zh-CN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/>
          </a:p>
        </p:txBody>
      </p:sp>
      <p:sp>
        <p:nvSpPr>
          <p:cNvPr id="12295" name="椭圆 12"/>
          <p:cNvSpPr>
            <a:spLocks noChangeArrowheads="1"/>
          </p:cNvSpPr>
          <p:nvPr/>
        </p:nvSpPr>
        <p:spPr bwMode="auto">
          <a:xfrm>
            <a:off x="2771775" y="3789363"/>
            <a:ext cx="431800" cy="4318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椭圆 13"/>
          <p:cNvSpPr>
            <a:spLocks noChangeArrowheads="1"/>
          </p:cNvSpPr>
          <p:nvPr/>
        </p:nvSpPr>
        <p:spPr bwMode="auto">
          <a:xfrm>
            <a:off x="2339975" y="4149725"/>
            <a:ext cx="279400" cy="2794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29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221163"/>
            <a:ext cx="1511300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/>
          </a:p>
        </p:txBody>
      </p:sp>
      <p:sp>
        <p:nvSpPr>
          <p:cNvPr id="13315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316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 下面第（       ）个图是圆圆的。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22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TextBox 14"/>
          <p:cNvSpPr>
            <a:spLocks noChangeArrowheads="1"/>
          </p:cNvSpPr>
          <p:nvPr/>
        </p:nvSpPr>
        <p:spPr bwMode="auto">
          <a:xfrm>
            <a:off x="827088" y="5084763"/>
            <a:ext cx="7345362" cy="1055687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根据图形的边缘判断：第一个是圆圆的，第二个是方方的。</a:t>
            </a:r>
            <a:endParaRPr lang="zh-CN" altLang="en-US" sz="28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" name="TextBox 11"/>
          <p:cNvSpPr>
            <a:spLocks noChangeArrowheads="1"/>
          </p:cNvSpPr>
          <p:nvPr/>
        </p:nvSpPr>
        <p:spPr bwMode="auto">
          <a:xfrm>
            <a:off x="827088" y="4221163"/>
            <a:ext cx="23764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636838"/>
            <a:ext cx="1962150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781300"/>
            <a:ext cx="1368425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20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/>
          </a:p>
        </p:txBody>
      </p:sp>
      <p:sp>
        <p:nvSpPr>
          <p:cNvPr id="18435" name="TextBox 11"/>
          <p:cNvSpPr>
            <a:spLocks noChangeArrowheads="1"/>
          </p:cNvSpPr>
          <p:nvPr/>
        </p:nvSpPr>
        <p:spPr bwMode="auto">
          <a:xfrm>
            <a:off x="1042988" y="2997200"/>
            <a:ext cx="116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340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41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981075"/>
            <a:ext cx="2592387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4775200"/>
            <a:ext cx="1976437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TextBox 11"/>
          <p:cNvSpPr>
            <a:spLocks noChangeArrowheads="1"/>
          </p:cNvSpPr>
          <p:nvPr/>
        </p:nvSpPr>
        <p:spPr bwMode="auto">
          <a:xfrm>
            <a:off x="4211638" y="3068638"/>
            <a:ext cx="7207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一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1" name="矩形 33"/>
          <p:cNvSpPr>
            <a:spLocks noChangeArrowheads="1"/>
          </p:cNvSpPr>
          <p:nvPr/>
        </p:nvSpPr>
        <p:spPr bwMode="auto">
          <a:xfrm>
            <a:off x="2268538" y="3068638"/>
            <a:ext cx="6191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下面第（       ）个图是圆圆的。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utoUpdateAnimBg="0"/>
      <p:bldP spid="17" grpId="0" bldLvl="0" autoUpdateAnimBg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5363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Box 11"/>
          <p:cNvSpPr>
            <a:spLocks noChangeArrowheads="1"/>
          </p:cNvSpPr>
          <p:nvPr/>
        </p:nvSpPr>
        <p:spPr bwMode="auto">
          <a:xfrm>
            <a:off x="900113" y="4292600"/>
            <a:ext cx="237648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5365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.下面第（     ）个图形是尖尖的。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8" name="TextBox 14"/>
          <p:cNvSpPr>
            <a:spLocks noChangeArrowheads="1"/>
          </p:cNvSpPr>
          <p:nvPr/>
        </p:nvSpPr>
        <p:spPr bwMode="auto">
          <a:xfrm>
            <a:off x="900113" y="5084763"/>
            <a:ext cx="7704137" cy="1055687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根据图形的形状观察：第一个图形是一个圆圆的球，第二个图形上面有个尖。</a:t>
            </a:r>
            <a:endParaRPr lang="zh-CN" altLang="en-US" sz="28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71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5369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24175"/>
            <a:ext cx="3714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492375"/>
            <a:ext cx="10541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492375"/>
            <a:ext cx="12573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6" grpId="0" autoUpdateAnimBg="0"/>
      <p:bldP spid="15368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TextBox 11"/>
          <p:cNvSpPr>
            <a:spLocks noChangeArrowheads="1"/>
          </p:cNvSpPr>
          <p:nvPr/>
        </p:nvSpPr>
        <p:spPr bwMode="auto">
          <a:xfrm>
            <a:off x="971550" y="3284538"/>
            <a:ext cx="1168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9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125538"/>
            <a:ext cx="2592388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TextBox 11"/>
          <p:cNvSpPr>
            <a:spLocks noChangeArrowheads="1"/>
          </p:cNvSpPr>
          <p:nvPr/>
        </p:nvSpPr>
        <p:spPr bwMode="auto">
          <a:xfrm>
            <a:off x="4067175" y="3284538"/>
            <a:ext cx="647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二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1" name="矩形 33"/>
          <p:cNvSpPr>
            <a:spLocks noChangeArrowheads="1"/>
          </p:cNvSpPr>
          <p:nvPr/>
        </p:nvSpPr>
        <p:spPr bwMode="auto">
          <a:xfrm>
            <a:off x="2195513" y="3284538"/>
            <a:ext cx="6553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下面第（     ）个图形是尖尖的。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utoUpdateAnimBg="0"/>
      <p:bldP spid="1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7412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矩形 10"/>
          <p:cNvSpPr>
            <a:spLocks noChangeArrowheads="1"/>
          </p:cNvSpPr>
          <p:nvPr/>
        </p:nvSpPr>
        <p:spPr bwMode="auto">
          <a:xfrm>
            <a:off x="1116013" y="2133600"/>
            <a:ext cx="7775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判断：这些东西整理得很整齐。（    ）</a:t>
            </a:r>
            <a:r>
              <a:rPr 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      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2" name="矩形 1"/>
          <p:cNvSpPr>
            <a:spLocks noChangeArrowheads="1"/>
          </p:cNvSpPr>
          <p:nvPr/>
        </p:nvSpPr>
        <p:spPr bwMode="auto">
          <a:xfrm rot="-2449203">
            <a:off x="6948488" y="2273300"/>
            <a:ext cx="2235200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7415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6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539750" y="4797425"/>
            <a:ext cx="5472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错误原因：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不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这些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书东西堆放在一起，没有整理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5"/>
          <p:cNvSpPr>
            <a:spLocks noChangeArrowheads="1"/>
          </p:cNvSpPr>
          <p:nvPr/>
        </p:nvSpPr>
        <p:spPr bwMode="auto">
          <a:xfrm>
            <a:off x="7956550" y="213360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√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7420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8" y="4149725"/>
            <a:ext cx="308451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708275"/>
            <a:ext cx="14573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 animBg="1" autoUpdateAnimBg="0"/>
      <p:bldP spid="19467" grpId="0" bldLvl="0" autoUpdateAnimBg="0"/>
      <p:bldP spid="17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8436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矩形 10"/>
          <p:cNvSpPr>
            <a:spLocks noChangeArrowheads="1"/>
          </p:cNvSpPr>
          <p:nvPr/>
        </p:nvSpPr>
        <p:spPr bwMode="auto">
          <a:xfrm>
            <a:off x="1116013" y="2133600"/>
            <a:ext cx="7775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判断：这些东西整理得很整齐。（    ）</a:t>
            </a:r>
            <a:r>
              <a:rPr 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      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8438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9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5"/>
          <p:cNvSpPr>
            <a:spLocks noChangeArrowheads="1"/>
          </p:cNvSpPr>
          <p:nvPr/>
        </p:nvSpPr>
        <p:spPr bwMode="auto">
          <a:xfrm>
            <a:off x="7956550" y="213360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×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8442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88" y="4149725"/>
            <a:ext cx="308451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708275"/>
            <a:ext cx="14573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"/>
          <p:cNvSpPr>
            <a:spLocks noChangeArrowheads="1"/>
          </p:cNvSpPr>
          <p:nvPr/>
        </p:nvSpPr>
        <p:spPr bwMode="auto">
          <a:xfrm rot="-3076656">
            <a:off x="6804819" y="222488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正确解答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" name="矩形 16"/>
          <p:cNvSpPr>
            <a:spLocks noChangeArrowheads="1"/>
          </p:cNvSpPr>
          <p:nvPr/>
        </p:nvSpPr>
        <p:spPr bwMode="auto">
          <a:xfrm>
            <a:off x="684213" y="4941888"/>
            <a:ext cx="49672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这些东西很杂乱。</a:t>
            </a:r>
            <a:endParaRPr lang="zh-CN" altLang="en-US" sz="36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utoUpdateAnimBg="0"/>
      <p:bldP spid="14" grpId="0" bldLvl="0" animBg="1" autoUpdateAnimBg="0"/>
      <p:bldP spid="15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2211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611188" y="1844675"/>
            <a:ext cx="8064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下面第（      ）幅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图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是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平面图形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268538" y="4221163"/>
            <a:ext cx="5830887" cy="1152525"/>
          </a:xfrm>
          <a:prstGeom prst="wedgeRoundRectCallout">
            <a:avLst>
              <a:gd name="adj1" fmla="val -61157"/>
              <a:gd name="adj2" fmla="val -2133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第一幅是平面图形，第二幅是立体图形。</a:t>
            </a:r>
            <a:endParaRPr lang="zh-CN" altLang="en-US" sz="3200" dirty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4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563938" y="5445125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一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565400"/>
            <a:ext cx="1439862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565400"/>
            <a:ext cx="1295400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2211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611188" y="1844675"/>
            <a:ext cx="8064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下面图形的侧面是（      ）的。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268538" y="4292600"/>
            <a:ext cx="6335712" cy="1081088"/>
          </a:xfrm>
          <a:prstGeom prst="wedgeRoundRectCallout">
            <a:avLst>
              <a:gd name="adj1" fmla="val -61157"/>
              <a:gd name="adj2" fmla="val -2133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可以找一个类似的图形摸一摸，感受一下。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0488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563938" y="5445125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圆圆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492375"/>
            <a:ext cx="1243012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149725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611188" y="1773238"/>
            <a:ext cx="806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（      ）的房间比较整齐。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268538" y="4221163"/>
            <a:ext cx="5040312" cy="1079500"/>
          </a:xfrm>
          <a:prstGeom prst="wedgeRoundRectCallout">
            <a:avLst>
              <a:gd name="adj1" fmla="val -64324"/>
              <a:gd name="adj2" fmla="val -116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淘气的房间没有整理，笑笑</a:t>
            </a:r>
            <a:r>
              <a:rPr lang="zh-CN" altLang="en-US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房间</a:t>
            </a:r>
            <a:r>
              <a:rPr lang="zh-CN" altLang="en-US" sz="3200" dirty="0" smtClean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整理</a:t>
            </a:r>
            <a:r>
              <a:rPr lang="zh-CN" altLang="en-US" sz="3200" dirty="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得很整齐。</a:t>
            </a:r>
            <a:endParaRPr lang="zh-CN" altLang="en-US" sz="3200" dirty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512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563938" y="5445125"/>
            <a:ext cx="4535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笑笑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492375"/>
            <a:ext cx="2087562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492375"/>
            <a:ext cx="2305050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5123" name="TextBox 1"/>
          <p:cNvSpPr>
            <a:spLocks noChangeArrowheads="1"/>
          </p:cNvSpPr>
          <p:nvPr/>
        </p:nvSpPr>
        <p:spPr bwMode="auto">
          <a:xfrm>
            <a:off x="323850" y="981075"/>
            <a:ext cx="6265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第一单元   数学就在我身边</a:t>
            </a:r>
            <a:endParaRPr lang="zh-CN" altLang="en-US" sz="36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5124" name="直线连接符 21"/>
          <p:cNvSpPr>
            <a:spLocks noChangeShapeType="1"/>
          </p:cNvSpPr>
          <p:nvPr/>
        </p:nvSpPr>
        <p:spPr bwMode="auto">
          <a:xfrm flipV="1">
            <a:off x="3924300" y="2997200"/>
            <a:ext cx="1800225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01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2636838"/>
            <a:ext cx="51689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4"/>
          <p:cNvSpPr>
            <a:spLocks noChangeArrowheads="1"/>
          </p:cNvSpPr>
          <p:nvPr/>
        </p:nvSpPr>
        <p:spPr bwMode="auto">
          <a:xfrm>
            <a:off x="3779838" y="2133600"/>
            <a:ext cx="4356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看一看</a:t>
            </a:r>
            <a:endParaRPr lang="zh-CN" altLang="en-US" sz="480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  <p:bldP spid="5124" grpId="0" animBg="1"/>
      <p:bldP spid="5126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149725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611188" y="1844675"/>
            <a:ext cx="8064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判断：下面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的桶是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方方的。（    ）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195513" y="4292600"/>
            <a:ext cx="3168650" cy="649288"/>
          </a:xfrm>
          <a:prstGeom prst="wedgeRoundRectCallout">
            <a:avLst>
              <a:gd name="adj1" fmla="val -65736"/>
              <a:gd name="adj2" fmla="val 776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根据外形判断。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2268538" y="53736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6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3348038" y="5445125"/>
            <a:ext cx="647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×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492375"/>
            <a:ext cx="1512887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17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2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0052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矩形 17"/>
          <p:cNvSpPr>
            <a:spLocks noChangeArrowheads="1"/>
          </p:cNvSpPr>
          <p:nvPr/>
        </p:nvSpPr>
        <p:spPr bwMode="auto">
          <a:xfrm>
            <a:off x="684213" y="1746250"/>
            <a:ext cx="80660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这个闹钟的面是（      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）的。</a:t>
            </a:r>
            <a:endParaRPr lang="en-US" altLang="zh-CN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algn="just"/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①圆圆    ②方方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4" name="AutoShape 27"/>
          <p:cNvSpPr>
            <a:spLocks noChangeArrowheads="1"/>
          </p:cNvSpPr>
          <p:nvPr/>
        </p:nvSpPr>
        <p:spPr bwMode="auto">
          <a:xfrm>
            <a:off x="2627313" y="4437063"/>
            <a:ext cx="4752975" cy="647700"/>
          </a:xfrm>
          <a:prstGeom prst="wedgeRoundRectCallout">
            <a:avLst>
              <a:gd name="adj1" fmla="val -65736"/>
              <a:gd name="adj2" fmla="val -4978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图中闹钟的面是圆圆的。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6" name="矩形 15"/>
          <p:cNvSpPr>
            <a:spLocks noChangeArrowheads="1"/>
          </p:cNvSpPr>
          <p:nvPr/>
        </p:nvSpPr>
        <p:spPr bwMode="auto">
          <a:xfrm>
            <a:off x="2484438" y="55895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9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276600" y="5589588"/>
            <a:ext cx="410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①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5611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852738"/>
            <a:ext cx="1368425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utoUpdateAnimBg="0"/>
      <p:bldP spid="22534" grpId="0" bldLvl="0" animBg="1" autoUpdateAnimBg="0"/>
      <p:bldP spid="22536" grpId="0" bldLvl="0" autoUpdateAnimBg="0"/>
      <p:bldP spid="14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grpSp>
        <p:nvGrpSpPr>
          <p:cNvPr id="24579" name="Group 23"/>
          <p:cNvGrpSpPr>
            <a:grpSpLocks noChangeAspect="1"/>
          </p:cNvGrpSpPr>
          <p:nvPr/>
        </p:nvGrpSpPr>
        <p:grpSpPr bwMode="auto">
          <a:xfrm>
            <a:off x="3563938" y="1341438"/>
            <a:ext cx="2305050" cy="1762125"/>
            <a:chOff x="0" y="0"/>
            <a:chExt cx="1950" cy="1406"/>
          </a:xfrm>
        </p:grpSpPr>
        <p:pic>
          <p:nvPicPr>
            <p:cNvPr id="24590" name="Picture 10" descr="76副本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9" y="0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1" name="Picture 22" descr="95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7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24"/>
          <p:cNvGrpSpPr/>
          <p:nvPr/>
        </p:nvGrpSpPr>
        <p:grpSpPr bwMode="auto">
          <a:xfrm>
            <a:off x="611188" y="1700213"/>
            <a:ext cx="2692400" cy="1617662"/>
            <a:chOff x="0" y="12"/>
            <a:chExt cx="1750" cy="1465"/>
          </a:xfrm>
        </p:grpSpPr>
        <p:sp>
          <p:nvSpPr>
            <p:cNvPr id="24588" name="AutoShape 27"/>
            <p:cNvSpPr>
              <a:spLocks noChangeArrowheads="1"/>
            </p:cNvSpPr>
            <p:nvPr/>
          </p:nvSpPr>
          <p:spPr bwMode="auto">
            <a:xfrm>
              <a:off x="0" y="12"/>
              <a:ext cx="1750" cy="1438"/>
            </a:xfrm>
            <a:prstGeom prst="wedgeRoundRectCallout">
              <a:avLst>
                <a:gd name="adj1" fmla="val 61000"/>
                <a:gd name="adj2" fmla="val -2212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4589" name="Rectangle 13"/>
            <p:cNvSpPr>
              <a:spLocks noChangeArrowheads="1"/>
            </p:cNvSpPr>
            <p:nvPr/>
          </p:nvSpPr>
          <p:spPr bwMode="auto">
            <a:xfrm>
              <a:off x="18" y="15"/>
              <a:ext cx="1638" cy="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通过这节课的学习，我学习了很多知识。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grpSp>
        <p:nvGrpSpPr>
          <p:cNvPr id="4" name="Group 21"/>
          <p:cNvGrpSpPr/>
          <p:nvPr/>
        </p:nvGrpSpPr>
        <p:grpSpPr bwMode="auto">
          <a:xfrm>
            <a:off x="6300788" y="1916113"/>
            <a:ext cx="2419350" cy="720725"/>
            <a:chOff x="159" y="-68"/>
            <a:chExt cx="1618" cy="595"/>
          </a:xfrm>
        </p:grpSpPr>
        <p:sp>
          <p:nvSpPr>
            <p:cNvPr id="24586" name="AutoShape 27"/>
            <p:cNvSpPr>
              <a:spLocks noChangeArrowheads="1"/>
            </p:cNvSpPr>
            <p:nvPr/>
          </p:nvSpPr>
          <p:spPr bwMode="auto">
            <a:xfrm>
              <a:off x="159" y="-68"/>
              <a:ext cx="1618" cy="595"/>
            </a:xfrm>
            <a:prstGeom prst="wedgeRoundRectCallout">
              <a:avLst>
                <a:gd name="adj1" fmla="val -61880"/>
                <a:gd name="adj2" fmla="val 54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latin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4587" name="Rectangle 17"/>
            <p:cNvSpPr>
              <a:spLocks noChangeArrowheads="1"/>
            </p:cNvSpPr>
            <p:nvPr/>
          </p:nvSpPr>
          <p:spPr bwMode="auto">
            <a:xfrm>
              <a:off x="159" y="52"/>
              <a:ext cx="1589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快点告诉我吧！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6638" name="矩形 21"/>
          <p:cNvSpPr>
            <a:spLocks noChangeArrowheads="1"/>
          </p:cNvSpPr>
          <p:nvPr/>
        </p:nvSpPr>
        <p:spPr bwMode="auto">
          <a:xfrm>
            <a:off x="684213" y="3860800"/>
            <a:ext cx="8281987" cy="719138"/>
          </a:xfrm>
          <a:prstGeom prst="rect">
            <a:avLst/>
          </a:prstGeom>
          <a:solidFill>
            <a:srgbClr val="F2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在我们生活中，有许许多多的图形</a:t>
            </a:r>
            <a:r>
              <a:rPr lang="zh-CN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6639" name="同侧圆角矩形 14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课堂小结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684213" y="4581525"/>
            <a:ext cx="8281987" cy="1384300"/>
          </a:xfrm>
          <a:prstGeom prst="rect">
            <a:avLst/>
          </a:prstGeom>
          <a:solidFill>
            <a:srgbClr val="B6DD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将物品按照一定的规律放在一起，显得更加整齐。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 bldLvl="0" animBg="1" autoUpdateAnimBg="0"/>
      <p:bldP spid="16" grpId="0" bldLvl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Freeform 93"/>
          <p:cNvSpPr>
            <a:spLocks noChangeArrowheads="1"/>
          </p:cNvSpPr>
          <p:nvPr/>
        </p:nvSpPr>
        <p:spPr bwMode="auto">
          <a:xfrm>
            <a:off x="3430588" y="2671763"/>
            <a:ext cx="2592387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Freeform 94"/>
          <p:cNvSpPr>
            <a:spLocks noChangeArrowheads="1"/>
          </p:cNvSpPr>
          <p:nvPr/>
        </p:nvSpPr>
        <p:spPr bwMode="auto">
          <a:xfrm>
            <a:off x="3430588" y="2671763"/>
            <a:ext cx="2600325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95"/>
          <p:cNvSpPr>
            <a:spLocks noChangeArrowheads="1"/>
          </p:cNvSpPr>
          <p:nvPr/>
        </p:nvSpPr>
        <p:spPr bwMode="auto">
          <a:xfrm>
            <a:off x="2835275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Freeform 96"/>
          <p:cNvSpPr>
            <a:spLocks noChangeArrowheads="1"/>
          </p:cNvSpPr>
          <p:nvPr/>
        </p:nvSpPr>
        <p:spPr bwMode="auto">
          <a:xfrm>
            <a:off x="2825750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7" name="Freeform 97"/>
          <p:cNvSpPr>
            <a:spLocks noChangeArrowheads="1"/>
          </p:cNvSpPr>
          <p:nvPr/>
        </p:nvSpPr>
        <p:spPr bwMode="auto">
          <a:xfrm>
            <a:off x="34432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Freeform 98"/>
          <p:cNvSpPr>
            <a:spLocks noChangeArrowheads="1"/>
          </p:cNvSpPr>
          <p:nvPr/>
        </p:nvSpPr>
        <p:spPr bwMode="auto">
          <a:xfrm>
            <a:off x="34305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100"/>
          <p:cNvSpPr>
            <a:spLocks noChangeArrowheads="1"/>
          </p:cNvSpPr>
          <p:nvPr/>
        </p:nvSpPr>
        <p:spPr bwMode="auto">
          <a:xfrm>
            <a:off x="2825750" y="2671763"/>
            <a:ext cx="3205163" cy="1500187"/>
          </a:xfrm>
          <a:custGeom>
            <a:avLst/>
            <a:gdLst>
              <a:gd name="T0" fmla="*/ 2147483647 w 2019"/>
              <a:gd name="T1" fmla="*/ 0 h 1050"/>
              <a:gd name="T2" fmla="*/ 0 w 2019"/>
              <a:gd name="T3" fmla="*/ 2147483647 h 1050"/>
              <a:gd name="T4" fmla="*/ 2147483647 w 2019"/>
              <a:gd name="T5" fmla="*/ 2147483647 h 1050"/>
              <a:gd name="T6" fmla="*/ 2147483647 w 2019"/>
              <a:gd name="T7" fmla="*/ 2147483647 h 1050"/>
              <a:gd name="T8" fmla="*/ 2147483647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1050"/>
              <a:gd name="T17" fmla="*/ 2019 w 20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Freeform 102"/>
          <p:cNvSpPr>
            <a:spLocks noChangeArrowheads="1"/>
          </p:cNvSpPr>
          <p:nvPr/>
        </p:nvSpPr>
        <p:spPr bwMode="auto">
          <a:xfrm>
            <a:off x="2825750" y="2671763"/>
            <a:ext cx="3197225" cy="942975"/>
          </a:xfrm>
          <a:custGeom>
            <a:avLst/>
            <a:gdLst>
              <a:gd name="T0" fmla="*/ 2147483647 w 2014"/>
              <a:gd name="T1" fmla="*/ 0 h 660"/>
              <a:gd name="T2" fmla="*/ 2147483647 w 2014"/>
              <a:gd name="T3" fmla="*/ 0 h 660"/>
              <a:gd name="T4" fmla="*/ 2147483647 w 2014"/>
              <a:gd name="T5" fmla="*/ 2147483647 h 660"/>
              <a:gd name="T6" fmla="*/ 0 w 2014"/>
              <a:gd name="T7" fmla="*/ 2147483647 h 660"/>
              <a:gd name="T8" fmla="*/ 0 w 2014"/>
              <a:gd name="T9" fmla="*/ 2147483647 h 660"/>
              <a:gd name="T10" fmla="*/ 2147483647 w 2014"/>
              <a:gd name="T11" fmla="*/ 2147483647 h 660"/>
              <a:gd name="T12" fmla="*/ 2147483647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14"/>
              <a:gd name="T22" fmla="*/ 0 h 660"/>
              <a:gd name="T23" fmla="*/ 2014 w 2014"/>
              <a:gd name="T24" fmla="*/ 660 h 6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104"/>
          <p:cNvSpPr>
            <a:spLocks noChangeArrowheads="1"/>
          </p:cNvSpPr>
          <p:nvPr/>
        </p:nvSpPr>
        <p:spPr bwMode="auto">
          <a:xfrm>
            <a:off x="2825750" y="3228975"/>
            <a:ext cx="3205163" cy="942975"/>
          </a:xfrm>
          <a:custGeom>
            <a:avLst/>
            <a:gdLst>
              <a:gd name="T0" fmla="*/ 2147483647 w 2019"/>
              <a:gd name="T1" fmla="*/ 0 h 659"/>
              <a:gd name="T2" fmla="*/ 0 w 2019"/>
              <a:gd name="T3" fmla="*/ 2147483647 h 659"/>
              <a:gd name="T4" fmla="*/ 2147483647 w 2019"/>
              <a:gd name="T5" fmla="*/ 2147483647 h 659"/>
              <a:gd name="T6" fmla="*/ 2147483647 w 2019"/>
              <a:gd name="T7" fmla="*/ 2147483647 h 659"/>
              <a:gd name="T8" fmla="*/ 2147483647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659"/>
              <a:gd name="T17" fmla="*/ 2019 w 2019"/>
              <a:gd name="T18" fmla="*/ 659 h 6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2" name="Freeform 105"/>
          <p:cNvSpPr>
            <a:spLocks noChangeArrowheads="1"/>
          </p:cNvSpPr>
          <p:nvPr/>
        </p:nvSpPr>
        <p:spPr bwMode="auto">
          <a:xfrm>
            <a:off x="2762250" y="3359150"/>
            <a:ext cx="31750" cy="160338"/>
          </a:xfrm>
          <a:custGeom>
            <a:avLst/>
            <a:gdLst>
              <a:gd name="T0" fmla="*/ 0 w 20"/>
              <a:gd name="T1" fmla="*/ 2147483647 h 112"/>
              <a:gd name="T2" fmla="*/ 2147483647 w 20"/>
              <a:gd name="T3" fmla="*/ 0 h 112"/>
              <a:gd name="T4" fmla="*/ 2147483647 w 20"/>
              <a:gd name="T5" fmla="*/ 0 h 112"/>
              <a:gd name="T6" fmla="*/ 2147483647 w 20"/>
              <a:gd name="T7" fmla="*/ 2147483647 h 112"/>
              <a:gd name="T8" fmla="*/ 0 w 20"/>
              <a:gd name="T9" fmla="*/ 2147483647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12"/>
              <a:gd name="T17" fmla="*/ 20 w 20"/>
              <a:gd name="T18" fmla="*/ 112 h 1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3" name="Freeform 106"/>
          <p:cNvSpPr>
            <a:spLocks noEditPoints="1" noChangeArrowheads="1"/>
          </p:cNvSpPr>
          <p:nvPr/>
        </p:nvSpPr>
        <p:spPr bwMode="auto">
          <a:xfrm>
            <a:off x="2857500" y="3346450"/>
            <a:ext cx="73025" cy="158750"/>
          </a:xfrm>
          <a:custGeom>
            <a:avLst/>
            <a:gdLst>
              <a:gd name="T0" fmla="*/ 2147483647 w 46"/>
              <a:gd name="T1" fmla="*/ 2147483647 h 111"/>
              <a:gd name="T2" fmla="*/ 0 w 46"/>
              <a:gd name="T3" fmla="*/ 0 h 111"/>
              <a:gd name="T4" fmla="*/ 2147483647 w 46"/>
              <a:gd name="T5" fmla="*/ 0 h 111"/>
              <a:gd name="T6" fmla="*/ 2147483647 w 46"/>
              <a:gd name="T7" fmla="*/ 2147483647 h 111"/>
              <a:gd name="T8" fmla="*/ 2147483647 w 46"/>
              <a:gd name="T9" fmla="*/ 2147483647 h 111"/>
              <a:gd name="T10" fmla="*/ 2147483647 w 46"/>
              <a:gd name="T11" fmla="*/ 2147483647 h 111"/>
              <a:gd name="T12" fmla="*/ 2147483647 w 46"/>
              <a:gd name="T13" fmla="*/ 2147483647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6"/>
              <a:gd name="T34" fmla="*/ 0 h 111"/>
              <a:gd name="T35" fmla="*/ 46 w 46"/>
              <a:gd name="T36" fmla="*/ 111 h 1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4" name="Freeform 107"/>
          <p:cNvSpPr>
            <a:spLocks noChangeArrowheads="1"/>
          </p:cNvSpPr>
          <p:nvPr/>
        </p:nvSpPr>
        <p:spPr bwMode="auto">
          <a:xfrm>
            <a:off x="2770188" y="3503613"/>
            <a:ext cx="47625" cy="44450"/>
          </a:xfrm>
          <a:custGeom>
            <a:avLst/>
            <a:gdLst>
              <a:gd name="T0" fmla="*/ 0 w 30"/>
              <a:gd name="T1" fmla="*/ 2147483647 h 31"/>
              <a:gd name="T2" fmla="*/ 2147483647 w 30"/>
              <a:gd name="T3" fmla="*/ 0 h 31"/>
              <a:gd name="T4" fmla="*/ 2147483647 w 30"/>
              <a:gd name="T5" fmla="*/ 2147483647 h 31"/>
              <a:gd name="T6" fmla="*/ 2147483647 w 30"/>
              <a:gd name="T7" fmla="*/ 2147483647 h 31"/>
              <a:gd name="T8" fmla="*/ 0 w 30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31"/>
              <a:gd name="T17" fmla="*/ 30 w 30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5" name="任意多边形 38"/>
          <p:cNvSpPr>
            <a:spLocks noChangeArrowheads="1"/>
          </p:cNvSpPr>
          <p:nvPr/>
        </p:nvSpPr>
        <p:spPr bwMode="auto">
          <a:xfrm>
            <a:off x="2347913" y="2889250"/>
            <a:ext cx="754062" cy="488950"/>
          </a:xfrm>
          <a:custGeom>
            <a:avLst/>
            <a:gdLst>
              <a:gd name="T0" fmla="*/ 581158 w 753252"/>
              <a:gd name="T1" fmla="*/ 124 h 544174"/>
              <a:gd name="T2" fmla="*/ 682786 w 753252"/>
              <a:gd name="T3" fmla="*/ 7393 h 544174"/>
              <a:gd name="T4" fmla="*/ 723743 w 753252"/>
              <a:gd name="T5" fmla="*/ 3031 h 544174"/>
              <a:gd name="T6" fmla="*/ 723743 w 753252"/>
              <a:gd name="T7" fmla="*/ 14662 h 544174"/>
              <a:gd name="T8" fmla="*/ 117560 w 753252"/>
              <a:gd name="T9" fmla="*/ 84451 h 544174"/>
              <a:gd name="T10" fmla="*/ 121895 w 753252"/>
              <a:gd name="T11" fmla="*/ 84287 h 544174"/>
              <a:gd name="T12" fmla="*/ 106723 w 753252"/>
              <a:gd name="T13" fmla="*/ 83069 h 544174"/>
              <a:gd name="T14" fmla="*/ 43630 w 753252"/>
              <a:gd name="T15" fmla="*/ 81631 h 544174"/>
              <a:gd name="T16" fmla="*/ 2843 w 753252"/>
              <a:gd name="T17" fmla="*/ 68484 h 544174"/>
              <a:gd name="T18" fmla="*/ 84417 w 753252"/>
              <a:gd name="T19" fmla="*/ 67024 h 544174"/>
              <a:gd name="T20" fmla="*/ 125202 w 753252"/>
              <a:gd name="T21" fmla="*/ 55338 h 544174"/>
              <a:gd name="T22" fmla="*/ 157834 w 753252"/>
              <a:gd name="T23" fmla="*/ 68484 h 544174"/>
              <a:gd name="T24" fmla="*/ 141520 w 753252"/>
              <a:gd name="T25" fmla="*/ 76519 h 544174"/>
              <a:gd name="T26" fmla="*/ 126063 w 753252"/>
              <a:gd name="T27" fmla="*/ 84129 h 544174"/>
              <a:gd name="T28" fmla="*/ 127800 w 753252"/>
              <a:gd name="T29" fmla="*/ 84065 h 544174"/>
              <a:gd name="T30" fmla="*/ 371502 w 753252"/>
              <a:gd name="T31" fmla="*/ 39379 h 544174"/>
              <a:gd name="T32" fmla="*/ 581158 w 753252"/>
              <a:gd name="T33" fmla="*/ 124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53252"/>
              <a:gd name="T52" fmla="*/ 0 h 544174"/>
              <a:gd name="T53" fmla="*/ 753252 w 753252"/>
              <a:gd name="T54" fmla="*/ 544174 h 54417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6" name="Freeform 110"/>
          <p:cNvSpPr>
            <a:spLocks noChangeArrowheads="1"/>
          </p:cNvSpPr>
          <p:nvPr/>
        </p:nvSpPr>
        <p:spPr bwMode="auto">
          <a:xfrm>
            <a:off x="2865438" y="2960688"/>
            <a:ext cx="88900" cy="66675"/>
          </a:xfrm>
          <a:custGeom>
            <a:avLst/>
            <a:gdLst>
              <a:gd name="T0" fmla="*/ 0 w 11"/>
              <a:gd name="T1" fmla="*/ 2147483647 h 9"/>
              <a:gd name="T2" fmla="*/ 2147483647 w 11"/>
              <a:gd name="T3" fmla="*/ 0 h 9"/>
              <a:gd name="T4" fmla="*/ 2147483647 w 11"/>
              <a:gd name="T5" fmla="*/ 2147483647 h 9"/>
              <a:gd name="T6" fmla="*/ 0 w 11"/>
              <a:gd name="T7" fmla="*/ 2147483647 h 9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9"/>
              <a:gd name="T14" fmla="*/ 11 w 11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Freeform 111"/>
          <p:cNvSpPr>
            <a:spLocks noChangeArrowheads="1"/>
          </p:cNvSpPr>
          <p:nvPr/>
        </p:nvSpPr>
        <p:spPr bwMode="auto">
          <a:xfrm>
            <a:off x="2882900" y="3013075"/>
            <a:ext cx="7938" cy="57150"/>
          </a:xfrm>
          <a:custGeom>
            <a:avLst/>
            <a:gdLst>
              <a:gd name="T0" fmla="*/ 0 w 1"/>
              <a:gd name="T1" fmla="*/ 2147483647 h 8"/>
              <a:gd name="T2" fmla="*/ 2147483647 w 1"/>
              <a:gd name="T3" fmla="*/ 2147483647 h 8"/>
              <a:gd name="T4" fmla="*/ 0 w 1"/>
              <a:gd name="T5" fmla="*/ 0 h 8"/>
              <a:gd name="T6" fmla="*/ 0 w 1"/>
              <a:gd name="T7" fmla="*/ 2147483647 h 8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8"/>
              <a:gd name="T14" fmla="*/ 1 w 1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Freeform 112"/>
          <p:cNvSpPr>
            <a:spLocks noChangeArrowheads="1"/>
          </p:cNvSpPr>
          <p:nvPr/>
        </p:nvSpPr>
        <p:spPr bwMode="auto">
          <a:xfrm>
            <a:off x="2898775" y="3013075"/>
            <a:ext cx="23813" cy="49213"/>
          </a:xfrm>
          <a:custGeom>
            <a:avLst/>
            <a:gdLst>
              <a:gd name="T0" fmla="*/ 0 w 3"/>
              <a:gd name="T1" fmla="*/ 2147483647 h 7"/>
              <a:gd name="T2" fmla="*/ 2147483647 w 3"/>
              <a:gd name="T3" fmla="*/ 0 h 7"/>
              <a:gd name="T4" fmla="*/ 0 w 3"/>
              <a:gd name="T5" fmla="*/ 0 h 7"/>
              <a:gd name="T6" fmla="*/ 0 w 3"/>
              <a:gd name="T7" fmla="*/ 2147483647 h 7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7"/>
              <a:gd name="T14" fmla="*/ 3 w 3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Freeform 113"/>
          <p:cNvSpPr>
            <a:spLocks noChangeArrowheads="1"/>
          </p:cNvSpPr>
          <p:nvPr/>
        </p:nvSpPr>
        <p:spPr bwMode="auto">
          <a:xfrm>
            <a:off x="2922588" y="2997200"/>
            <a:ext cx="31750" cy="44450"/>
          </a:xfrm>
          <a:custGeom>
            <a:avLst/>
            <a:gdLst>
              <a:gd name="T0" fmla="*/ 0 w 4"/>
              <a:gd name="T1" fmla="*/ 2147483647 h 6"/>
              <a:gd name="T2" fmla="*/ 2147483647 w 4"/>
              <a:gd name="T3" fmla="*/ 0 h 6"/>
              <a:gd name="T4" fmla="*/ 0 w 4"/>
              <a:gd name="T5" fmla="*/ 2147483647 h 6"/>
              <a:gd name="T6" fmla="*/ 0 60000 65536"/>
              <a:gd name="T7" fmla="*/ 0 60000 65536"/>
              <a:gd name="T8" fmla="*/ 0 60000 65536"/>
              <a:gd name="T9" fmla="*/ 0 w 4"/>
              <a:gd name="T10" fmla="*/ 0 h 6"/>
              <a:gd name="T11" fmla="*/ 4 w 4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0" name="Freeform 114"/>
          <p:cNvSpPr>
            <a:spLocks noChangeArrowheads="1"/>
          </p:cNvSpPr>
          <p:nvPr/>
        </p:nvSpPr>
        <p:spPr bwMode="auto">
          <a:xfrm>
            <a:off x="2938463" y="2974975"/>
            <a:ext cx="39687" cy="38100"/>
          </a:xfrm>
          <a:custGeom>
            <a:avLst/>
            <a:gdLst>
              <a:gd name="T0" fmla="*/ 0 w 5"/>
              <a:gd name="T1" fmla="*/ 2147483647 h 5"/>
              <a:gd name="T2" fmla="*/ 0 w 5"/>
              <a:gd name="T3" fmla="*/ 0 h 5"/>
              <a:gd name="T4" fmla="*/ 0 w 5"/>
              <a:gd name="T5" fmla="*/ 2147483647 h 5"/>
              <a:gd name="T6" fmla="*/ 0 w 5"/>
              <a:gd name="T7" fmla="*/ 2147483647 h 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5"/>
              <a:gd name="T14" fmla="*/ 5 w 5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1" name="Freeform 115"/>
          <p:cNvSpPr>
            <a:spLocks noChangeArrowheads="1"/>
          </p:cNvSpPr>
          <p:nvPr/>
        </p:nvSpPr>
        <p:spPr bwMode="auto">
          <a:xfrm>
            <a:off x="2728913" y="3027363"/>
            <a:ext cx="322262" cy="230187"/>
          </a:xfrm>
          <a:custGeom>
            <a:avLst/>
            <a:gdLst>
              <a:gd name="T0" fmla="*/ 0 w 40"/>
              <a:gd name="T1" fmla="*/ 2147483647 h 32"/>
              <a:gd name="T2" fmla="*/ 2147483647 w 40"/>
              <a:gd name="T3" fmla="*/ 2147483647 h 32"/>
              <a:gd name="T4" fmla="*/ 0 w 40"/>
              <a:gd name="T5" fmla="*/ 2147483647 h 32"/>
              <a:gd name="T6" fmla="*/ 0 60000 65536"/>
              <a:gd name="T7" fmla="*/ 0 60000 65536"/>
              <a:gd name="T8" fmla="*/ 0 60000 65536"/>
              <a:gd name="T9" fmla="*/ 0 w 40"/>
              <a:gd name="T10" fmla="*/ 0 h 32"/>
              <a:gd name="T11" fmla="*/ 40 w 40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2" name="Freeform 116"/>
          <p:cNvSpPr>
            <a:spLocks noChangeArrowheads="1"/>
          </p:cNvSpPr>
          <p:nvPr/>
        </p:nvSpPr>
        <p:spPr bwMode="auto">
          <a:xfrm>
            <a:off x="5853113" y="2570163"/>
            <a:ext cx="73025" cy="146050"/>
          </a:xfrm>
          <a:custGeom>
            <a:avLst/>
            <a:gdLst>
              <a:gd name="T0" fmla="*/ 0 w 46"/>
              <a:gd name="T1" fmla="*/ 2147483647 h 102"/>
              <a:gd name="T2" fmla="*/ 2147483647 w 46"/>
              <a:gd name="T3" fmla="*/ 0 h 102"/>
              <a:gd name="T4" fmla="*/ 2147483647 w 46"/>
              <a:gd name="T5" fmla="*/ 2147483647 h 102"/>
              <a:gd name="T6" fmla="*/ 2147483647 w 46"/>
              <a:gd name="T7" fmla="*/ 2147483647 h 102"/>
              <a:gd name="T8" fmla="*/ 0 w 46"/>
              <a:gd name="T9" fmla="*/ 2147483647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102"/>
              <a:gd name="T17" fmla="*/ 46 w 46"/>
              <a:gd name="T18" fmla="*/ 102 h 1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3" name="Freeform 117"/>
          <p:cNvSpPr>
            <a:spLocks noChangeArrowheads="1"/>
          </p:cNvSpPr>
          <p:nvPr/>
        </p:nvSpPr>
        <p:spPr bwMode="auto">
          <a:xfrm>
            <a:off x="5765800" y="2576513"/>
            <a:ext cx="47625" cy="160337"/>
          </a:xfrm>
          <a:custGeom>
            <a:avLst/>
            <a:gdLst>
              <a:gd name="T0" fmla="*/ 0 w 30"/>
              <a:gd name="T1" fmla="*/ 2147483647 h 112"/>
              <a:gd name="T2" fmla="*/ 2147483647 w 30"/>
              <a:gd name="T3" fmla="*/ 2147483647 h 112"/>
              <a:gd name="T4" fmla="*/ 2147483647 w 30"/>
              <a:gd name="T5" fmla="*/ 0 h 112"/>
              <a:gd name="T6" fmla="*/ 2147483647 w 30"/>
              <a:gd name="T7" fmla="*/ 0 h 112"/>
              <a:gd name="T8" fmla="*/ 2147483647 w 30"/>
              <a:gd name="T9" fmla="*/ 2147483647 h 112"/>
              <a:gd name="T10" fmla="*/ 2147483647 w 30"/>
              <a:gd name="T11" fmla="*/ 2147483647 h 112"/>
              <a:gd name="T12" fmla="*/ 0 w 30"/>
              <a:gd name="T13" fmla="*/ 2147483647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112"/>
              <a:gd name="T23" fmla="*/ 30 w 30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4" name="Freeform 118"/>
          <p:cNvSpPr>
            <a:spLocks noChangeArrowheads="1"/>
          </p:cNvSpPr>
          <p:nvPr/>
        </p:nvSpPr>
        <p:spPr bwMode="auto">
          <a:xfrm>
            <a:off x="5886450" y="2700338"/>
            <a:ext cx="39688" cy="44450"/>
          </a:xfrm>
          <a:custGeom>
            <a:avLst/>
            <a:gdLst>
              <a:gd name="T0" fmla="*/ 0 w 25"/>
              <a:gd name="T1" fmla="*/ 2147483647 h 31"/>
              <a:gd name="T2" fmla="*/ 2147483647 w 25"/>
              <a:gd name="T3" fmla="*/ 0 h 31"/>
              <a:gd name="T4" fmla="*/ 2147483647 w 25"/>
              <a:gd name="T5" fmla="*/ 2147483647 h 31"/>
              <a:gd name="T6" fmla="*/ 2147483647 w 25"/>
              <a:gd name="T7" fmla="*/ 2147483647 h 31"/>
              <a:gd name="T8" fmla="*/ 0 w 25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31"/>
              <a:gd name="T17" fmla="*/ 25 w 25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5" name="任意多边形 37"/>
          <p:cNvSpPr>
            <a:spLocks noChangeArrowheads="1"/>
          </p:cNvSpPr>
          <p:nvPr/>
        </p:nvSpPr>
        <p:spPr bwMode="auto">
          <a:xfrm>
            <a:off x="5467350" y="2159000"/>
            <a:ext cx="760413" cy="441325"/>
          </a:xfrm>
          <a:custGeom>
            <a:avLst/>
            <a:gdLst>
              <a:gd name="T0" fmla="*/ 641887 w 760238"/>
              <a:gd name="T1" fmla="*/ 31013 h 489328"/>
              <a:gd name="T2" fmla="*/ 679536 w 760238"/>
              <a:gd name="T3" fmla="*/ 41032 h 489328"/>
              <a:gd name="T4" fmla="*/ 752562 w 760238"/>
              <a:gd name="T5" fmla="*/ 39482 h 489328"/>
              <a:gd name="T6" fmla="*/ 736330 w 760238"/>
              <a:gd name="T7" fmla="*/ 53427 h 489328"/>
              <a:gd name="T8" fmla="*/ 663311 w 760238"/>
              <a:gd name="T9" fmla="*/ 61171 h 489328"/>
              <a:gd name="T10" fmla="*/ 606516 w 760238"/>
              <a:gd name="T11" fmla="*/ 45681 h 489328"/>
              <a:gd name="T12" fmla="*/ 622743 w 760238"/>
              <a:gd name="T13" fmla="*/ 31738 h 489328"/>
              <a:gd name="T14" fmla="*/ 641887 w 760238"/>
              <a:gd name="T15" fmla="*/ 31013 h 489328"/>
              <a:gd name="T16" fmla="*/ 171442 w 760238"/>
              <a:gd name="T17" fmla="*/ 99 h 489328"/>
              <a:gd name="T18" fmla="*/ 380282 w 760238"/>
              <a:gd name="T19" fmla="*/ 30434 h 489328"/>
              <a:gd name="T20" fmla="*/ 671568 w 760238"/>
              <a:gd name="T21" fmla="*/ 61280 h 489328"/>
              <a:gd name="T22" fmla="*/ 16187 w 760238"/>
              <a:gd name="T23" fmla="*/ 24264 h 489328"/>
              <a:gd name="T24" fmla="*/ 0 w 760238"/>
              <a:gd name="T25" fmla="*/ 13466 h 489328"/>
              <a:gd name="T26" fmla="*/ 40451 w 760238"/>
              <a:gd name="T27" fmla="*/ 15010 h 489328"/>
              <a:gd name="T28" fmla="*/ 171442 w 760238"/>
              <a:gd name="T29" fmla="*/ 99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60238"/>
              <a:gd name="T46" fmla="*/ 0 h 489328"/>
              <a:gd name="T47" fmla="*/ 760238 w 760238"/>
              <a:gd name="T48" fmla="*/ 489328 h 48932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6" name="Freeform 121"/>
          <p:cNvSpPr>
            <a:spLocks noChangeArrowheads="1"/>
          </p:cNvSpPr>
          <p:nvPr/>
        </p:nvSpPr>
        <p:spPr bwMode="auto">
          <a:xfrm>
            <a:off x="5572125" y="2279650"/>
            <a:ext cx="306388" cy="217488"/>
          </a:xfrm>
          <a:custGeom>
            <a:avLst/>
            <a:gdLst>
              <a:gd name="T0" fmla="*/ 2147483647 w 38"/>
              <a:gd name="T1" fmla="*/ 2147483647 h 30"/>
              <a:gd name="T2" fmla="*/ 2147483647 w 38"/>
              <a:gd name="T3" fmla="*/ 2147483647 h 30"/>
              <a:gd name="T4" fmla="*/ 2147483647 w 38"/>
              <a:gd name="T5" fmla="*/ 2147483647 h 30"/>
              <a:gd name="T6" fmla="*/ 0 60000 65536"/>
              <a:gd name="T7" fmla="*/ 0 60000 65536"/>
              <a:gd name="T8" fmla="*/ 0 60000 65536"/>
              <a:gd name="T9" fmla="*/ 0 w 38"/>
              <a:gd name="T10" fmla="*/ 0 h 30"/>
              <a:gd name="T11" fmla="*/ 38 w 38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7" name="Freeform 122"/>
          <p:cNvSpPr>
            <a:spLocks noChangeArrowheads="1"/>
          </p:cNvSpPr>
          <p:nvPr/>
        </p:nvSpPr>
        <p:spPr bwMode="auto">
          <a:xfrm>
            <a:off x="5588000" y="2244725"/>
            <a:ext cx="112713" cy="57150"/>
          </a:xfrm>
          <a:custGeom>
            <a:avLst/>
            <a:gdLst>
              <a:gd name="T0" fmla="*/ 0 w 14"/>
              <a:gd name="T1" fmla="*/ 0 h 8"/>
              <a:gd name="T2" fmla="*/ 2147483647 w 14"/>
              <a:gd name="T3" fmla="*/ 2147483647 h 8"/>
              <a:gd name="T4" fmla="*/ 2147483647 w 14"/>
              <a:gd name="T5" fmla="*/ 2147483647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  <a:gd name="T12" fmla="*/ 0 w 14"/>
              <a:gd name="T13" fmla="*/ 0 h 8"/>
              <a:gd name="T14" fmla="*/ 14 w 14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8" name="Freeform 123"/>
          <p:cNvSpPr>
            <a:spLocks noChangeArrowheads="1"/>
          </p:cNvSpPr>
          <p:nvPr/>
        </p:nvSpPr>
        <p:spPr bwMode="auto">
          <a:xfrm>
            <a:off x="3703638" y="1641475"/>
            <a:ext cx="1481137" cy="723900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9" name="Freeform 124"/>
          <p:cNvSpPr>
            <a:spLocks noChangeArrowheads="1"/>
          </p:cNvSpPr>
          <p:nvPr/>
        </p:nvSpPr>
        <p:spPr bwMode="auto">
          <a:xfrm>
            <a:off x="3703638" y="1649413"/>
            <a:ext cx="1481137" cy="725487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0" name="Freeform 126"/>
          <p:cNvSpPr>
            <a:spLocks noChangeArrowheads="1"/>
          </p:cNvSpPr>
          <p:nvPr/>
        </p:nvSpPr>
        <p:spPr bwMode="auto">
          <a:xfrm>
            <a:off x="3421063" y="1974850"/>
            <a:ext cx="1771650" cy="1109663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1" name="Freeform 129"/>
          <p:cNvSpPr>
            <a:spLocks noChangeArrowheads="1"/>
          </p:cNvSpPr>
          <p:nvPr/>
        </p:nvSpPr>
        <p:spPr bwMode="auto">
          <a:xfrm>
            <a:off x="3430588" y="2555875"/>
            <a:ext cx="1762125" cy="527050"/>
          </a:xfrm>
          <a:custGeom>
            <a:avLst/>
            <a:gdLst>
              <a:gd name="T0" fmla="*/ 2147483647 w 1110"/>
              <a:gd name="T1" fmla="*/ 0 h 370"/>
              <a:gd name="T2" fmla="*/ 0 w 1110"/>
              <a:gd name="T3" fmla="*/ 2147483647 h 370"/>
              <a:gd name="T4" fmla="*/ 0 w 1110"/>
              <a:gd name="T5" fmla="*/ 2147483647 h 370"/>
              <a:gd name="T6" fmla="*/ 2147483647 w 1110"/>
              <a:gd name="T7" fmla="*/ 2147483647 h 370"/>
              <a:gd name="T8" fmla="*/ 2147483647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0"/>
              <a:gd name="T16" fmla="*/ 0 h 370"/>
              <a:gd name="T17" fmla="*/ 1110 w 1110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2" name="Freeform 131"/>
          <p:cNvSpPr>
            <a:spLocks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3" name="Freeform 133"/>
          <p:cNvSpPr>
            <a:spLocks noEditPoints="1"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2147483647 h 776"/>
              <a:gd name="T2" fmla="*/ 2147483647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2147483647 h 776"/>
              <a:gd name="T10" fmla="*/ 2147483647 w 1116"/>
              <a:gd name="T11" fmla="*/ 0 h 776"/>
              <a:gd name="T12" fmla="*/ 2147483647 w 1116"/>
              <a:gd name="T13" fmla="*/ 0 h 776"/>
              <a:gd name="T14" fmla="*/ 0 w 1116"/>
              <a:gd name="T15" fmla="*/ 2147483647 h 776"/>
              <a:gd name="T16" fmla="*/ 0 w 1116"/>
              <a:gd name="T17" fmla="*/ 2147483647 h 776"/>
              <a:gd name="T18" fmla="*/ 0 w 1116"/>
              <a:gd name="T19" fmla="*/ 2147483647 h 776"/>
              <a:gd name="T20" fmla="*/ 2147483647 w 1116"/>
              <a:gd name="T21" fmla="*/ 2147483647 h 776"/>
              <a:gd name="T22" fmla="*/ 2147483647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16"/>
              <a:gd name="T37" fmla="*/ 0 h 776"/>
              <a:gd name="T38" fmla="*/ 1116 w 1116"/>
              <a:gd name="T39" fmla="*/ 776 h 77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34" name="任意多边形 163"/>
          <p:cNvSpPr>
            <a:spLocks noChangeArrowheads="1"/>
          </p:cNvSpPr>
          <p:nvPr/>
        </p:nvSpPr>
        <p:spPr bwMode="auto">
          <a:xfrm rot="-942145">
            <a:off x="2667000" y="3086100"/>
            <a:ext cx="3522663" cy="669925"/>
          </a:xfrm>
          <a:custGeom>
            <a:avLst/>
            <a:gdLst>
              <a:gd name="T0" fmla="*/ 3543084 w 3521391"/>
              <a:gd name="T1" fmla="*/ 0 h 741516"/>
              <a:gd name="T2" fmla="*/ 3380548 w 3521391"/>
              <a:gd name="T3" fmla="*/ 118379 h 741516"/>
              <a:gd name="T4" fmla="*/ 3381748 w 3521391"/>
              <a:gd name="T5" fmla="*/ 118375 h 741516"/>
              <a:gd name="T6" fmla="*/ 3353214 w 3521391"/>
              <a:gd name="T7" fmla="*/ 138284 h 741516"/>
              <a:gd name="T8" fmla="*/ 0 w 3521391"/>
              <a:gd name="T9" fmla="*/ 146370 h 741516"/>
              <a:gd name="T10" fmla="*/ 3731 w 3521391"/>
              <a:gd name="T11" fmla="*/ 142604 h 741516"/>
              <a:gd name="T12" fmla="*/ 25342 w 3521391"/>
              <a:gd name="T13" fmla="*/ 127526 h 741516"/>
              <a:gd name="T14" fmla="*/ 25867 w 3521391"/>
              <a:gd name="T15" fmla="*/ 127524 h 741516"/>
              <a:gd name="T16" fmla="*/ 37906 w 3521391"/>
              <a:gd name="T17" fmla="*/ 118763 h 741516"/>
              <a:gd name="T18" fmla="*/ 196101 w 3521391"/>
              <a:gd name="T19" fmla="*/ 8370 h 741516"/>
              <a:gd name="T20" fmla="*/ 3543036 w 3521391"/>
              <a:gd name="T21" fmla="*/ 0 h 741516"/>
              <a:gd name="T22" fmla="*/ 3543082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480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华文行楷" panose="02010800040101010101" pitchFamily="2" charset="-122"/>
              </a:rPr>
              <a:t>谢谢</a:t>
            </a:r>
            <a:endParaRPr lang="zh-CN" altLang="en-US" sz="480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华文行楷" panose="02010800040101010101" pitchFamily="2" charset="-122"/>
            </a:endParaRPr>
          </a:p>
        </p:txBody>
      </p:sp>
      <p:sp>
        <p:nvSpPr>
          <p:cNvPr id="25635" name="任意多边形 167"/>
          <p:cNvSpPr>
            <a:spLocks noChangeArrowheads="1"/>
          </p:cNvSpPr>
          <p:nvPr/>
        </p:nvSpPr>
        <p:spPr bwMode="auto">
          <a:xfrm rot="-878033">
            <a:off x="3303588" y="2192338"/>
            <a:ext cx="2008187" cy="674687"/>
          </a:xfrm>
          <a:custGeom>
            <a:avLst/>
            <a:gdLst>
              <a:gd name="T0" fmla="*/ 2003011 w 2008511"/>
              <a:gd name="T1" fmla="*/ 0 h 748757"/>
              <a:gd name="T2" fmla="*/ 1827886 w 2008511"/>
              <a:gd name="T3" fmla="*/ 133059 h 748757"/>
              <a:gd name="T4" fmla="*/ 0 w 2008511"/>
              <a:gd name="T5" fmla="*/ 141527 h 748757"/>
              <a:gd name="T6" fmla="*/ 173196 w 2008511"/>
              <a:gd name="T7" fmla="*/ 8682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5636" name="任意多边形 171"/>
          <p:cNvSpPr>
            <a:spLocks noChangeArrowheads="1"/>
          </p:cNvSpPr>
          <p:nvPr/>
        </p:nvSpPr>
        <p:spPr bwMode="auto">
          <a:xfrm rot="-750403">
            <a:off x="3330575" y="3949700"/>
            <a:ext cx="1979613" cy="739775"/>
          </a:xfrm>
          <a:custGeom>
            <a:avLst/>
            <a:gdLst>
              <a:gd name="T0" fmla="*/ 1984080 w 1979334"/>
              <a:gd name="T1" fmla="*/ 0 h 822792"/>
              <a:gd name="T2" fmla="*/ 1834363 w 1979334"/>
              <a:gd name="T3" fmla="*/ 129408 h 822792"/>
              <a:gd name="T4" fmla="*/ 0 w 1979334"/>
              <a:gd name="T5" fmla="*/ 149968 h 822792"/>
              <a:gd name="T6" fmla="*/ 147822 w 1979334"/>
              <a:gd name="T7" fmla="*/ 20779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pic>
        <p:nvPicPr>
          <p:cNvPr id="5123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24400"/>
            <a:ext cx="2016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682625" y="1989138"/>
            <a:ext cx="80660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了解图形的相关知识。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512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684213" y="3284538"/>
            <a:ext cx="7632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感受图形的变化及平面图形与立体图形的区别。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152" name="同侧圆角矩形 7"/>
          <p:cNvSpPr>
            <a:spLocks noChangeArrowheads="1"/>
          </p:cNvSpPr>
          <p:nvPr/>
        </p:nvSpPr>
        <p:spPr bwMode="auto">
          <a:xfrm>
            <a:off x="500063" y="100012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学习目标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611188" y="5013325"/>
            <a:ext cx="5616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感受图书分类的重要性。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utoUpdateAnimBg="0"/>
      <p:bldP spid="6151" grpId="0" bldLvl="0" autoUpdateAnimBg="0"/>
      <p:bldP spid="8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614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971550" y="2349500"/>
            <a:ext cx="6985000" cy="646113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会观察图上的物体。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971550" y="4221163"/>
            <a:ext cx="7200900" cy="646112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对图形的简单认识。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6" name="同侧圆角矩形 7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151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941888"/>
            <a:ext cx="180975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 autoUpdateAnimBg="0"/>
      <p:bldP spid="717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717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39750" y="1628775"/>
            <a:ext cx="7704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他们都在干什么？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492375"/>
            <a:ext cx="21971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187450" y="2781300"/>
            <a:ext cx="6480175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上面的四个小男孩在给树浇水，中间右侧的小女孩在喂兔子，其他同学都在做游戏</a:t>
            </a:r>
            <a:r>
              <a:rPr lang="zh-CN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eaLnBrk="1" hangingPunct="1"/>
            <a:endParaRPr lang="zh-CN" altLang="en-US"/>
          </a:p>
        </p:txBody>
      </p:sp>
      <p:pic>
        <p:nvPicPr>
          <p:cNvPr id="8198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981075"/>
            <a:ext cx="23399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9219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9221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3716338"/>
            <a:ext cx="1863725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云形 10"/>
          <p:cNvSpPr/>
          <p:nvPr/>
        </p:nvSpPr>
        <p:spPr bwMode="auto">
          <a:xfrm>
            <a:off x="827088" y="1916113"/>
            <a:ext cx="5976937" cy="2376487"/>
          </a:xfrm>
          <a:prstGeom prst="cloud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619250" y="2349500"/>
            <a:ext cx="4176713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图上所有的场景中都有图形，有的是圆圆的，有的是高高的，有的是方方的</a:t>
            </a:r>
            <a:r>
              <a:rPr lang="zh-CN" altLang="zh-CN" sz="28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zh-CN" sz="28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eaLnBrk="1" hangingPunct="1"/>
            <a:endParaRPr lang="zh-CN" altLang="en-US"/>
          </a:p>
        </p:txBody>
      </p:sp>
      <p:sp>
        <p:nvSpPr>
          <p:cNvPr id="9224" name="椭圆 12"/>
          <p:cNvSpPr>
            <a:spLocks noChangeArrowheads="1"/>
          </p:cNvSpPr>
          <p:nvPr/>
        </p:nvSpPr>
        <p:spPr bwMode="auto">
          <a:xfrm>
            <a:off x="6443663" y="3500438"/>
            <a:ext cx="431800" cy="43338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椭圆 13"/>
          <p:cNvSpPr>
            <a:spLocks noChangeArrowheads="1"/>
          </p:cNvSpPr>
          <p:nvPr/>
        </p:nvSpPr>
        <p:spPr bwMode="auto">
          <a:xfrm>
            <a:off x="6948488" y="3860800"/>
            <a:ext cx="279400" cy="2794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024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900113" y="1773238"/>
            <a:ext cx="72723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教室里有什么？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276475"/>
            <a:ext cx="3097212" cy="380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1267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395288" y="2708275"/>
            <a:ext cx="84963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教室的黑板上画着图形图，黑板上面有一面国旗和一个钟。教室中间有几个同学在拼摆图形。教室的右侧有书柜和学具柜。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1270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765175"/>
            <a:ext cx="23399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581525"/>
            <a:ext cx="2162175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1020</Words>
  <Application>WPS 演示</Application>
  <PresentationFormat>全屏显示(4:3)</PresentationFormat>
  <Paragraphs>211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黑体</vt:lpstr>
      <vt:lpstr>方正大标宋简体</vt:lpstr>
      <vt:lpstr>华文楷体</vt:lpstr>
      <vt:lpstr>Candara</vt:lpstr>
      <vt:lpstr>华文新魏</vt:lpstr>
      <vt:lpstr/>
      <vt:lpstr>Arial Unicode MS</vt:lpstr>
      <vt:lpstr>楷体_GB2312</vt:lpstr>
      <vt:lpstr>华文行楷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2015-10-20T06:58:00Z</dcterms:created>
  <dcterms:modified xsi:type="dcterms:W3CDTF">2017-09-10T08:55:48Z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