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89" r:id="rId4"/>
    <p:sldId id="264" r:id="rId5"/>
    <p:sldId id="327" r:id="rId6"/>
    <p:sldId id="352" r:id="rId7"/>
    <p:sldId id="390" r:id="rId8"/>
    <p:sldId id="369" r:id="rId9"/>
    <p:sldId id="383" r:id="rId10"/>
    <p:sldId id="349" r:id="rId11"/>
    <p:sldId id="351" r:id="rId12"/>
    <p:sldId id="293" r:id="rId13"/>
    <p:sldId id="359" r:id="rId14"/>
    <p:sldId id="301" r:id="rId15"/>
    <p:sldId id="393" r:id="rId16"/>
    <p:sldId id="387" r:id="rId17"/>
    <p:sldId id="278" r:id="rId18"/>
    <p:sldId id="388" r:id="rId19"/>
    <p:sldId id="386" r:id="rId20"/>
    <p:sldId id="392" r:id="rId21"/>
    <p:sldId id="30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0CC5BEFA-EC64-4114-88BB-EB4CE0EC77F6}" type="datetime1">
              <a:rPr lang="zh-CN" altLang="en-US"/>
            </a:fld>
            <a:endParaRPr lang="zh-CN" altLang="en-US" sz="1200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983D4F52-AE3D-4B34-A542-C6CF50C6816B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0.wmf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0.wmf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1042988" y="29972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292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3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9810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4775200"/>
            <a:ext cx="1976437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4211638" y="3068638"/>
            <a:ext cx="720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二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矩形 33"/>
          <p:cNvSpPr>
            <a:spLocks noChangeArrowheads="1"/>
          </p:cNvSpPr>
          <p:nvPr/>
        </p:nvSpPr>
        <p:spPr bwMode="auto">
          <a:xfrm>
            <a:off x="2268538" y="3068638"/>
            <a:ext cx="5832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下面第（       ）棵树上的果子多。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7" grpId="0" bldLvl="0" autoUpdateAnimBg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900113" y="4292600"/>
            <a:ext cx="2376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3317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兔子本来比乌龟跑得（     ），可是它却骄傲的睡着了。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827088" y="5157788"/>
            <a:ext cx="7704137" cy="105568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《</a:t>
            </a:r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龟兔赛跑</a:t>
            </a:r>
            <a:r>
              <a:rPr lang="en-US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》</a:t>
            </a:r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的故事可知，兔子本来比乌龟跑得快。</a:t>
            </a:r>
            <a:endParaRPr lang="zh-CN" altLang="en-US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2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141663"/>
            <a:ext cx="24479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84538"/>
            <a:ext cx="1168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34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125538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Box 11"/>
          <p:cNvSpPr>
            <a:spLocks noChangeArrowheads="1"/>
          </p:cNvSpPr>
          <p:nvPr/>
        </p:nvSpPr>
        <p:spPr bwMode="auto">
          <a:xfrm>
            <a:off x="6804025" y="3357563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快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矩形 33"/>
          <p:cNvSpPr>
            <a:spLocks noChangeArrowheads="1"/>
          </p:cNvSpPr>
          <p:nvPr/>
        </p:nvSpPr>
        <p:spPr bwMode="auto">
          <a:xfrm>
            <a:off x="2195513" y="3357563"/>
            <a:ext cx="6408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兔子本来比乌龟跑得（     ），可是它却骄傲的睡着了。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5364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10"/>
          <p:cNvSpPr>
            <a:spLocks noChangeArrowheads="1"/>
          </p:cNvSpPr>
          <p:nvPr/>
        </p:nvSpPr>
        <p:spPr bwMode="auto">
          <a:xfrm>
            <a:off x="1116013" y="2133600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苹果在树（    ），小女孩在树（     ）。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2449203">
            <a:off x="6764338" y="2273300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8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39750" y="4797425"/>
            <a:ext cx="5472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没有分清上下关系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7596188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537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708275"/>
            <a:ext cx="187166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3348038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7" grpId="0" bldLvl="0" autoUpdateAnimBg="0"/>
      <p:bldP spid="1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6388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1116013" y="2133600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苹果在树（    ），小女孩在树（     ）。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2449203">
            <a:off x="6762750" y="2273300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39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2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7596188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6395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708275"/>
            <a:ext cx="187166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3348038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" name="矩形 16"/>
          <p:cNvSpPr>
            <a:spLocks noChangeArrowheads="1"/>
          </p:cNvSpPr>
          <p:nvPr/>
        </p:nvSpPr>
        <p:spPr bwMode="auto">
          <a:xfrm>
            <a:off x="611188" y="5084763"/>
            <a:ext cx="5545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苹果在树上，小女孩坐在了树下。</a:t>
            </a:r>
            <a:endParaRPr lang="zh-CN" altLang="en-US" sz="36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7" grpId="0" bldLvl="0" autoUpdateAnimBg="0"/>
      <p:bldP spid="15" grpId="0" bldLvl="0" autoUpdateAnimBg="0"/>
      <p:bldP spid="16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370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539750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老鼠在松树的（      ）面。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1908175" y="4581525"/>
            <a:ext cx="3671888" cy="576263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根据上下关系判断。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416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92375"/>
            <a:ext cx="164782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第（      ）个瓶子里的小球最多。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24075" y="4365625"/>
            <a:ext cx="6335713" cy="647700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瓶子里小球的数量是依次减少的。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40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781300"/>
            <a:ext cx="4905375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773238"/>
            <a:ext cx="828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（     ）在近处，（     ）在远处。</a:t>
            </a:r>
            <a:endParaRPr lang="en-US" altLang="zh-CN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①羊    ②大树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411413" y="4581525"/>
            <a:ext cx="6264275" cy="719138"/>
          </a:xfrm>
          <a:prstGeom prst="wedgeRoundRectCallout">
            <a:avLst>
              <a:gd name="adj1" fmla="val -64324"/>
              <a:gd name="adj2" fmla="val -116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根据生活常识有规律地观察图片。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4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①    ②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141663"/>
            <a:ext cx="172720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它们从同一起点出发，第（     ）匹马跑得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慢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555875" y="4437063"/>
            <a:ext cx="5976938" cy="649287"/>
          </a:xfrm>
          <a:prstGeom prst="wedgeRoundRectCallout">
            <a:avLst>
              <a:gd name="adj1" fmla="val -65736"/>
              <a:gd name="adj2" fmla="val 776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第二匹马在后面，所以它跑得慢。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488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348038" y="5445125"/>
            <a:ext cx="64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二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3" y="2719388"/>
            <a:ext cx="22764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1507" name="Group 23"/>
          <p:cNvGrpSpPr>
            <a:grpSpLocks noChangeAspect="1"/>
          </p:cNvGrpSpPr>
          <p:nvPr/>
        </p:nvGrpSpPr>
        <p:grpSpPr bwMode="auto">
          <a:xfrm>
            <a:off x="3348038" y="1196975"/>
            <a:ext cx="2301875" cy="1871663"/>
            <a:chOff x="57" y="0"/>
            <a:chExt cx="1834" cy="1406"/>
          </a:xfrm>
        </p:grpSpPr>
        <p:pic>
          <p:nvPicPr>
            <p:cNvPr id="21518" name="Picture 10" descr="76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9" name="Picture 22" descr="95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" y="54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Rectangle 13"/>
          <p:cNvSpPr>
            <a:spLocks noChangeArrowheads="1"/>
          </p:cNvSpPr>
          <p:nvPr/>
        </p:nvSpPr>
        <p:spPr bwMode="auto">
          <a:xfrm>
            <a:off x="468313" y="4706938"/>
            <a:ext cx="8281987" cy="1420812"/>
          </a:xfrm>
          <a:prstGeom prst="rect">
            <a:avLst/>
          </a:prstGeom>
          <a:solidFill>
            <a:srgbClr val="B6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购物中也可以用到数学知识，生活处处有数学</a:t>
            </a:r>
            <a:r>
              <a:rPr lang="zh-CN" altLang="en-US" sz="360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，数学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就在我身边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323850" y="1701800"/>
            <a:ext cx="3167063" cy="1236663"/>
            <a:chOff x="76" y="0"/>
            <a:chExt cx="1662" cy="714"/>
          </a:xfrm>
        </p:grpSpPr>
        <p:sp>
          <p:nvSpPr>
            <p:cNvPr id="21516" name="AutoShape 27"/>
            <p:cNvSpPr>
              <a:spLocks noChangeArrowheads="1"/>
            </p:cNvSpPr>
            <p:nvPr/>
          </p:nvSpPr>
          <p:spPr bwMode="auto">
            <a:xfrm>
              <a:off x="76" y="0"/>
              <a:ext cx="1542" cy="714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151" y="41"/>
              <a:ext cx="1587" cy="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 这节课的收获真大啊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!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011863" y="1125538"/>
            <a:ext cx="2376487" cy="1150937"/>
            <a:chOff x="0" y="0"/>
            <a:chExt cx="1868" cy="635"/>
          </a:xfrm>
        </p:grpSpPr>
        <p:sp>
          <p:nvSpPr>
            <p:cNvPr id="21514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1701" cy="635"/>
            </a:xfrm>
            <a:prstGeom prst="wedgeRoundRectCallout">
              <a:avLst>
                <a:gd name="adj1" fmla="val -72546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1515" name="Rectangle 17"/>
            <p:cNvSpPr>
              <a:spLocks noChangeArrowheads="1"/>
            </p:cNvSpPr>
            <p:nvPr/>
          </p:nvSpPr>
          <p:spPr bwMode="auto">
            <a:xfrm>
              <a:off x="96" y="102"/>
              <a:ext cx="177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你有哪些收</a:t>
              </a:r>
              <a:endPara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获呢？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468313" y="3357563"/>
            <a:ext cx="8281987" cy="1422400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生活中许多事情可以进行比较，可以比较快慢、远近、高低、多少等等。</a:t>
            </a:r>
            <a:endParaRPr lang="zh-CN" altLang="en-US" sz="3600"/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 animBg="1" autoUpdateAnimBg="0"/>
      <p:bldP spid="26638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第一单元   数学就在我身边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3924300" y="2997200"/>
            <a:ext cx="42481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3779838" y="2133600"/>
            <a:ext cx="48244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比一比  说一说</a:t>
            </a:r>
            <a:endParaRPr lang="zh-CN" altLang="en-US" sz="480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4" grpId="0" animBg="1"/>
      <p:bldP spid="512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80534 w 753252"/>
              <a:gd name="T1" fmla="*/ 138 h 544174"/>
              <a:gd name="T2" fmla="*/ 682053 w 753252"/>
              <a:gd name="T3" fmla="*/ 8228 h 544174"/>
              <a:gd name="T4" fmla="*/ 722966 w 753252"/>
              <a:gd name="T5" fmla="*/ 3373 h 544174"/>
              <a:gd name="T6" fmla="*/ 722966 w 753252"/>
              <a:gd name="T7" fmla="*/ 16318 h 544174"/>
              <a:gd name="T8" fmla="*/ 117434 w 753252"/>
              <a:gd name="T9" fmla="*/ 93989 h 544174"/>
              <a:gd name="T10" fmla="*/ 121764 w 753252"/>
              <a:gd name="T11" fmla="*/ 93807 h 544174"/>
              <a:gd name="T12" fmla="*/ 106608 w 753252"/>
              <a:gd name="T13" fmla="*/ 92451 h 544174"/>
              <a:gd name="T14" fmla="*/ 43583 w 753252"/>
              <a:gd name="T15" fmla="*/ 90851 h 544174"/>
              <a:gd name="T16" fmla="*/ 2840 w 753252"/>
              <a:gd name="T17" fmla="*/ 76219 h 544174"/>
              <a:gd name="T18" fmla="*/ 84326 w 753252"/>
              <a:gd name="T19" fmla="*/ 74594 h 544174"/>
              <a:gd name="T20" fmla="*/ 125068 w 753252"/>
              <a:gd name="T21" fmla="*/ 61588 h 544174"/>
              <a:gd name="T22" fmla="*/ 157664 w 753252"/>
              <a:gd name="T23" fmla="*/ 76219 h 544174"/>
              <a:gd name="T24" fmla="*/ 141368 w 753252"/>
              <a:gd name="T25" fmla="*/ 85161 h 544174"/>
              <a:gd name="T26" fmla="*/ 125928 w 753252"/>
              <a:gd name="T27" fmla="*/ 93631 h 544174"/>
              <a:gd name="T28" fmla="*/ 127663 w 753252"/>
              <a:gd name="T29" fmla="*/ 93560 h 544174"/>
              <a:gd name="T30" fmla="*/ 371103 w 753252"/>
              <a:gd name="T31" fmla="*/ 43827 h 544174"/>
              <a:gd name="T32" fmla="*/ 580534 w 753252"/>
              <a:gd name="T33" fmla="*/ 138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1739 w 760238"/>
              <a:gd name="T1" fmla="*/ 34386 h 489328"/>
              <a:gd name="T2" fmla="*/ 679380 w 760238"/>
              <a:gd name="T3" fmla="*/ 45495 h 489328"/>
              <a:gd name="T4" fmla="*/ 752389 w 760238"/>
              <a:gd name="T5" fmla="*/ 43777 h 489328"/>
              <a:gd name="T6" fmla="*/ 736161 w 760238"/>
              <a:gd name="T7" fmla="*/ 59238 h 489328"/>
              <a:gd name="T8" fmla="*/ 663158 w 760238"/>
              <a:gd name="T9" fmla="*/ 67825 h 489328"/>
              <a:gd name="T10" fmla="*/ 606376 w 760238"/>
              <a:gd name="T11" fmla="*/ 50650 h 489328"/>
              <a:gd name="T12" fmla="*/ 622600 w 760238"/>
              <a:gd name="T13" fmla="*/ 35190 h 489328"/>
              <a:gd name="T14" fmla="*/ 641739 w 760238"/>
              <a:gd name="T15" fmla="*/ 34386 h 489328"/>
              <a:gd name="T16" fmla="*/ 171403 w 760238"/>
              <a:gd name="T17" fmla="*/ 110 h 489328"/>
              <a:gd name="T18" fmla="*/ 380194 w 760238"/>
              <a:gd name="T19" fmla="*/ 33744 h 489328"/>
              <a:gd name="T20" fmla="*/ 671413 w 760238"/>
              <a:gd name="T21" fmla="*/ 67945 h 489328"/>
              <a:gd name="T22" fmla="*/ 16183 w 760238"/>
              <a:gd name="T23" fmla="*/ 26903 h 489328"/>
              <a:gd name="T24" fmla="*/ 0 w 760238"/>
              <a:gd name="T25" fmla="*/ 14931 h 489328"/>
              <a:gd name="T26" fmla="*/ 40442 w 760238"/>
              <a:gd name="T27" fmla="*/ 16643 h 489328"/>
              <a:gd name="T28" fmla="*/ 171403 w 760238"/>
              <a:gd name="T29" fmla="*/ 110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41804 w 3521391"/>
              <a:gd name="T1" fmla="*/ 0 h 741516"/>
              <a:gd name="T2" fmla="*/ 3379327 w 3521391"/>
              <a:gd name="T3" fmla="*/ 131030 h 741516"/>
              <a:gd name="T4" fmla="*/ 3380526 w 3521391"/>
              <a:gd name="T5" fmla="*/ 131025 h 741516"/>
              <a:gd name="T6" fmla="*/ 3352003 w 3521391"/>
              <a:gd name="T7" fmla="*/ 153062 h 741516"/>
              <a:gd name="T8" fmla="*/ 0 w 3521391"/>
              <a:gd name="T9" fmla="*/ 162012 h 741516"/>
              <a:gd name="T10" fmla="*/ 3730 w 3521391"/>
              <a:gd name="T11" fmla="*/ 157843 h 741516"/>
              <a:gd name="T12" fmla="*/ 25333 w 3521391"/>
              <a:gd name="T13" fmla="*/ 141154 h 741516"/>
              <a:gd name="T14" fmla="*/ 25858 w 3521391"/>
              <a:gd name="T15" fmla="*/ 141152 h 741516"/>
              <a:gd name="T16" fmla="*/ 37892 w 3521391"/>
              <a:gd name="T17" fmla="*/ 131455 h 741516"/>
              <a:gd name="T18" fmla="*/ 196030 w 3521391"/>
              <a:gd name="T19" fmla="*/ 9264 h 741516"/>
              <a:gd name="T20" fmla="*/ 3541756 w 3521391"/>
              <a:gd name="T21" fmla="*/ 0 h 741516"/>
              <a:gd name="T22" fmla="*/ 3541802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2563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3334 w 2008511"/>
              <a:gd name="T1" fmla="*/ 0 h 748757"/>
              <a:gd name="T2" fmla="*/ 1828181 w 2008511"/>
              <a:gd name="T3" fmla="*/ 147667 h 748757"/>
              <a:gd name="T4" fmla="*/ 0 w 2008511"/>
              <a:gd name="T5" fmla="*/ 157064 h 748757"/>
              <a:gd name="T6" fmla="*/ 173224 w 2008511"/>
              <a:gd name="T7" fmla="*/ 9635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2564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3800 w 1979334"/>
              <a:gd name="T1" fmla="*/ 0 h 822792"/>
              <a:gd name="T2" fmla="*/ 1834104 w 1979334"/>
              <a:gd name="T3" fmla="*/ 143930 h 822792"/>
              <a:gd name="T4" fmla="*/ 0 w 1979334"/>
              <a:gd name="T5" fmla="*/ 166797 h 822792"/>
              <a:gd name="T6" fmla="*/ 147801 w 1979334"/>
              <a:gd name="T7" fmla="*/ 23111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806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知道快与慢、远与近、高与低、多与少都是数学研究的问题。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3933825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知道数的运算、图形与位置、统计等也是数学研究的问题。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9850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观察图上事物的方法。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221163"/>
            <a:ext cx="7200900" cy="120015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对快与慢、远与近、高与低、多与少的了解。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628775"/>
            <a:ext cx="7704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比一比。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267" y="836820"/>
            <a:ext cx="4743451" cy="545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197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789363"/>
            <a:ext cx="18637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云形 10"/>
          <p:cNvSpPr/>
          <p:nvPr/>
        </p:nvSpPr>
        <p:spPr bwMode="auto">
          <a:xfrm>
            <a:off x="900113" y="1412875"/>
            <a:ext cx="6767512" cy="3095625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92275" y="1773238"/>
            <a:ext cx="53276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赛跑的同学有的跑得快，有的跑得慢；跳远的同学有的跳得近，有的跳的远；爬梯子的同学有的在上面，有的在下面；爬杆的同学有的爬得高，有的爬得低。</a:t>
            </a:r>
            <a:endParaRPr lang="zh-CN" altLang="zh-CN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8200" name="椭圆 12"/>
          <p:cNvSpPr>
            <a:spLocks noChangeArrowheads="1"/>
          </p:cNvSpPr>
          <p:nvPr/>
        </p:nvSpPr>
        <p:spPr bwMode="auto">
          <a:xfrm>
            <a:off x="6372225" y="4076700"/>
            <a:ext cx="431800" cy="4333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椭圆 13"/>
          <p:cNvSpPr>
            <a:spLocks noChangeArrowheads="1"/>
          </p:cNvSpPr>
          <p:nvPr/>
        </p:nvSpPr>
        <p:spPr bwMode="auto">
          <a:xfrm>
            <a:off x="6875463" y="4292600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900113" y="1773238"/>
            <a:ext cx="7272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说一说。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2" y="757238"/>
            <a:ext cx="5119688" cy="5551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云形 10"/>
          <p:cNvSpPr/>
          <p:nvPr/>
        </p:nvSpPr>
        <p:spPr bwMode="auto">
          <a:xfrm>
            <a:off x="1042988" y="1484313"/>
            <a:ext cx="7489825" cy="2665412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92275" y="1916113"/>
            <a:ext cx="67675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饮料区的饮料价格有的相同，有的不同；各种饮料的数量不同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文具区的文具摆放是有规律的；各种文具的价格不同。在日常的购物中，也蕴含着数学问题。</a:t>
            </a:r>
            <a:endParaRPr lang="zh-CN" altLang="en-US"/>
          </a:p>
        </p:txBody>
      </p:sp>
      <p:sp>
        <p:nvSpPr>
          <p:cNvPr id="10247" name="椭圆 12"/>
          <p:cNvSpPr>
            <a:spLocks noChangeArrowheads="1"/>
          </p:cNvSpPr>
          <p:nvPr/>
        </p:nvSpPr>
        <p:spPr bwMode="auto">
          <a:xfrm>
            <a:off x="2771775" y="4149725"/>
            <a:ext cx="431800" cy="431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椭圆 13"/>
          <p:cNvSpPr>
            <a:spLocks noChangeArrowheads="1"/>
          </p:cNvSpPr>
          <p:nvPr/>
        </p:nvSpPr>
        <p:spPr bwMode="auto">
          <a:xfrm>
            <a:off x="2268538" y="4365625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221163"/>
            <a:ext cx="1511300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68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下面第（       ）棵树上的果子多。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Box 14"/>
          <p:cNvSpPr>
            <a:spLocks noChangeArrowheads="1"/>
          </p:cNvSpPr>
          <p:nvPr/>
        </p:nvSpPr>
        <p:spPr bwMode="auto">
          <a:xfrm>
            <a:off x="827088" y="5084763"/>
            <a:ext cx="2089150" cy="714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直接观察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" name="TextBox 11"/>
          <p:cNvSpPr>
            <a:spLocks noChangeArrowheads="1"/>
          </p:cNvSpPr>
          <p:nvPr/>
        </p:nvSpPr>
        <p:spPr bwMode="auto">
          <a:xfrm>
            <a:off x="827088" y="42211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695575"/>
            <a:ext cx="4240212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4"/>
          <p:cNvSpPr>
            <a:spLocks noChangeArrowheads="1"/>
          </p:cNvSpPr>
          <p:nvPr/>
        </p:nvSpPr>
        <p:spPr bwMode="auto">
          <a:xfrm>
            <a:off x="4500563" y="5084763"/>
            <a:ext cx="2087562" cy="715962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得出结果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右箭头 14"/>
          <p:cNvSpPr>
            <a:spLocks noChangeArrowheads="1"/>
          </p:cNvSpPr>
          <p:nvPr/>
        </p:nvSpPr>
        <p:spPr bwMode="auto">
          <a:xfrm>
            <a:off x="3276600" y="5229225"/>
            <a:ext cx="977900" cy="484188"/>
          </a:xfrm>
          <a:prstGeom prst="rightArrow">
            <a:avLst>
              <a:gd name="adj1" fmla="val 50000"/>
              <a:gd name="adj2" fmla="val 5002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20" grpId="0" bldLvl="0" animBg="1" autoUpdateAnimBg="0"/>
      <p:bldP spid="14" grpId="0" bldLvl="0" animBg="1" autoUpdateAnimBg="0"/>
      <p:bldP spid="1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WPS 演示</Application>
  <PresentationFormat>全屏显示(4:3)</PresentationFormat>
  <Paragraphs>191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