
<file path=[Content_Types].xml><?xml version="1.0" encoding="utf-8"?>
<Types xmlns="http://schemas.openxmlformats.org/package/2006/content-types">
  <Default Extension="jpeg" ContentType="image/jpe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56" r:id="rId3"/>
    <p:sldId id="271" r:id="rId4"/>
    <p:sldId id="264" r:id="rId5"/>
    <p:sldId id="327" r:id="rId6"/>
    <p:sldId id="358" r:id="rId7"/>
    <p:sldId id="356" r:id="rId8"/>
    <p:sldId id="359" r:id="rId9"/>
    <p:sldId id="352" r:id="rId10"/>
    <p:sldId id="360" r:id="rId11"/>
    <p:sldId id="263" r:id="rId12"/>
    <p:sldId id="362" r:id="rId13"/>
    <p:sldId id="361" r:id="rId14"/>
    <p:sldId id="349" r:id="rId15"/>
    <p:sldId id="351" r:id="rId16"/>
    <p:sldId id="293" r:id="rId17"/>
    <p:sldId id="294" r:id="rId18"/>
    <p:sldId id="301" r:id="rId19"/>
    <p:sldId id="303" r:id="rId20"/>
    <p:sldId id="363" r:id="rId22"/>
    <p:sldId id="314" r:id="rId23"/>
    <p:sldId id="316" r:id="rId24"/>
    <p:sldId id="278" r:id="rId25"/>
    <p:sldId id="313" r:id="rId26"/>
    <p:sldId id="300" r:id="rId27"/>
    <p:sldId id="305" r:id="rId2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90"/>
      </p:cViewPr>
      <p:guideLst>
        <p:guide orient="horz" pos="2076"/>
        <p:guide pos="29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/>
            </a:lvl1pPr>
          </a:lstStyle>
          <a:p>
            <a:pPr>
              <a:defRPr/>
            </a:pPr>
            <a:fld id="{F72600A4-71B5-4C1C-9DBA-8B5F9551BEF1}" type="datetime1">
              <a:rPr lang="zh-CN" altLang="en-US"/>
            </a:fld>
            <a:endParaRPr lang="zh-CN" altLang="en-US" sz="1200"/>
          </a:p>
        </p:txBody>
      </p:sp>
      <p:sp>
        <p:nvSpPr>
          <p:cNvPr id="28676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>
              <a:spcBef>
                <a:spcPct val="30000"/>
              </a:spcBef>
              <a:defRPr/>
            </a:pPr>
            <a:r>
              <a:rPr lang="zh-CN" altLang="en-US" sz="1200"/>
              <a:t>单击此处编辑母版文本样式</a:t>
            </a:r>
            <a:endParaRPr lang="zh-CN" altLang="en-US" sz="1200"/>
          </a:p>
          <a:p>
            <a:pPr eaLnBrk="0" hangingPunct="0">
              <a:spcBef>
                <a:spcPct val="30000"/>
              </a:spcBef>
              <a:defRPr/>
            </a:pPr>
            <a:r>
              <a:rPr lang="zh-CN" altLang="en-US" sz="1200"/>
              <a:t>第二级</a:t>
            </a:r>
            <a:endParaRPr lang="zh-CN" altLang="en-US" sz="1200"/>
          </a:p>
          <a:p>
            <a:pPr eaLnBrk="0" hangingPunct="0">
              <a:spcBef>
                <a:spcPct val="30000"/>
              </a:spcBef>
              <a:defRPr/>
            </a:pPr>
            <a:r>
              <a:rPr lang="zh-CN" altLang="en-US" sz="1200"/>
              <a:t>第三级</a:t>
            </a:r>
            <a:endParaRPr lang="zh-CN" altLang="en-US" sz="1200"/>
          </a:p>
          <a:p>
            <a:pPr eaLnBrk="0" hangingPunct="0">
              <a:spcBef>
                <a:spcPct val="30000"/>
              </a:spcBef>
              <a:defRPr/>
            </a:pPr>
            <a:r>
              <a:rPr lang="zh-CN" altLang="en-US" sz="1200"/>
              <a:t>第四级</a:t>
            </a:r>
            <a:endParaRPr lang="zh-CN" altLang="en-US" sz="1200"/>
          </a:p>
          <a:p>
            <a:pPr eaLnBrk="0" hangingPunct="0">
              <a:spcBef>
                <a:spcPct val="30000"/>
              </a:spcBef>
              <a:defRPr/>
            </a:pPr>
            <a:r>
              <a:rPr lang="zh-CN" altLang="en-US" sz="1200"/>
              <a:t>第五级</a:t>
            </a:r>
            <a:endParaRPr lang="zh-CN" altLang="en-US" sz="1200"/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/>
            </a:lvl1pPr>
          </a:lstStyle>
          <a:p>
            <a:pPr>
              <a:defRPr/>
            </a:pPr>
            <a:fld id="{0A309605-6FAE-4203-BBBE-6E5413C30F48}" type="slidenum">
              <a:rPr lang="zh-CN" altLang="en-US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309605-6FAE-4203-BBBE-6E5413C30F48}" type="slidenum">
              <a:rPr lang="zh-CN" altLang="en-US" smtClean="0"/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jpeg"/><Relationship Id="rId2" Type="http://schemas.openxmlformats.org/officeDocument/2006/relationships/image" Target="../media/image15.jpe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jpeg"/><Relationship Id="rId2" Type="http://schemas.openxmlformats.org/officeDocument/2006/relationships/image" Target="../media/image15.jpe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png"/><Relationship Id="rId2" Type="http://schemas.openxmlformats.org/officeDocument/2006/relationships/image" Target="../media/image9.jpeg"/><Relationship Id="rId1" Type="http://schemas.openxmlformats.org/officeDocument/2006/relationships/image" Target="../media/image16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png"/><Relationship Id="rId2" Type="http://schemas.openxmlformats.org/officeDocument/2006/relationships/image" Target="../media/image9.jpeg"/><Relationship Id="rId1" Type="http://schemas.openxmlformats.org/officeDocument/2006/relationships/image" Target="../media/image16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jpeg"/><Relationship Id="rId2" Type="http://schemas.openxmlformats.org/officeDocument/2006/relationships/image" Target="../media/image16.wmf"/><Relationship Id="rId1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jpeg"/><Relationship Id="rId2" Type="http://schemas.openxmlformats.org/officeDocument/2006/relationships/image" Target="../media/image16.wmf"/><Relationship Id="rId1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jpeg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9.png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jpeg"/><Relationship Id="rId2" Type="http://schemas.openxmlformats.org/officeDocument/2006/relationships/image" Target="../media/image13.png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/>
          <p:cNvSpPr>
            <a:spLocks noChangeArrowheads="1"/>
          </p:cNvSpPr>
          <p:nvPr/>
        </p:nvSpPr>
        <p:spPr bwMode="auto">
          <a:xfrm>
            <a:off x="1835150" y="3092450"/>
            <a:ext cx="54737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一年级</a:t>
            </a:r>
            <a:r>
              <a:rPr lang="en-US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  </a:t>
            </a:r>
            <a:r>
              <a:rPr lang="zh-CN" altLang="en-US" sz="4400">
                <a:solidFill>
                  <a:srgbClr val="000000"/>
                </a:solidFill>
                <a:latin typeface="方正大标宋简体" pitchFamily="2" charset="-122"/>
                <a:ea typeface="方正大标宋简体" pitchFamily="2" charset="-122"/>
                <a:sym typeface="方正大标宋简体" pitchFamily="2" charset="-122"/>
              </a:rPr>
              <a:t>数学  上册</a:t>
            </a:r>
            <a:endParaRPr lang="zh-CN" altLang="en-US" sz="4400">
              <a:solidFill>
                <a:srgbClr val="000000"/>
              </a:solidFill>
              <a:latin typeface="方正大标宋简体" pitchFamily="2" charset="-122"/>
              <a:ea typeface="方正大标宋简体" pitchFamily="2" charset="-122"/>
              <a:sym typeface="方正大标宋简体" pitchFamily="2" charset="-122"/>
            </a:endParaRPr>
          </a:p>
        </p:txBody>
      </p:sp>
      <p:sp>
        <p:nvSpPr>
          <p:cNvPr id="4099" name="TextBox 5"/>
          <p:cNvSpPr>
            <a:spLocks noChangeArrowheads="1"/>
          </p:cNvSpPr>
          <p:nvPr/>
        </p:nvSpPr>
        <p:spPr bwMode="auto">
          <a:xfrm>
            <a:off x="2700338" y="1844675"/>
            <a:ext cx="37449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5400" b="1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黑体" panose="02010600030101010101" pitchFamily="2" charset="-122"/>
              </a:rPr>
              <a:t>北京课改版</a:t>
            </a:r>
            <a:endParaRPr lang="zh-CN" altLang="en-US" sz="5400" b="1">
              <a:solidFill>
                <a:srgbClr val="000000"/>
              </a:solidFill>
              <a:latin typeface="黑体" panose="02010600030101010101" pitchFamily="2" charset="-122"/>
              <a:ea typeface="黑体" panose="02010600030101010101" pitchFamily="2" charset="-122"/>
              <a:sym typeface="黑体" panose="02010600030101010101" pitchFamily="2" charset="-122"/>
            </a:endParaRPr>
          </a:p>
        </p:txBody>
      </p:sp>
      <p:sp>
        <p:nvSpPr>
          <p:cNvPr id="4100" name="直线连接符 8"/>
          <p:cNvSpPr>
            <a:spLocks noChangeShapeType="1"/>
          </p:cNvSpPr>
          <p:nvPr/>
        </p:nvSpPr>
        <p:spPr bwMode="auto">
          <a:xfrm>
            <a:off x="1511300" y="2852738"/>
            <a:ext cx="6121400" cy="158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1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ldLvl="0" autoUpdateAnimBg="0"/>
      <p:bldP spid="4099" grpId="0" bldLvl="0" autoUpdateAnimBg="0"/>
      <p:bldP spid="410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4235450"/>
            <a:ext cx="1441450" cy="137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pic>
        <p:nvPicPr>
          <p:cNvPr id="12292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692150"/>
            <a:ext cx="2735263" cy="218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直线连接符 21"/>
          <p:cNvSpPr>
            <a:spLocks noChangeShapeType="1"/>
          </p:cNvSpPr>
          <p:nvPr/>
        </p:nvSpPr>
        <p:spPr bwMode="auto">
          <a:xfrm flipV="1">
            <a:off x="484188" y="16287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1" name="同侧圆角矩形 7"/>
          <p:cNvSpPr>
            <a:spLocks noChangeArrowheads="1"/>
          </p:cNvSpPr>
          <p:nvPr/>
        </p:nvSpPr>
        <p:spPr bwMode="auto">
          <a:xfrm>
            <a:off x="468313" y="9810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探究新知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TextBox 20"/>
          <p:cNvSpPr>
            <a:spLocks noChangeArrowheads="1"/>
          </p:cNvSpPr>
          <p:nvPr/>
        </p:nvSpPr>
        <p:spPr bwMode="auto">
          <a:xfrm>
            <a:off x="827088" y="2636838"/>
            <a:ext cx="6985000" cy="1190625"/>
          </a:xfrm>
          <a:prstGeom prst="roundRect">
            <a:avLst>
              <a:gd name="adj" fmla="val 16667"/>
            </a:avLst>
          </a:prstGeom>
          <a:blipFill dpi="0" rotWithShape="1">
            <a:blip r:embed="rId3">
              <a:lum bright="70000" contrast="-70000"/>
            </a:blip>
            <a:srcRect/>
            <a:tile tx="0" ty="0" sx="100000" sy="100000" flip="none" algn="tl"/>
          </a:blipFill>
          <a:ln w="9525">
            <a:solidFill>
              <a:srgbClr val="FF000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6</a:t>
            </a:r>
            <a:r>
              <a:rPr lang="zh-CN" altLang="en-US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的写法：从右半格右上角起笔，往左下方运笔，到右下格画一个圆圈</a:t>
            </a:r>
            <a:r>
              <a:rPr lang="zh-CN" altLang="zh-CN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。</a:t>
            </a:r>
            <a:endParaRPr lang="zh-CN" altLang="en-US" sz="32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284663" y="4221163"/>
            <a:ext cx="107950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9600">
                <a:latin typeface="华文新魏" panose="02010800040101010101" pitchFamily="2" charset="-122"/>
                <a:ea typeface="华文新魏" panose="02010800040101010101" pitchFamily="2" charset="-122"/>
              </a:rPr>
              <a:t>6</a:t>
            </a:r>
            <a:endParaRPr lang="zh-CN" altLang="en-US" sz="9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pic>
        <p:nvPicPr>
          <p:cNvPr id="13315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765175"/>
            <a:ext cx="2735262" cy="218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直线连接符 21"/>
          <p:cNvSpPr>
            <a:spLocks noChangeShapeType="1"/>
          </p:cNvSpPr>
          <p:nvPr/>
        </p:nvSpPr>
        <p:spPr bwMode="auto">
          <a:xfrm flipV="1">
            <a:off x="484188" y="16287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1" name="同侧圆角矩形 7"/>
          <p:cNvSpPr>
            <a:spLocks noChangeArrowheads="1"/>
          </p:cNvSpPr>
          <p:nvPr/>
        </p:nvSpPr>
        <p:spPr bwMode="auto">
          <a:xfrm>
            <a:off x="468313" y="9810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探究新知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TextBox 20"/>
          <p:cNvSpPr>
            <a:spLocks noChangeArrowheads="1"/>
          </p:cNvSpPr>
          <p:nvPr/>
        </p:nvSpPr>
        <p:spPr bwMode="auto">
          <a:xfrm>
            <a:off x="971550" y="2708275"/>
            <a:ext cx="6985000" cy="1190625"/>
          </a:xfrm>
          <a:prstGeom prst="roundRect">
            <a:avLst>
              <a:gd name="adj" fmla="val 16667"/>
            </a:avLst>
          </a:prstGeom>
          <a:blipFill dpi="0" rotWithShape="1">
            <a:blip r:embed="rId2">
              <a:lum bright="70000" contrast="-70000"/>
            </a:blip>
            <a:srcRect/>
            <a:tile tx="0" ty="0" sx="100000" sy="100000" flip="none" algn="tl"/>
          </a:blipFill>
          <a:ln w="9525">
            <a:solidFill>
              <a:srgbClr val="FF000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7</a:t>
            </a:r>
            <a:r>
              <a:rPr lang="zh-CN" altLang="en-US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的写法：从右半格左上角起笔，往右写横，再往左下方运笔写竖</a:t>
            </a:r>
            <a:r>
              <a:rPr lang="zh-CN" altLang="zh-CN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。</a:t>
            </a:r>
            <a:endParaRPr lang="zh-CN" altLang="en-US" sz="32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9" name="Picture 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4235450"/>
            <a:ext cx="1441450" cy="137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284663" y="4221163"/>
            <a:ext cx="107950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9600">
                <a:latin typeface="华文新魏" panose="02010800040101010101" pitchFamily="2" charset="-122"/>
                <a:ea typeface="华文新魏" panose="02010800040101010101" pitchFamily="2" charset="-122"/>
              </a:rPr>
              <a:t>7</a:t>
            </a:r>
            <a:endParaRPr lang="zh-CN" altLang="en-US" sz="9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4235450"/>
            <a:ext cx="1441450" cy="137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pic>
        <p:nvPicPr>
          <p:cNvPr id="14340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765175"/>
            <a:ext cx="2735262" cy="218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直线连接符 21"/>
          <p:cNvSpPr>
            <a:spLocks noChangeShapeType="1"/>
          </p:cNvSpPr>
          <p:nvPr/>
        </p:nvSpPr>
        <p:spPr bwMode="auto">
          <a:xfrm flipV="1">
            <a:off x="484188" y="16287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1" name="同侧圆角矩形 7"/>
          <p:cNvSpPr>
            <a:spLocks noChangeArrowheads="1"/>
          </p:cNvSpPr>
          <p:nvPr/>
        </p:nvSpPr>
        <p:spPr bwMode="auto">
          <a:xfrm>
            <a:off x="468313" y="9810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探究新知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TextBox 20"/>
          <p:cNvSpPr>
            <a:spLocks noChangeArrowheads="1"/>
          </p:cNvSpPr>
          <p:nvPr/>
        </p:nvSpPr>
        <p:spPr bwMode="auto">
          <a:xfrm>
            <a:off x="971550" y="2636838"/>
            <a:ext cx="6985000" cy="1190625"/>
          </a:xfrm>
          <a:prstGeom prst="roundRect">
            <a:avLst>
              <a:gd name="adj" fmla="val 16667"/>
            </a:avLst>
          </a:prstGeom>
          <a:blipFill dpi="0" rotWithShape="1">
            <a:blip r:embed="rId3">
              <a:lum bright="70000" contrast="-70000"/>
            </a:blip>
            <a:srcRect/>
            <a:tile tx="0" ty="0" sx="100000" sy="100000" flip="none" algn="tl"/>
          </a:blipFill>
          <a:ln w="9525">
            <a:solidFill>
              <a:srgbClr val="FF000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8</a:t>
            </a:r>
            <a:r>
              <a:rPr lang="zh-CN" altLang="en-US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的写法：从右半格右上角起笔，先写出“</a:t>
            </a:r>
            <a:r>
              <a:rPr lang="en-US" altLang="zh-CN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S”</a:t>
            </a:r>
            <a:r>
              <a:rPr lang="zh-CN" altLang="en-US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型，再往右上格写</a:t>
            </a:r>
            <a:r>
              <a:rPr lang="zh-CN" altLang="zh-CN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。</a:t>
            </a:r>
            <a:endParaRPr lang="zh-CN" altLang="en-US" sz="32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284663" y="4221163"/>
            <a:ext cx="107950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9600">
                <a:latin typeface="华文新魏" panose="02010800040101010101" pitchFamily="2" charset="-122"/>
                <a:ea typeface="华文新魏" panose="02010800040101010101" pitchFamily="2" charset="-122"/>
              </a:rPr>
              <a:t>8</a:t>
            </a:r>
            <a:endParaRPr lang="zh-CN" altLang="en-US" sz="9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/>
          </a:p>
        </p:txBody>
      </p:sp>
      <p:sp>
        <p:nvSpPr>
          <p:cNvPr id="15363" name="直线连接符 21"/>
          <p:cNvSpPr>
            <a:spLocks noChangeShapeType="1"/>
          </p:cNvSpPr>
          <p:nvPr/>
        </p:nvSpPr>
        <p:spPr bwMode="auto">
          <a:xfrm flipV="1">
            <a:off x="466725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2" name="TextBox 11"/>
          <p:cNvSpPr>
            <a:spLocks noChangeArrowheads="1"/>
          </p:cNvSpPr>
          <p:nvPr/>
        </p:nvSpPr>
        <p:spPr bwMode="auto">
          <a:xfrm>
            <a:off x="755650" y="4437063"/>
            <a:ext cx="2376488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解题思路：</a:t>
            </a:r>
            <a:endParaRPr lang="zh-CN" altLang="en-US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15365" name="对象 3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850" y="3321050"/>
            <a:ext cx="1143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矩形 33"/>
          <p:cNvSpPr>
            <a:spLocks noChangeArrowheads="1"/>
          </p:cNvSpPr>
          <p:nvPr/>
        </p:nvSpPr>
        <p:spPr bwMode="auto">
          <a:xfrm>
            <a:off x="539750" y="1701800"/>
            <a:ext cx="77057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.图中有（     ）根木头，（     ）个球。</a:t>
            </a:r>
            <a:endParaRPr lang="zh-CN" altLang="en-US" sz="3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422" name="同侧圆角矩形 13"/>
          <p:cNvSpPr>
            <a:spLocks noChangeArrowheads="1"/>
          </p:cNvSpPr>
          <p:nvPr/>
        </p:nvSpPr>
        <p:spPr bwMode="auto">
          <a:xfrm>
            <a:off x="468313" y="966788"/>
            <a:ext cx="2000250" cy="515937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典题精讲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" name="TextBox 14"/>
          <p:cNvSpPr>
            <a:spLocks noChangeArrowheads="1"/>
          </p:cNvSpPr>
          <p:nvPr/>
        </p:nvSpPr>
        <p:spPr bwMode="auto">
          <a:xfrm>
            <a:off x="755735" y="5373135"/>
            <a:ext cx="7272505" cy="715089"/>
          </a:xfrm>
          <a:prstGeom prst="roundRect">
            <a:avLst>
              <a:gd name="adj" fmla="val 16667"/>
            </a:avLst>
          </a:prstGeom>
          <a:blipFill dpi="0" rotWithShape="1">
            <a:blip r:embed="rId2" cstate="print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ln w="9525">
            <a:noFill/>
            <a:rou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先读懂题目要求，再数一数填空。</a:t>
            </a:r>
            <a:endParaRPr lang="zh-CN" altLang="en-US" sz="3600" dirty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16396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2492375"/>
            <a:ext cx="4248150" cy="163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bldLvl="0" autoUpdateAnimBg="0"/>
      <p:bldP spid="1946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/>
          </a:p>
        </p:txBody>
      </p:sp>
      <p:sp>
        <p:nvSpPr>
          <p:cNvPr id="18435" name="TextBox 11"/>
          <p:cNvSpPr>
            <a:spLocks noChangeArrowheads="1"/>
          </p:cNvSpPr>
          <p:nvPr/>
        </p:nvSpPr>
        <p:spPr bwMode="auto">
          <a:xfrm>
            <a:off x="611188" y="2924175"/>
            <a:ext cx="1168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解答</a:t>
            </a:r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：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6388" name="直线连接符 21"/>
          <p:cNvSpPr>
            <a:spLocks noChangeShapeType="1"/>
          </p:cNvSpPr>
          <p:nvPr/>
        </p:nvSpPr>
        <p:spPr bwMode="auto">
          <a:xfrm flipV="1">
            <a:off x="466725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6389" name="Picture 3" descr="F:\七彩课堂插图板式封面\排版用图标、页眉页脚\标题jpg\读读比比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1125538"/>
            <a:ext cx="2592387" cy="181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" y="4551363"/>
            <a:ext cx="2162175" cy="167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9" name="矩形 1"/>
          <p:cNvSpPr>
            <a:spLocks noChangeArrowheads="1"/>
          </p:cNvSpPr>
          <p:nvPr/>
        </p:nvSpPr>
        <p:spPr bwMode="auto">
          <a:xfrm>
            <a:off x="1979613" y="2924175"/>
            <a:ext cx="6480175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图中有（     ）根木头，（     ）个球。</a:t>
            </a:r>
            <a:endParaRPr lang="zh-CN" altLang="en-US"/>
          </a:p>
        </p:txBody>
      </p:sp>
      <p:sp>
        <p:nvSpPr>
          <p:cNvPr id="18440" name="同侧圆角矩形 7"/>
          <p:cNvSpPr>
            <a:spLocks noChangeArrowheads="1"/>
          </p:cNvSpPr>
          <p:nvPr/>
        </p:nvSpPr>
        <p:spPr bwMode="auto">
          <a:xfrm>
            <a:off x="468313" y="966788"/>
            <a:ext cx="2000250" cy="515937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典题精讲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924300" y="2924175"/>
            <a:ext cx="3746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6</a:t>
            </a:r>
            <a:endParaRPr lang="zh-CN" altLang="en-US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7235825" y="2924175"/>
            <a:ext cx="3746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7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ldLvl="0" autoUpdateAnimBg="0"/>
      <p:bldP spid="18439" grpId="0" bldLvl="0" autoUpdateAnimBg="0" build="allAtOnce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17411" name="直线连接符 21"/>
          <p:cNvSpPr>
            <a:spLocks noChangeShapeType="1"/>
          </p:cNvSpPr>
          <p:nvPr/>
        </p:nvSpPr>
        <p:spPr bwMode="auto">
          <a:xfrm flipV="1">
            <a:off x="466725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4" name="TextBox 11"/>
          <p:cNvSpPr>
            <a:spLocks noChangeArrowheads="1"/>
          </p:cNvSpPr>
          <p:nvPr/>
        </p:nvSpPr>
        <p:spPr bwMode="auto">
          <a:xfrm>
            <a:off x="755650" y="4292600"/>
            <a:ext cx="2376488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解题思路：</a:t>
            </a:r>
            <a:endParaRPr lang="zh-CN" altLang="en-US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17413" name="对象 3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850" y="3321050"/>
            <a:ext cx="1143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矩形 33"/>
          <p:cNvSpPr>
            <a:spLocks noChangeArrowheads="1"/>
          </p:cNvSpPr>
          <p:nvPr/>
        </p:nvSpPr>
        <p:spPr bwMode="auto">
          <a:xfrm>
            <a:off x="539750" y="1701800"/>
            <a:ext cx="77057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2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.比一比。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5368" name="TextBox 14"/>
          <p:cNvSpPr>
            <a:spLocks noChangeArrowheads="1"/>
          </p:cNvSpPr>
          <p:nvPr/>
        </p:nvSpPr>
        <p:spPr bwMode="auto">
          <a:xfrm>
            <a:off x="827740" y="4941105"/>
            <a:ext cx="7560525" cy="1328023"/>
          </a:xfrm>
          <a:prstGeom prst="roundRect">
            <a:avLst>
              <a:gd name="adj" fmla="val 16667"/>
            </a:avLst>
          </a:prstGeom>
          <a:blipFill dpi="0" rotWithShape="1">
            <a:blip r:embed="rId2" cstate="print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tile tx="0" ty="0" sx="100000" sy="100000" flip="none" algn="tl"/>
          </a:blipFill>
          <a:ln w="9525">
            <a:noFill/>
            <a:rou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在</a:t>
            </a:r>
            <a:r>
              <a:rPr lang="en-US" altLang="zh-CN" sz="36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8</a:t>
            </a:r>
            <a:r>
              <a:rPr lang="zh-CN" altLang="en-US" sz="36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以内数的数序中，</a:t>
            </a:r>
            <a:r>
              <a:rPr lang="en-US" altLang="zh-CN" sz="36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7</a:t>
            </a:r>
            <a:r>
              <a:rPr lang="zh-CN" altLang="en-US" sz="36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在</a:t>
            </a:r>
            <a:r>
              <a:rPr lang="en-US" altLang="zh-CN" sz="36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8</a:t>
            </a:r>
            <a:r>
              <a:rPr lang="zh-CN" altLang="en-US" sz="36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的前面，所以</a:t>
            </a:r>
            <a:r>
              <a:rPr lang="en-US" altLang="zh-CN" sz="36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7</a:t>
            </a:r>
            <a:r>
              <a:rPr lang="zh-CN" altLang="en-US" sz="36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小于</a:t>
            </a:r>
            <a:r>
              <a:rPr lang="en-US" altLang="zh-CN" sz="36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8</a:t>
            </a:r>
            <a:r>
              <a:rPr lang="zh-CN" altLang="en-US" sz="36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。</a:t>
            </a:r>
            <a:endParaRPr lang="zh-CN" altLang="en-US" sz="3600" dirty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5371" name="同侧圆角矩形 13"/>
          <p:cNvSpPr>
            <a:spLocks noChangeArrowheads="1"/>
          </p:cNvSpPr>
          <p:nvPr/>
        </p:nvSpPr>
        <p:spPr bwMode="auto">
          <a:xfrm>
            <a:off x="468313" y="966788"/>
            <a:ext cx="2000250" cy="515937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典题精讲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3330" name="Picture 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2205038"/>
            <a:ext cx="2482850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矩形 33"/>
          <p:cNvSpPr>
            <a:spLocks noChangeArrowheads="1"/>
          </p:cNvSpPr>
          <p:nvPr/>
        </p:nvSpPr>
        <p:spPr bwMode="auto">
          <a:xfrm>
            <a:off x="4067175" y="4076700"/>
            <a:ext cx="12969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7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○</a:t>
            </a:r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8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bldLvl="0" autoUpdateAnimBg="0"/>
      <p:bldP spid="15366" grpId="0" autoUpdateAnimBg="0"/>
      <p:bldP spid="14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16387" name="TextBox 11"/>
          <p:cNvSpPr>
            <a:spLocks noChangeArrowheads="1"/>
          </p:cNvSpPr>
          <p:nvPr/>
        </p:nvSpPr>
        <p:spPr bwMode="auto">
          <a:xfrm>
            <a:off x="1042988" y="3357563"/>
            <a:ext cx="11684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解答</a:t>
            </a:r>
            <a:r>
              <a:rPr lang="zh-CN" altLang="en-US" sz="28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：</a:t>
            </a:r>
            <a:endParaRPr lang="zh-CN" altLang="en-US" sz="28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8436" name="直线连接符 21"/>
          <p:cNvSpPr>
            <a:spLocks noChangeShapeType="1"/>
          </p:cNvSpPr>
          <p:nvPr/>
        </p:nvSpPr>
        <p:spPr bwMode="auto">
          <a:xfrm flipV="1">
            <a:off x="466725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8437" name="Picture 3" descr="F:\七彩课堂插图板式封面\排版用图标、页眉页脚\标题jpg\读读比比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981075"/>
            <a:ext cx="2592387" cy="181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" y="4551363"/>
            <a:ext cx="2162175" cy="167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2" name="同侧圆角矩形 7"/>
          <p:cNvSpPr>
            <a:spLocks noChangeArrowheads="1"/>
          </p:cNvSpPr>
          <p:nvPr/>
        </p:nvSpPr>
        <p:spPr bwMode="auto">
          <a:xfrm>
            <a:off x="468313" y="966788"/>
            <a:ext cx="2000250" cy="515937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典题精讲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700338" y="3357563"/>
            <a:ext cx="57626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＜</a:t>
            </a:r>
            <a:endParaRPr lang="zh-CN" altLang="en-US" sz="36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矩形 33"/>
          <p:cNvSpPr>
            <a:spLocks noChangeArrowheads="1"/>
          </p:cNvSpPr>
          <p:nvPr/>
        </p:nvSpPr>
        <p:spPr bwMode="auto">
          <a:xfrm>
            <a:off x="2484438" y="3357563"/>
            <a:ext cx="12954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7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○</a:t>
            </a:r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8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ldLvl="0" autoUpdateAnimBg="0"/>
      <p:bldP spid="11" grpId="0"/>
      <p:bldP spid="13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19459" name="Rectangle 2"/>
          <p:cNvSpPr>
            <a:spLocks noChangeArrowheads="1"/>
          </p:cNvSpPr>
          <p:nvPr/>
        </p:nvSpPr>
        <p:spPr bwMode="auto">
          <a:xfrm>
            <a:off x="0" y="-18415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pic>
        <p:nvPicPr>
          <p:cNvPr id="19460" name="例.eps" descr="id:2147501035;FounderCES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2205038"/>
            <a:ext cx="508000" cy="44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矩形 10"/>
          <p:cNvSpPr>
            <a:spLocks noChangeArrowheads="1"/>
          </p:cNvSpPr>
          <p:nvPr/>
        </p:nvSpPr>
        <p:spPr bwMode="auto">
          <a:xfrm>
            <a:off x="1187450" y="2133600"/>
            <a:ext cx="74771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在我们学过的数中，最小的是（    ），最大的是（    ）。</a:t>
            </a:r>
            <a:r>
              <a:rPr 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	    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9462" name="矩形 1"/>
          <p:cNvSpPr>
            <a:spLocks noChangeArrowheads="1"/>
          </p:cNvSpPr>
          <p:nvPr/>
        </p:nvSpPr>
        <p:spPr bwMode="auto">
          <a:xfrm rot="-2215119">
            <a:off x="889000" y="2660650"/>
            <a:ext cx="2235200" cy="7080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错误解答</a:t>
            </a:r>
            <a:endParaRPr lang="zh-CN" altLang="en-US" sz="40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9463" name="直线连接符 21"/>
          <p:cNvSpPr>
            <a:spLocks noChangeShapeType="1"/>
          </p:cNvSpPr>
          <p:nvPr/>
        </p:nvSpPr>
        <p:spPr bwMode="auto">
          <a:xfrm flipV="1">
            <a:off x="466725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9464" name="对象 2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3651250"/>
            <a:ext cx="1143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7" name="矩形 16"/>
          <p:cNvSpPr>
            <a:spLocks noChangeArrowheads="1"/>
          </p:cNvSpPr>
          <p:nvPr/>
        </p:nvSpPr>
        <p:spPr bwMode="auto">
          <a:xfrm>
            <a:off x="1042988" y="4076700"/>
            <a:ext cx="66246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错误原因：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没有弄清</a:t>
            </a:r>
            <a:r>
              <a:rPr lang="en-US" altLang="zh-CN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8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以内</a:t>
            </a:r>
            <a:r>
              <a:rPr lang="zh-CN" altLang="en-US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数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的</a:t>
            </a:r>
            <a:r>
              <a:rPr lang="zh-CN" altLang="en-US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数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序。</a:t>
            </a:r>
            <a:endParaRPr lang="zh-CN" altLang="en-US" sz="360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9468" name="同侧圆角矩形 11"/>
          <p:cNvSpPr>
            <a:spLocks noChangeArrowheads="1"/>
          </p:cNvSpPr>
          <p:nvPr/>
        </p:nvSpPr>
        <p:spPr bwMode="auto">
          <a:xfrm>
            <a:off x="468313" y="966788"/>
            <a:ext cx="2000250" cy="515937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易错提醒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矩形 15"/>
          <p:cNvSpPr>
            <a:spLocks noChangeArrowheads="1"/>
          </p:cNvSpPr>
          <p:nvPr/>
        </p:nvSpPr>
        <p:spPr bwMode="auto">
          <a:xfrm>
            <a:off x="1763713" y="2708275"/>
            <a:ext cx="6477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4" name="矩形 15"/>
          <p:cNvSpPr>
            <a:spLocks noChangeArrowheads="1"/>
          </p:cNvSpPr>
          <p:nvPr/>
        </p:nvSpPr>
        <p:spPr bwMode="auto">
          <a:xfrm>
            <a:off x="5364163" y="2781300"/>
            <a:ext cx="6477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7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19469" name="Picture 12" descr="图片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4652963"/>
            <a:ext cx="2303462" cy="161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 bldLvl="0" animBg="1" autoUpdateAnimBg="0"/>
      <p:bldP spid="19467" grpId="0" bldLvl="0" autoUpdateAnimBg="0"/>
      <p:bldP spid="13" grpId="0" bldLvl="0" autoUpdateAnimBg="0"/>
      <p:bldP spid="14" grpId="0" bldLvl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20483" name="Rectangle 2"/>
          <p:cNvSpPr>
            <a:spLocks noChangeArrowheads="1"/>
          </p:cNvSpPr>
          <p:nvPr/>
        </p:nvSpPr>
        <p:spPr bwMode="auto">
          <a:xfrm>
            <a:off x="0" y="-18415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20484" name="直线连接符 21"/>
          <p:cNvSpPr>
            <a:spLocks noChangeShapeType="1"/>
          </p:cNvSpPr>
          <p:nvPr/>
        </p:nvSpPr>
        <p:spPr bwMode="auto">
          <a:xfrm flipV="1">
            <a:off x="466725" y="162877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0485" name="例.eps" descr="id:2147501035;FounderCES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2205038"/>
            <a:ext cx="508000" cy="44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对象 2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3651250"/>
            <a:ext cx="1143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8" name="矩形 32"/>
          <p:cNvSpPr>
            <a:spLocks noChangeArrowheads="1"/>
          </p:cNvSpPr>
          <p:nvPr/>
        </p:nvSpPr>
        <p:spPr bwMode="auto">
          <a:xfrm rot="-2708003">
            <a:off x="748507" y="2821781"/>
            <a:ext cx="2236788" cy="7080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正确解答</a:t>
            </a:r>
            <a:endParaRPr lang="zh-CN" altLang="en-US" sz="40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0490" name="矩形 36"/>
          <p:cNvSpPr>
            <a:spLocks noChangeArrowheads="1"/>
          </p:cNvSpPr>
          <p:nvPr/>
        </p:nvSpPr>
        <p:spPr bwMode="auto">
          <a:xfrm>
            <a:off x="684213" y="4797425"/>
            <a:ext cx="78486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在</a:t>
            </a:r>
            <a:r>
              <a:rPr lang="en-US" altLang="zh-CN" sz="3600" dirty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8</a:t>
            </a:r>
            <a:r>
              <a:rPr lang="zh-CN" altLang="en-US" sz="3600" dirty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以内数的数序中，</a:t>
            </a:r>
            <a:r>
              <a:rPr lang="en-US" altLang="zh-CN" sz="3600" dirty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0</a:t>
            </a:r>
            <a:r>
              <a:rPr lang="zh-CN" altLang="en-US" sz="3600" dirty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排在了</a:t>
            </a:r>
            <a:r>
              <a:rPr lang="en-US" altLang="zh-CN" sz="3600" dirty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</a:t>
            </a:r>
            <a:r>
              <a:rPr lang="zh-CN" altLang="en-US" sz="3600" dirty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的</a:t>
            </a:r>
            <a:r>
              <a:rPr lang="zh-CN" altLang="en-US" sz="3600" dirty="0" smtClean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前面</a:t>
            </a:r>
            <a:r>
              <a:rPr lang="en-US" altLang="zh-CN" sz="3600" dirty="0" smtClean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,8</a:t>
            </a:r>
            <a:r>
              <a:rPr lang="zh-CN" altLang="en-US" sz="3600" dirty="0" smtClean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排在了最后面。</a:t>
            </a:r>
            <a:endParaRPr lang="en-US" sz="3600" dirty="0">
              <a:solidFill>
                <a:srgbClr val="7030A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20489" name="Picture 12" descr="图片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981075"/>
            <a:ext cx="2303462" cy="161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2" name="同侧圆角矩形 11"/>
          <p:cNvSpPr>
            <a:spLocks noChangeArrowheads="1"/>
          </p:cNvSpPr>
          <p:nvPr/>
        </p:nvSpPr>
        <p:spPr bwMode="auto">
          <a:xfrm>
            <a:off x="468313" y="966788"/>
            <a:ext cx="2000250" cy="515937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易错提醒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0491" name="矩形 10"/>
          <p:cNvSpPr>
            <a:spLocks noChangeArrowheads="1"/>
          </p:cNvSpPr>
          <p:nvPr/>
        </p:nvSpPr>
        <p:spPr bwMode="auto">
          <a:xfrm>
            <a:off x="1187450" y="2133600"/>
            <a:ext cx="74771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	    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" name="矩形 10"/>
          <p:cNvSpPr>
            <a:spLocks noChangeArrowheads="1"/>
          </p:cNvSpPr>
          <p:nvPr/>
        </p:nvSpPr>
        <p:spPr bwMode="auto">
          <a:xfrm>
            <a:off x="1187450" y="2133600"/>
            <a:ext cx="74771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在我们学过的数中，最小的是（    ），最大的是（    ）。</a:t>
            </a:r>
            <a:r>
              <a:rPr 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	    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7" name="矩形 15"/>
          <p:cNvSpPr>
            <a:spLocks noChangeArrowheads="1"/>
          </p:cNvSpPr>
          <p:nvPr/>
        </p:nvSpPr>
        <p:spPr bwMode="auto">
          <a:xfrm>
            <a:off x="1763713" y="2708275"/>
            <a:ext cx="6477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0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8" name="矩形 15"/>
          <p:cNvSpPr>
            <a:spLocks noChangeArrowheads="1"/>
          </p:cNvSpPr>
          <p:nvPr/>
        </p:nvSpPr>
        <p:spPr bwMode="auto">
          <a:xfrm>
            <a:off x="5435600" y="2708275"/>
            <a:ext cx="6477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8</a:t>
            </a:r>
            <a:endParaRPr lang="zh-CN" altLang="en-US" sz="360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8" grpId="0" bldLvl="0" animBg="1" autoUpdateAnimBg="0"/>
      <p:bldP spid="20490" grpId="0" bldLvl="0" autoUpdateAnimBg="0"/>
      <p:bldP spid="17" grpId="0" bldLvl="0" autoUpdateAnimBg="0"/>
      <p:bldP spid="18" grpId="0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9" name="Picture 15" descr="C:\Users\稳稳\Desktop\一上\图片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7938" y="2595563"/>
            <a:ext cx="4048125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21508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2532" name="Picture 20" descr="93副本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4292600"/>
            <a:ext cx="119062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矩形 17"/>
          <p:cNvSpPr>
            <a:spLocks noChangeArrowheads="1"/>
          </p:cNvSpPr>
          <p:nvPr/>
        </p:nvSpPr>
        <p:spPr bwMode="auto">
          <a:xfrm>
            <a:off x="684213" y="1746250"/>
            <a:ext cx="66960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数一数，并填上正确的答案。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2534" name="AutoShape 27"/>
          <p:cNvSpPr>
            <a:spLocks noChangeArrowheads="1"/>
          </p:cNvSpPr>
          <p:nvPr/>
        </p:nvSpPr>
        <p:spPr bwMode="auto">
          <a:xfrm>
            <a:off x="2339975" y="4292600"/>
            <a:ext cx="5975350" cy="1058863"/>
          </a:xfrm>
          <a:prstGeom prst="wedgeRoundRectCallout">
            <a:avLst>
              <a:gd name="adj1" fmla="val -63407"/>
              <a:gd name="adj2" fmla="val 690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先数出个数，再填空。注意数圆时不要重复或漏数</a:t>
            </a:r>
            <a:endParaRPr lang="zh-CN" altLang="en-US" sz="320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2535" name="矩形 13"/>
          <p:cNvSpPr>
            <a:spLocks noChangeArrowheads="1"/>
          </p:cNvSpPr>
          <p:nvPr/>
        </p:nvSpPr>
        <p:spPr bwMode="auto">
          <a:xfrm>
            <a:off x="3851275" y="5661025"/>
            <a:ext cx="23034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6    7    8</a:t>
            </a:r>
            <a:endParaRPr lang="zh-CN" altLang="en-US" sz="320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2536" name="矩形 15"/>
          <p:cNvSpPr>
            <a:spLocks noChangeArrowheads="1"/>
          </p:cNvSpPr>
          <p:nvPr/>
        </p:nvSpPr>
        <p:spPr bwMode="auto">
          <a:xfrm>
            <a:off x="2627313" y="5589588"/>
            <a:ext cx="11080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解：</a:t>
            </a:r>
            <a:endParaRPr lang="zh-CN" altLang="en-US" sz="36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2539" name="同侧圆角矩形 10"/>
          <p:cNvSpPr>
            <a:spLocks noChangeArrowheads="1"/>
          </p:cNvSpPr>
          <p:nvPr/>
        </p:nvSpPr>
        <p:spPr bwMode="auto">
          <a:xfrm>
            <a:off x="468313" y="9683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学以致用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21515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2565400"/>
            <a:ext cx="1439863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7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2708275"/>
            <a:ext cx="1366838" cy="75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3" dur="10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bldLvl="0" autoUpdateAnimBg="0"/>
      <p:bldP spid="22534" grpId="0" bldLvl="0" animBg="1" autoUpdateAnimBg="0"/>
      <p:bldP spid="22535" grpId="0" bldLvl="0" autoUpdateAnimBg="0"/>
      <p:bldP spid="22536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5123" name="TextBox 1"/>
          <p:cNvSpPr>
            <a:spLocks noChangeArrowheads="1"/>
          </p:cNvSpPr>
          <p:nvPr/>
        </p:nvSpPr>
        <p:spPr bwMode="auto">
          <a:xfrm>
            <a:off x="323850" y="981075"/>
            <a:ext cx="62658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第三单元   认识</a:t>
            </a:r>
            <a:r>
              <a:rPr lang="en-US" altLang="zh-CN" sz="36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10</a:t>
            </a:r>
            <a:r>
              <a:rPr lang="zh-CN" altLang="en-US" sz="36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以内的数</a:t>
            </a:r>
            <a:endParaRPr lang="zh-CN" altLang="en-US" sz="360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华文楷体" panose="02010600040101010101" pitchFamily="2" charset="-122"/>
            </a:endParaRPr>
          </a:p>
        </p:txBody>
      </p:sp>
      <p:sp>
        <p:nvSpPr>
          <p:cNvPr id="5124" name="直线连接符 21"/>
          <p:cNvSpPr>
            <a:spLocks noChangeShapeType="1"/>
          </p:cNvSpPr>
          <p:nvPr/>
        </p:nvSpPr>
        <p:spPr bwMode="auto">
          <a:xfrm flipV="1">
            <a:off x="3708400" y="2997200"/>
            <a:ext cx="4464050" cy="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4101" name="Picture 4" descr="C:\Users\duyanlin\Desktop\二年级上学路上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25" y="2636838"/>
            <a:ext cx="5168900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矩形 4"/>
          <p:cNvSpPr>
            <a:spLocks noChangeArrowheads="1"/>
          </p:cNvSpPr>
          <p:nvPr/>
        </p:nvSpPr>
        <p:spPr bwMode="auto">
          <a:xfrm>
            <a:off x="3708400" y="2133600"/>
            <a:ext cx="525621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黑体" panose="02010600030101010101" pitchFamily="2" charset="-122"/>
              </a:rPr>
              <a:t>5  </a:t>
            </a:r>
            <a:r>
              <a:rPr lang="zh-CN" altLang="en-US" sz="4800" b="1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黑体" panose="02010600030101010101" pitchFamily="2" charset="-122"/>
              </a:rPr>
              <a:t>认识</a:t>
            </a:r>
            <a:r>
              <a:rPr lang="en-US" altLang="zh-CN" sz="4800" b="1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黑体" panose="02010600030101010101" pitchFamily="2" charset="-122"/>
              </a:rPr>
              <a:t>6</a:t>
            </a:r>
            <a:r>
              <a:rPr lang="zh-CN" altLang="en-US" sz="4800" b="1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黑体" panose="02010600030101010101" pitchFamily="2" charset="-122"/>
              </a:rPr>
              <a:t>、</a:t>
            </a:r>
            <a:r>
              <a:rPr lang="en-US" altLang="zh-CN" sz="4800" b="1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黑体" panose="02010600030101010101" pitchFamily="2" charset="-122"/>
              </a:rPr>
              <a:t>7</a:t>
            </a:r>
            <a:r>
              <a:rPr lang="zh-CN" altLang="en-US" sz="4800" b="1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黑体" panose="02010600030101010101" pitchFamily="2" charset="-122"/>
              </a:rPr>
              <a:t>、</a:t>
            </a:r>
            <a:r>
              <a:rPr lang="en-US" altLang="zh-CN" sz="4800" b="1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  <a:sym typeface="黑体" panose="02010600030101010101" pitchFamily="2" charset="-122"/>
              </a:rPr>
              <a:t>8</a:t>
            </a:r>
            <a:endParaRPr lang="zh-CN" altLang="en-US" sz="4800">
              <a:solidFill>
                <a:srgbClr val="000000"/>
              </a:solidFill>
              <a:latin typeface="黑体" panose="02010600030101010101" pitchFamily="2" charset="-122"/>
              <a:ea typeface="黑体" panose="02010600030101010101" pitchFamily="2" charset="-122"/>
              <a:sym typeface="黑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ldLvl="0" autoUpdateAnimBg="0"/>
      <p:bldP spid="5124" grpId="0" animBg="1"/>
      <p:bldP spid="5126" grpId="0" bldLvl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22531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1508" name="Picture 20" descr="93副本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292600"/>
            <a:ext cx="119062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矩形 17"/>
          <p:cNvSpPr>
            <a:spLocks noChangeArrowheads="1"/>
          </p:cNvSpPr>
          <p:nvPr/>
        </p:nvSpPr>
        <p:spPr bwMode="auto">
          <a:xfrm>
            <a:off x="468313" y="1916113"/>
            <a:ext cx="79914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2.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在○里填上“＞”“＜”或“＝”。　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1510" name="AutoShape 27"/>
          <p:cNvSpPr>
            <a:spLocks noChangeArrowheads="1"/>
          </p:cNvSpPr>
          <p:nvPr/>
        </p:nvSpPr>
        <p:spPr bwMode="auto">
          <a:xfrm>
            <a:off x="2195513" y="4292600"/>
            <a:ext cx="3744912" cy="636588"/>
          </a:xfrm>
          <a:prstGeom prst="wedgeRoundRectCallout">
            <a:avLst>
              <a:gd name="adj1" fmla="val -62074"/>
              <a:gd name="adj2" fmla="val 20106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根据数序比较大小。</a:t>
            </a:r>
            <a:endParaRPr lang="zh-CN" altLang="en-US" sz="320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1512" name="矩形 15"/>
          <p:cNvSpPr>
            <a:spLocks noChangeArrowheads="1"/>
          </p:cNvSpPr>
          <p:nvPr/>
        </p:nvSpPr>
        <p:spPr bwMode="auto">
          <a:xfrm>
            <a:off x="3635375" y="5445125"/>
            <a:ext cx="11080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解：</a:t>
            </a:r>
            <a:endParaRPr lang="zh-CN" altLang="en-US" sz="36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1513" name="同侧圆角矩形 8"/>
          <p:cNvSpPr>
            <a:spLocks noChangeArrowheads="1"/>
          </p:cNvSpPr>
          <p:nvPr/>
        </p:nvSpPr>
        <p:spPr bwMode="auto">
          <a:xfrm>
            <a:off x="468313" y="9683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学以致用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矩形 17"/>
          <p:cNvSpPr>
            <a:spLocks noChangeArrowheads="1"/>
          </p:cNvSpPr>
          <p:nvPr/>
        </p:nvSpPr>
        <p:spPr bwMode="auto">
          <a:xfrm>
            <a:off x="1835150" y="2997200"/>
            <a:ext cx="44656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6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○</a:t>
            </a:r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5     7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○</a:t>
            </a:r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3     6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○</a:t>
            </a:r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8     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　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4572000" y="5445125"/>
            <a:ext cx="23034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＞    ＞    ＜</a:t>
            </a:r>
            <a:endParaRPr lang="zh-CN" altLang="en-US" sz="320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 bldLvl="0" autoUpdateAnimBg="0"/>
      <p:bldP spid="21510" grpId="0" bldLvl="0" animBg="1" autoUpdateAnimBg="0"/>
      <p:bldP spid="21512" grpId="0" bldLvl="0" autoUpdateAnimBg="0"/>
      <p:bldP spid="12" grpId="0" bldLvl="0" autoUpdateAnimBg="0"/>
      <p:bldP spid="14" grpId="0" bldLvl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23555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5604" name="Picture 20" descr="93副本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4437063"/>
            <a:ext cx="1192212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5" name="矩形 17"/>
          <p:cNvSpPr>
            <a:spLocks noChangeArrowheads="1"/>
          </p:cNvSpPr>
          <p:nvPr/>
        </p:nvSpPr>
        <p:spPr bwMode="auto">
          <a:xfrm>
            <a:off x="755650" y="1744663"/>
            <a:ext cx="79930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3.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从蓝色的星星开始数，第</a:t>
            </a:r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4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颗星星是（    ） 色的。　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5606" name="AutoShape 27"/>
          <p:cNvSpPr>
            <a:spLocks noChangeArrowheads="1"/>
          </p:cNvSpPr>
          <p:nvPr/>
        </p:nvSpPr>
        <p:spPr bwMode="auto">
          <a:xfrm>
            <a:off x="2771775" y="4292600"/>
            <a:ext cx="6119813" cy="719138"/>
          </a:xfrm>
          <a:prstGeom prst="wedgeRoundRectCallout">
            <a:avLst>
              <a:gd name="adj1" fmla="val -64949"/>
              <a:gd name="adj2" fmla="val 42278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先分清左右，再找到左起第</a:t>
            </a:r>
            <a:r>
              <a:rPr lang="en-US" altLang="zh-CN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4</a:t>
            </a:r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颗。</a:t>
            </a:r>
            <a:endParaRPr lang="zh-CN" altLang="en-US" sz="320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5607" name="矩形 13"/>
          <p:cNvSpPr>
            <a:spLocks noChangeArrowheads="1"/>
          </p:cNvSpPr>
          <p:nvPr/>
        </p:nvSpPr>
        <p:spPr bwMode="auto">
          <a:xfrm>
            <a:off x="4356100" y="5589588"/>
            <a:ext cx="23050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36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绿</a:t>
            </a:r>
            <a:endParaRPr lang="zh-CN" altLang="en-US" sz="360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5608" name="矩形 15"/>
          <p:cNvSpPr>
            <a:spLocks noChangeArrowheads="1"/>
          </p:cNvSpPr>
          <p:nvPr/>
        </p:nvSpPr>
        <p:spPr bwMode="auto">
          <a:xfrm>
            <a:off x="3429000" y="5572125"/>
            <a:ext cx="11080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解：</a:t>
            </a:r>
            <a:endParaRPr lang="zh-CN" altLang="en-US" sz="36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5611" name="同侧圆角矩形 10"/>
          <p:cNvSpPr>
            <a:spLocks noChangeArrowheads="1"/>
          </p:cNvSpPr>
          <p:nvPr/>
        </p:nvSpPr>
        <p:spPr bwMode="auto">
          <a:xfrm>
            <a:off x="468313" y="9683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学以致用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2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2924175"/>
            <a:ext cx="4537075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7" dur="1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 bldLvl="0" autoUpdateAnimBg="0"/>
      <p:bldP spid="25606" grpId="0" bldLvl="0" animBg="1" autoUpdateAnimBg="0"/>
      <p:bldP spid="25607" grpId="0" bldLvl="0" autoUpdateAnimBg="0"/>
      <p:bldP spid="25608" grpId="0" bldLvl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24579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4580" name="Picture 20" descr="93副本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4437063"/>
            <a:ext cx="119062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矩形 17"/>
          <p:cNvSpPr>
            <a:spLocks noChangeArrowheads="1"/>
          </p:cNvSpPr>
          <p:nvPr/>
        </p:nvSpPr>
        <p:spPr bwMode="auto">
          <a:xfrm>
            <a:off x="755650" y="1773238"/>
            <a:ext cx="72723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4.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一共有（   ）缸鱼，有</a:t>
            </a:r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7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条的是左数第（    ）缸。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4582" name="AutoShape 27"/>
          <p:cNvSpPr>
            <a:spLocks noChangeArrowheads="1"/>
          </p:cNvSpPr>
          <p:nvPr/>
        </p:nvSpPr>
        <p:spPr bwMode="auto">
          <a:xfrm>
            <a:off x="2339975" y="4508500"/>
            <a:ext cx="5761038" cy="1066800"/>
          </a:xfrm>
          <a:prstGeom prst="wedgeRoundRectCallout">
            <a:avLst>
              <a:gd name="adj1" fmla="val -64935"/>
              <a:gd name="adj2" fmla="val 6778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先数出有几缸鱼，再数出每缸鱼的条数。 </a:t>
            </a:r>
            <a:endParaRPr lang="zh-CN" altLang="en-US" sz="320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4584" name="矩形 15"/>
          <p:cNvSpPr>
            <a:spLocks noChangeArrowheads="1"/>
          </p:cNvSpPr>
          <p:nvPr/>
        </p:nvSpPr>
        <p:spPr bwMode="auto">
          <a:xfrm>
            <a:off x="3924300" y="5661025"/>
            <a:ext cx="11080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解：</a:t>
            </a:r>
            <a:endParaRPr lang="zh-CN" altLang="en-US" sz="36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" name="矩形 22"/>
          <p:cNvSpPr>
            <a:spLocks noChangeArrowheads="1"/>
          </p:cNvSpPr>
          <p:nvPr/>
        </p:nvSpPr>
        <p:spPr bwMode="auto">
          <a:xfrm>
            <a:off x="2411413" y="1619250"/>
            <a:ext cx="1498600" cy="10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endParaRPr lang="zh-CN" altLang="en-US" sz="32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4585" name="矩形 23"/>
          <p:cNvSpPr>
            <a:spLocks noChangeArrowheads="1"/>
          </p:cNvSpPr>
          <p:nvPr/>
        </p:nvSpPr>
        <p:spPr bwMode="auto">
          <a:xfrm>
            <a:off x="5651500" y="1620838"/>
            <a:ext cx="13684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endParaRPr lang="zh-CN" altLang="en-US" sz="32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4587" name="同侧圆角矩形 10"/>
          <p:cNvSpPr>
            <a:spLocks noChangeArrowheads="1"/>
          </p:cNvSpPr>
          <p:nvPr/>
        </p:nvSpPr>
        <p:spPr bwMode="auto">
          <a:xfrm>
            <a:off x="468313" y="9683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学以致用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0" name="矩形 13"/>
          <p:cNvSpPr>
            <a:spLocks noChangeArrowheads="1"/>
          </p:cNvSpPr>
          <p:nvPr/>
        </p:nvSpPr>
        <p:spPr bwMode="auto">
          <a:xfrm>
            <a:off x="4787900" y="5732463"/>
            <a:ext cx="23034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3200">
                <a:solidFill>
                  <a:srgbClr val="1C1C1C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7    6</a:t>
            </a:r>
            <a:endParaRPr lang="zh-CN" altLang="en-US" sz="3200">
              <a:solidFill>
                <a:srgbClr val="1C1C1C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14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0328" y="2973388"/>
            <a:ext cx="4608513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 bldLvl="0" autoUpdateAnimBg="0"/>
      <p:bldP spid="24582" grpId="0" bldLvl="0" animBg="1" autoUpdateAnimBg="0"/>
      <p:bldP spid="24584" grpId="0" bldLvl="0" autoUpdateAnimBg="0"/>
      <p:bldP spid="20" grpId="0" bldLvl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25603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3556" name="Picture 20" descr="93副本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437063"/>
            <a:ext cx="119062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矩形 17"/>
          <p:cNvSpPr>
            <a:spLocks noChangeArrowheads="1"/>
          </p:cNvSpPr>
          <p:nvPr/>
        </p:nvSpPr>
        <p:spPr bwMode="auto">
          <a:xfrm>
            <a:off x="900113" y="1746250"/>
            <a:ext cx="54006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5.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填一填。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  <a:p>
            <a:pPr algn="just"/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  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3558" name="AutoShape 27"/>
          <p:cNvSpPr>
            <a:spLocks noChangeArrowheads="1"/>
          </p:cNvSpPr>
          <p:nvPr/>
        </p:nvSpPr>
        <p:spPr bwMode="auto">
          <a:xfrm>
            <a:off x="2124075" y="4508500"/>
            <a:ext cx="4032250" cy="720725"/>
          </a:xfrm>
          <a:prstGeom prst="wedgeRoundRectCallout">
            <a:avLst>
              <a:gd name="adj1" fmla="val -67069"/>
              <a:gd name="adj2" fmla="val 29375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32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按数的排列顺序填空。</a:t>
            </a:r>
            <a:endParaRPr lang="zh-CN" altLang="en-US" sz="32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  <a:p>
            <a:endParaRPr lang="zh-CN" altLang="en-US"/>
          </a:p>
        </p:txBody>
      </p:sp>
      <p:sp>
        <p:nvSpPr>
          <p:cNvPr id="23559" name="矩形 13"/>
          <p:cNvSpPr>
            <a:spLocks noChangeArrowheads="1"/>
          </p:cNvSpPr>
          <p:nvPr/>
        </p:nvSpPr>
        <p:spPr bwMode="auto">
          <a:xfrm>
            <a:off x="4211638" y="5661025"/>
            <a:ext cx="21605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7    8    6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3560" name="矩形 15"/>
          <p:cNvSpPr>
            <a:spLocks noChangeArrowheads="1"/>
          </p:cNvSpPr>
          <p:nvPr/>
        </p:nvSpPr>
        <p:spPr bwMode="auto">
          <a:xfrm>
            <a:off x="3348038" y="5661025"/>
            <a:ext cx="647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解：</a:t>
            </a:r>
            <a:endParaRPr lang="zh-CN" altLang="en-US" sz="36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5609" name="矩形 20"/>
          <p:cNvSpPr>
            <a:spLocks noChangeArrowheads="1"/>
          </p:cNvSpPr>
          <p:nvPr/>
        </p:nvSpPr>
        <p:spPr bwMode="auto">
          <a:xfrm>
            <a:off x="2555875" y="1622425"/>
            <a:ext cx="127476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endParaRPr lang="zh-CN" altLang="en-US" sz="32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5610" name="矩形 21"/>
          <p:cNvSpPr>
            <a:spLocks noChangeArrowheads="1"/>
          </p:cNvSpPr>
          <p:nvPr/>
        </p:nvSpPr>
        <p:spPr bwMode="auto">
          <a:xfrm>
            <a:off x="5651500" y="1622425"/>
            <a:ext cx="1274763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endParaRPr lang="zh-CN" altLang="en-US" sz="32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3563" name="同侧圆角矩形 10"/>
          <p:cNvSpPr>
            <a:spLocks noChangeArrowheads="1"/>
          </p:cNvSpPr>
          <p:nvPr/>
        </p:nvSpPr>
        <p:spPr bwMode="auto">
          <a:xfrm>
            <a:off x="468313" y="9683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学以致用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AutoShape 5"/>
          <p:cNvSpPr>
            <a:spLocks noChangeArrowheads="1"/>
          </p:cNvSpPr>
          <p:nvPr/>
        </p:nvSpPr>
        <p:spPr bwMode="auto">
          <a:xfrm>
            <a:off x="1476375" y="2205038"/>
            <a:ext cx="5327650" cy="1944687"/>
          </a:xfrm>
          <a:prstGeom prst="cloudCallout">
            <a:avLst>
              <a:gd name="adj1" fmla="val 41843"/>
              <a:gd name="adj2" fmla="val 51745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pPr algn="ctr"/>
            <a:r>
              <a:rPr lang="en-US" altLang="zh-CN" sz="24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6</a:t>
            </a:r>
            <a:r>
              <a:rPr lang="zh-CN" altLang="zh-CN" sz="24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后面的数是</a:t>
            </a:r>
            <a:r>
              <a:rPr lang="zh-CN" altLang="en-US" sz="24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（     ），</a:t>
            </a:r>
            <a:r>
              <a:rPr lang="zh-CN" altLang="zh-CN" sz="24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7</a:t>
            </a:r>
            <a:r>
              <a:rPr lang="zh-CN" altLang="en-US" sz="24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后</a:t>
            </a:r>
            <a:r>
              <a:rPr lang="zh-CN" altLang="zh-CN" sz="24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面的数是</a:t>
            </a:r>
            <a:r>
              <a:rPr lang="zh-CN" altLang="en-US" sz="24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（     ），</a:t>
            </a:r>
            <a:r>
              <a:rPr lang="en-US" altLang="zh-CN" sz="24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8</a:t>
            </a:r>
            <a:r>
              <a:rPr lang="zh-CN" altLang="en-US" sz="24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前</a:t>
            </a:r>
            <a:r>
              <a:rPr lang="zh-CN" altLang="zh-CN" sz="24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面的</a:t>
            </a:r>
            <a:r>
              <a:rPr lang="zh-CN" altLang="en-US" sz="24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第二个</a:t>
            </a:r>
            <a:r>
              <a:rPr lang="zh-CN" altLang="zh-CN" sz="24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数是</a:t>
            </a:r>
            <a:r>
              <a:rPr lang="zh-CN" altLang="en-US" sz="24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（     ）。</a:t>
            </a:r>
            <a:endParaRPr lang="zh-CN" altLang="zh-CN" sz="24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14" name="Picture 3" descr="teacher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3716338"/>
            <a:ext cx="2147887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0" dur="1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 bldLvl="0" autoUpdateAnimBg="0"/>
      <p:bldP spid="23558" grpId="0" bldLvl="0" animBg="1" autoUpdateAnimBg="0"/>
      <p:bldP spid="23559" grpId="0" bldLvl="0" autoUpdateAnimBg="0"/>
      <p:bldP spid="23560" grpId="0" bldLvl="0" autoUpdateAnimBg="0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grpSp>
        <p:nvGrpSpPr>
          <p:cNvPr id="26627" name="Group 23"/>
          <p:cNvGrpSpPr>
            <a:grpSpLocks noChangeAspect="1"/>
          </p:cNvGrpSpPr>
          <p:nvPr/>
        </p:nvGrpSpPr>
        <p:grpSpPr bwMode="auto">
          <a:xfrm>
            <a:off x="3419475" y="1484313"/>
            <a:ext cx="2374900" cy="1871662"/>
            <a:chOff x="57" y="-54"/>
            <a:chExt cx="1892" cy="1406"/>
          </a:xfrm>
        </p:grpSpPr>
        <p:pic>
          <p:nvPicPr>
            <p:cNvPr id="2" name="Picture 10" descr="76副本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8" y="-54"/>
              <a:ext cx="1031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" name="Picture 22" descr="95副本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" y="54"/>
              <a:ext cx="1024" cy="1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628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1" name="Rectangle 13"/>
          <p:cNvSpPr>
            <a:spLocks noChangeArrowheads="1"/>
          </p:cNvSpPr>
          <p:nvPr/>
        </p:nvSpPr>
        <p:spPr bwMode="auto">
          <a:xfrm>
            <a:off x="468313" y="4751388"/>
            <a:ext cx="8281987" cy="1127125"/>
          </a:xfrm>
          <a:prstGeom prst="rect">
            <a:avLst/>
          </a:prstGeom>
          <a:solidFill>
            <a:srgbClr val="B6DD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2.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都写在田字格的右半格，都是一笔写成的。书写时注意起笔和收笔的位置及运笔方向。</a:t>
            </a:r>
            <a:endParaRPr lang="zh-CN" altLang="en-US" sz="280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grpSp>
        <p:nvGrpSpPr>
          <p:cNvPr id="5" name="Group 24"/>
          <p:cNvGrpSpPr/>
          <p:nvPr/>
        </p:nvGrpSpPr>
        <p:grpSpPr bwMode="auto">
          <a:xfrm>
            <a:off x="323850" y="1700213"/>
            <a:ext cx="3097213" cy="1152525"/>
            <a:chOff x="76" y="39"/>
            <a:chExt cx="1625" cy="982"/>
          </a:xfrm>
        </p:grpSpPr>
        <p:sp>
          <p:nvSpPr>
            <p:cNvPr id="26636" name="AutoShape 27"/>
            <p:cNvSpPr>
              <a:spLocks noChangeArrowheads="1"/>
            </p:cNvSpPr>
            <p:nvPr/>
          </p:nvSpPr>
          <p:spPr bwMode="auto">
            <a:xfrm>
              <a:off x="76" y="101"/>
              <a:ext cx="1549" cy="920"/>
            </a:xfrm>
            <a:prstGeom prst="wedgeRoundRectCallout">
              <a:avLst>
                <a:gd name="adj1" fmla="val 61000"/>
                <a:gd name="adj2" fmla="val -22120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/>
              <a:endParaRPr lang="zh-CN" altLang="en-US" sz="2000">
                <a:solidFill>
                  <a:srgbClr val="1C1C1C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楷体_GB2312" panose="02010609030101010101" pitchFamily="49" charset="-122"/>
              </a:endParaRPr>
            </a:p>
            <a:p>
              <a:endParaRPr lang="zh-CN" altLang="en-US"/>
            </a:p>
          </p:txBody>
        </p:sp>
        <p:sp>
          <p:nvSpPr>
            <p:cNvPr id="26637" name="Rectangle 13"/>
            <p:cNvSpPr>
              <a:spLocks noChangeArrowheads="1"/>
            </p:cNvSpPr>
            <p:nvPr/>
          </p:nvSpPr>
          <p:spPr bwMode="auto">
            <a:xfrm>
              <a:off x="114" y="39"/>
              <a:ext cx="1587" cy="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800">
                  <a:solidFill>
                    <a:srgbClr val="FF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0~8</a:t>
              </a:r>
              <a:r>
                <a:rPr lang="zh-CN" altLang="en-US" sz="280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的数序是怎样的？</a:t>
              </a:r>
              <a:endParaRPr lang="zh-CN" altLang="en-US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</p:grpSp>
      <p:grpSp>
        <p:nvGrpSpPr>
          <p:cNvPr id="6" name="Group 21"/>
          <p:cNvGrpSpPr/>
          <p:nvPr/>
        </p:nvGrpSpPr>
        <p:grpSpPr bwMode="auto">
          <a:xfrm>
            <a:off x="6011863" y="1125538"/>
            <a:ext cx="2852737" cy="1728787"/>
            <a:chOff x="0" y="0"/>
            <a:chExt cx="1701" cy="820"/>
          </a:xfrm>
        </p:grpSpPr>
        <p:sp>
          <p:nvSpPr>
            <p:cNvPr id="26634" name="AutoShape 27"/>
            <p:cNvSpPr>
              <a:spLocks noChangeArrowheads="1"/>
            </p:cNvSpPr>
            <p:nvPr/>
          </p:nvSpPr>
          <p:spPr bwMode="auto">
            <a:xfrm>
              <a:off x="0" y="0"/>
              <a:ext cx="1701" cy="820"/>
            </a:xfrm>
            <a:prstGeom prst="wedgeRoundRectCallout">
              <a:avLst>
                <a:gd name="adj1" fmla="val -67375"/>
                <a:gd name="adj2" fmla="val 4551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/>
              <a:endParaRPr lang="zh-CN" altLang="en-US" sz="2000">
                <a:latin typeface="楷体_GB2312" panose="02010609030101010101" pitchFamily="49" charset="-122"/>
                <a:sym typeface="楷体_GB2312" panose="02010609030101010101" pitchFamily="49" charset="-122"/>
              </a:endParaRPr>
            </a:p>
            <a:p>
              <a:endParaRPr lang="zh-CN" altLang="en-US"/>
            </a:p>
          </p:txBody>
        </p:sp>
        <p:sp>
          <p:nvSpPr>
            <p:cNvPr id="26635" name="Rectangle 17"/>
            <p:cNvSpPr>
              <a:spLocks noChangeArrowheads="1"/>
            </p:cNvSpPr>
            <p:nvPr/>
          </p:nvSpPr>
          <p:spPr bwMode="auto">
            <a:xfrm>
              <a:off x="43" y="34"/>
              <a:ext cx="1546" cy="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80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6</a:t>
              </a:r>
              <a:r>
                <a:rPr lang="zh-CN" altLang="en-US" sz="280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、</a:t>
              </a:r>
              <a:r>
                <a:rPr lang="en-US" altLang="zh-CN" sz="280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7</a:t>
              </a:r>
              <a:r>
                <a:rPr lang="zh-CN" altLang="en-US" sz="280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、</a:t>
              </a:r>
              <a:r>
                <a:rPr lang="en-US" altLang="zh-CN" sz="280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8</a:t>
              </a:r>
              <a:r>
                <a:rPr lang="zh-CN" altLang="en-US" sz="2800">
                  <a:solidFill>
                    <a:srgbClr val="FF0000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书写</a:t>
              </a:r>
              <a:r>
                <a:rPr lang="zh-CN" altLang="en-US" sz="2800">
                  <a:latin typeface="华文新魏" panose="02010800040101010101" pitchFamily="2" charset="-122"/>
                  <a:ea typeface="华文新魏" panose="02010800040101010101" pitchFamily="2" charset="-122"/>
                  <a:sym typeface="华文新魏" panose="02010800040101010101" pitchFamily="2" charset="-122"/>
                </a:rPr>
                <a:t>的共同点及注意事项是什么？</a:t>
              </a:r>
              <a:endParaRPr lang="zh-CN" altLang="en-US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endParaRPr>
            </a:p>
          </p:txBody>
        </p:sp>
      </p:grpSp>
      <p:sp>
        <p:nvSpPr>
          <p:cNvPr id="26638" name="矩形 21"/>
          <p:cNvSpPr>
            <a:spLocks noChangeArrowheads="1"/>
          </p:cNvSpPr>
          <p:nvPr/>
        </p:nvSpPr>
        <p:spPr bwMode="auto">
          <a:xfrm>
            <a:off x="468313" y="3716338"/>
            <a:ext cx="8281987" cy="1093787"/>
          </a:xfrm>
          <a:prstGeom prst="rect">
            <a:avLst/>
          </a:prstGeom>
          <a:solidFill>
            <a:srgbClr val="F2DAD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1.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</a:t>
            </a:r>
            <a:r>
              <a:rPr lang="en-US" altLang="zh-CN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8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以内数的排列顺序：</a:t>
            </a:r>
            <a:r>
              <a:rPr lang="en-US" altLang="zh-CN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0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、</a:t>
            </a:r>
            <a:r>
              <a:rPr lang="en-US" altLang="zh-CN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、</a:t>
            </a:r>
            <a:r>
              <a:rPr lang="en-US" altLang="zh-CN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2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、</a:t>
            </a:r>
            <a:r>
              <a:rPr lang="en-US" altLang="zh-CN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3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、</a:t>
            </a:r>
            <a:r>
              <a:rPr lang="en-US" altLang="zh-CN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4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、</a:t>
            </a:r>
            <a:r>
              <a:rPr lang="en-US" altLang="zh-CN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5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、</a:t>
            </a:r>
            <a:r>
              <a:rPr lang="en-US" altLang="zh-CN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6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、</a:t>
            </a:r>
            <a:r>
              <a:rPr lang="en-US" altLang="zh-CN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7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、</a:t>
            </a:r>
            <a:r>
              <a:rPr lang="en-US" altLang="zh-CN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8</a:t>
            </a:r>
            <a:r>
              <a:rPr lang="zh-CN" altLang="en-US" sz="28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。</a:t>
            </a:r>
            <a:endParaRPr lang="zh-CN" altLang="en-US" sz="2800"/>
          </a:p>
        </p:txBody>
      </p:sp>
      <p:sp>
        <p:nvSpPr>
          <p:cNvPr id="26639" name="同侧圆角矩形 14"/>
          <p:cNvSpPr>
            <a:spLocks noChangeArrowheads="1"/>
          </p:cNvSpPr>
          <p:nvPr/>
        </p:nvSpPr>
        <p:spPr bwMode="auto">
          <a:xfrm>
            <a:off x="468313" y="9683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课堂小结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1" grpId="0" bldLvl="0" animBg="1" autoUpdateAnimBg="0"/>
      <p:bldP spid="26638" grpId="0" bldLvl="0" animBg="1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27651" name="Freeform 93"/>
          <p:cNvSpPr>
            <a:spLocks noChangeArrowheads="1"/>
          </p:cNvSpPr>
          <p:nvPr/>
        </p:nvSpPr>
        <p:spPr bwMode="auto">
          <a:xfrm>
            <a:off x="3430588" y="2671763"/>
            <a:ext cx="2592387" cy="412750"/>
          </a:xfrm>
          <a:custGeom>
            <a:avLst/>
            <a:gdLst>
              <a:gd name="T0" fmla="*/ 2147483647 w 1638"/>
              <a:gd name="T1" fmla="*/ 0 h 289"/>
              <a:gd name="T2" fmla="*/ 0 w 1638"/>
              <a:gd name="T3" fmla="*/ 2147483647 h 289"/>
              <a:gd name="T4" fmla="*/ 0 w 1638"/>
              <a:gd name="T5" fmla="*/ 2147483647 h 289"/>
              <a:gd name="T6" fmla="*/ 2147483647 w 1638"/>
              <a:gd name="T7" fmla="*/ 2147483647 h 289"/>
              <a:gd name="T8" fmla="*/ 2147483647 w 1638"/>
              <a:gd name="T9" fmla="*/ 0 h 2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38"/>
              <a:gd name="T16" fmla="*/ 0 h 289"/>
              <a:gd name="T17" fmla="*/ 1638 w 1638"/>
              <a:gd name="T18" fmla="*/ 289 h 28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38" h="289">
                <a:moveTo>
                  <a:pt x="1633" y="0"/>
                </a:moveTo>
                <a:lnTo>
                  <a:pt x="0" y="66"/>
                </a:lnTo>
                <a:lnTo>
                  <a:pt x="0" y="289"/>
                </a:lnTo>
                <a:lnTo>
                  <a:pt x="1638" y="213"/>
                </a:lnTo>
                <a:lnTo>
                  <a:pt x="1633" y="0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2" name="Freeform 94"/>
          <p:cNvSpPr>
            <a:spLocks noChangeArrowheads="1"/>
          </p:cNvSpPr>
          <p:nvPr/>
        </p:nvSpPr>
        <p:spPr bwMode="auto">
          <a:xfrm>
            <a:off x="3430588" y="2671763"/>
            <a:ext cx="2600325" cy="412750"/>
          </a:xfrm>
          <a:custGeom>
            <a:avLst/>
            <a:gdLst>
              <a:gd name="T0" fmla="*/ 2147483647 w 1638"/>
              <a:gd name="T1" fmla="*/ 0 h 289"/>
              <a:gd name="T2" fmla="*/ 0 w 1638"/>
              <a:gd name="T3" fmla="*/ 2147483647 h 289"/>
              <a:gd name="T4" fmla="*/ 0 w 1638"/>
              <a:gd name="T5" fmla="*/ 2147483647 h 289"/>
              <a:gd name="T6" fmla="*/ 2147483647 w 1638"/>
              <a:gd name="T7" fmla="*/ 2147483647 h 289"/>
              <a:gd name="T8" fmla="*/ 2147483647 w 1638"/>
              <a:gd name="T9" fmla="*/ 0 h 2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38"/>
              <a:gd name="T16" fmla="*/ 0 h 289"/>
              <a:gd name="T17" fmla="*/ 1638 w 1638"/>
              <a:gd name="T18" fmla="*/ 289 h 28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38" h="289">
                <a:moveTo>
                  <a:pt x="1633" y="0"/>
                </a:moveTo>
                <a:lnTo>
                  <a:pt x="0" y="66"/>
                </a:lnTo>
                <a:lnTo>
                  <a:pt x="0" y="289"/>
                </a:lnTo>
                <a:lnTo>
                  <a:pt x="1638" y="213"/>
                </a:lnTo>
                <a:lnTo>
                  <a:pt x="163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3" name="Freeform 95"/>
          <p:cNvSpPr>
            <a:spLocks noChangeArrowheads="1"/>
          </p:cNvSpPr>
          <p:nvPr/>
        </p:nvSpPr>
        <p:spPr bwMode="auto">
          <a:xfrm>
            <a:off x="2835275" y="3765550"/>
            <a:ext cx="2359025" cy="406400"/>
          </a:xfrm>
          <a:custGeom>
            <a:avLst/>
            <a:gdLst>
              <a:gd name="T0" fmla="*/ 2147483647 w 1486"/>
              <a:gd name="T1" fmla="*/ 0 h 284"/>
              <a:gd name="T2" fmla="*/ 0 w 1486"/>
              <a:gd name="T3" fmla="*/ 2147483647 h 284"/>
              <a:gd name="T4" fmla="*/ 2147483647 w 1486"/>
              <a:gd name="T5" fmla="*/ 2147483647 h 284"/>
              <a:gd name="T6" fmla="*/ 2147483647 w 1486"/>
              <a:gd name="T7" fmla="*/ 2147483647 h 284"/>
              <a:gd name="T8" fmla="*/ 2147483647 w 1486"/>
              <a:gd name="T9" fmla="*/ 0 h 2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6"/>
              <a:gd name="T16" fmla="*/ 0 h 284"/>
              <a:gd name="T17" fmla="*/ 1486 w 1486"/>
              <a:gd name="T18" fmla="*/ 284 h 28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6" h="284">
                <a:moveTo>
                  <a:pt x="1486" y="0"/>
                </a:moveTo>
                <a:lnTo>
                  <a:pt x="0" y="61"/>
                </a:lnTo>
                <a:lnTo>
                  <a:pt x="5" y="284"/>
                </a:lnTo>
                <a:lnTo>
                  <a:pt x="1486" y="213"/>
                </a:lnTo>
                <a:lnTo>
                  <a:pt x="1486" y="0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4" name="Freeform 96"/>
          <p:cNvSpPr>
            <a:spLocks noChangeArrowheads="1"/>
          </p:cNvSpPr>
          <p:nvPr/>
        </p:nvSpPr>
        <p:spPr bwMode="auto">
          <a:xfrm>
            <a:off x="2825750" y="3765550"/>
            <a:ext cx="2359025" cy="406400"/>
          </a:xfrm>
          <a:custGeom>
            <a:avLst/>
            <a:gdLst>
              <a:gd name="T0" fmla="*/ 2147483647 w 1486"/>
              <a:gd name="T1" fmla="*/ 0 h 284"/>
              <a:gd name="T2" fmla="*/ 0 w 1486"/>
              <a:gd name="T3" fmla="*/ 2147483647 h 284"/>
              <a:gd name="T4" fmla="*/ 2147483647 w 1486"/>
              <a:gd name="T5" fmla="*/ 2147483647 h 284"/>
              <a:gd name="T6" fmla="*/ 2147483647 w 1486"/>
              <a:gd name="T7" fmla="*/ 2147483647 h 284"/>
              <a:gd name="T8" fmla="*/ 2147483647 w 1486"/>
              <a:gd name="T9" fmla="*/ 0 h 2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86"/>
              <a:gd name="T16" fmla="*/ 0 h 284"/>
              <a:gd name="T17" fmla="*/ 1486 w 1486"/>
              <a:gd name="T18" fmla="*/ 284 h 28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86" h="284">
                <a:moveTo>
                  <a:pt x="1486" y="0"/>
                </a:moveTo>
                <a:lnTo>
                  <a:pt x="0" y="61"/>
                </a:lnTo>
                <a:lnTo>
                  <a:pt x="5" y="284"/>
                </a:lnTo>
                <a:lnTo>
                  <a:pt x="1486" y="213"/>
                </a:lnTo>
                <a:lnTo>
                  <a:pt x="148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5" name="Freeform 97"/>
          <p:cNvSpPr>
            <a:spLocks noChangeArrowheads="1"/>
          </p:cNvSpPr>
          <p:nvPr/>
        </p:nvSpPr>
        <p:spPr bwMode="auto">
          <a:xfrm>
            <a:off x="3443288" y="4584700"/>
            <a:ext cx="1481137" cy="571500"/>
          </a:xfrm>
          <a:custGeom>
            <a:avLst/>
            <a:gdLst>
              <a:gd name="T0" fmla="*/ 2147483647 w 933"/>
              <a:gd name="T1" fmla="*/ 0 h 401"/>
              <a:gd name="T2" fmla="*/ 2147483647 w 933"/>
              <a:gd name="T3" fmla="*/ 2147483647 h 401"/>
              <a:gd name="T4" fmla="*/ 2147483647 w 933"/>
              <a:gd name="T5" fmla="*/ 2147483647 h 401"/>
              <a:gd name="T6" fmla="*/ 2147483647 w 933"/>
              <a:gd name="T7" fmla="*/ 2147483647 h 401"/>
              <a:gd name="T8" fmla="*/ 0 w 933"/>
              <a:gd name="T9" fmla="*/ 2147483647 h 401"/>
              <a:gd name="T10" fmla="*/ 2147483647 w 933"/>
              <a:gd name="T11" fmla="*/ 0 h 4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33"/>
              <a:gd name="T19" fmla="*/ 0 h 401"/>
              <a:gd name="T20" fmla="*/ 933 w 933"/>
              <a:gd name="T21" fmla="*/ 401 h 40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33" h="401">
                <a:moveTo>
                  <a:pt x="436" y="0"/>
                </a:moveTo>
                <a:lnTo>
                  <a:pt x="933" y="112"/>
                </a:lnTo>
                <a:lnTo>
                  <a:pt x="750" y="218"/>
                </a:lnTo>
                <a:lnTo>
                  <a:pt x="831" y="401"/>
                </a:lnTo>
                <a:lnTo>
                  <a:pt x="0" y="203"/>
                </a:lnTo>
                <a:lnTo>
                  <a:pt x="436" y="0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6" name="Freeform 98"/>
          <p:cNvSpPr>
            <a:spLocks noChangeArrowheads="1"/>
          </p:cNvSpPr>
          <p:nvPr/>
        </p:nvSpPr>
        <p:spPr bwMode="auto">
          <a:xfrm>
            <a:off x="3430588" y="4584700"/>
            <a:ext cx="1481137" cy="571500"/>
          </a:xfrm>
          <a:custGeom>
            <a:avLst/>
            <a:gdLst>
              <a:gd name="T0" fmla="*/ 2147483647 w 933"/>
              <a:gd name="T1" fmla="*/ 0 h 401"/>
              <a:gd name="T2" fmla="*/ 2147483647 w 933"/>
              <a:gd name="T3" fmla="*/ 2147483647 h 401"/>
              <a:gd name="T4" fmla="*/ 2147483647 w 933"/>
              <a:gd name="T5" fmla="*/ 2147483647 h 401"/>
              <a:gd name="T6" fmla="*/ 2147483647 w 933"/>
              <a:gd name="T7" fmla="*/ 2147483647 h 401"/>
              <a:gd name="T8" fmla="*/ 0 w 933"/>
              <a:gd name="T9" fmla="*/ 2147483647 h 401"/>
              <a:gd name="T10" fmla="*/ 2147483647 w 933"/>
              <a:gd name="T11" fmla="*/ 0 h 4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33"/>
              <a:gd name="T19" fmla="*/ 0 h 401"/>
              <a:gd name="T20" fmla="*/ 933 w 933"/>
              <a:gd name="T21" fmla="*/ 401 h 40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33" h="401">
                <a:moveTo>
                  <a:pt x="436" y="0"/>
                </a:moveTo>
                <a:lnTo>
                  <a:pt x="933" y="112"/>
                </a:lnTo>
                <a:lnTo>
                  <a:pt x="750" y="218"/>
                </a:lnTo>
                <a:lnTo>
                  <a:pt x="831" y="401"/>
                </a:lnTo>
                <a:lnTo>
                  <a:pt x="0" y="203"/>
                </a:lnTo>
                <a:lnTo>
                  <a:pt x="43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7" name="Freeform 100"/>
          <p:cNvSpPr>
            <a:spLocks noChangeArrowheads="1"/>
          </p:cNvSpPr>
          <p:nvPr/>
        </p:nvSpPr>
        <p:spPr bwMode="auto">
          <a:xfrm>
            <a:off x="2825750" y="2671763"/>
            <a:ext cx="3205163" cy="1500187"/>
          </a:xfrm>
          <a:custGeom>
            <a:avLst/>
            <a:gdLst>
              <a:gd name="T0" fmla="*/ 2147483647 w 2019"/>
              <a:gd name="T1" fmla="*/ 0 h 1050"/>
              <a:gd name="T2" fmla="*/ 0 w 2019"/>
              <a:gd name="T3" fmla="*/ 2147483647 h 1050"/>
              <a:gd name="T4" fmla="*/ 2147483647 w 2019"/>
              <a:gd name="T5" fmla="*/ 2147483647 h 1050"/>
              <a:gd name="T6" fmla="*/ 2147483647 w 2019"/>
              <a:gd name="T7" fmla="*/ 2147483647 h 1050"/>
              <a:gd name="T8" fmla="*/ 2147483647 w 2019"/>
              <a:gd name="T9" fmla="*/ 0 h 10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19"/>
              <a:gd name="T16" fmla="*/ 0 h 1050"/>
              <a:gd name="T17" fmla="*/ 2019 w 2019"/>
              <a:gd name="T18" fmla="*/ 1050 h 105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19" h="1050">
                <a:moveTo>
                  <a:pt x="2014" y="0"/>
                </a:moveTo>
                <a:lnTo>
                  <a:pt x="0" y="594"/>
                </a:lnTo>
                <a:lnTo>
                  <a:pt x="5" y="1050"/>
                </a:lnTo>
                <a:lnTo>
                  <a:pt x="2019" y="457"/>
                </a:lnTo>
                <a:lnTo>
                  <a:pt x="2014" y="0"/>
                </a:lnTo>
              </a:path>
            </a:pathLst>
          </a:custGeom>
          <a:solidFill>
            <a:srgbClr val="57907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8" name="Freeform 102"/>
          <p:cNvSpPr>
            <a:spLocks noChangeArrowheads="1"/>
          </p:cNvSpPr>
          <p:nvPr/>
        </p:nvSpPr>
        <p:spPr bwMode="auto">
          <a:xfrm>
            <a:off x="2825750" y="2671763"/>
            <a:ext cx="3197225" cy="942975"/>
          </a:xfrm>
          <a:custGeom>
            <a:avLst/>
            <a:gdLst>
              <a:gd name="T0" fmla="*/ 2147483647 w 2014"/>
              <a:gd name="T1" fmla="*/ 0 h 660"/>
              <a:gd name="T2" fmla="*/ 2147483647 w 2014"/>
              <a:gd name="T3" fmla="*/ 0 h 660"/>
              <a:gd name="T4" fmla="*/ 2147483647 w 2014"/>
              <a:gd name="T5" fmla="*/ 2147483647 h 660"/>
              <a:gd name="T6" fmla="*/ 0 w 2014"/>
              <a:gd name="T7" fmla="*/ 2147483647 h 660"/>
              <a:gd name="T8" fmla="*/ 0 w 2014"/>
              <a:gd name="T9" fmla="*/ 2147483647 h 660"/>
              <a:gd name="T10" fmla="*/ 2147483647 w 2014"/>
              <a:gd name="T11" fmla="*/ 2147483647 h 660"/>
              <a:gd name="T12" fmla="*/ 2147483647 w 2014"/>
              <a:gd name="T13" fmla="*/ 0 h 66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14"/>
              <a:gd name="T22" fmla="*/ 0 h 660"/>
              <a:gd name="T23" fmla="*/ 2014 w 2014"/>
              <a:gd name="T24" fmla="*/ 660 h 66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014" h="660">
                <a:moveTo>
                  <a:pt x="2014" y="0"/>
                </a:moveTo>
                <a:lnTo>
                  <a:pt x="2014" y="0"/>
                </a:lnTo>
                <a:lnTo>
                  <a:pt x="1162" y="254"/>
                </a:lnTo>
                <a:lnTo>
                  <a:pt x="0" y="594"/>
                </a:lnTo>
                <a:lnTo>
                  <a:pt x="0" y="660"/>
                </a:lnTo>
                <a:lnTo>
                  <a:pt x="2014" y="76"/>
                </a:lnTo>
                <a:lnTo>
                  <a:pt x="201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9" name="Freeform 104"/>
          <p:cNvSpPr>
            <a:spLocks noChangeArrowheads="1"/>
          </p:cNvSpPr>
          <p:nvPr/>
        </p:nvSpPr>
        <p:spPr bwMode="auto">
          <a:xfrm>
            <a:off x="2825750" y="3228975"/>
            <a:ext cx="3205163" cy="942975"/>
          </a:xfrm>
          <a:custGeom>
            <a:avLst/>
            <a:gdLst>
              <a:gd name="T0" fmla="*/ 2147483647 w 2019"/>
              <a:gd name="T1" fmla="*/ 0 h 659"/>
              <a:gd name="T2" fmla="*/ 0 w 2019"/>
              <a:gd name="T3" fmla="*/ 2147483647 h 659"/>
              <a:gd name="T4" fmla="*/ 2147483647 w 2019"/>
              <a:gd name="T5" fmla="*/ 2147483647 h 659"/>
              <a:gd name="T6" fmla="*/ 2147483647 w 2019"/>
              <a:gd name="T7" fmla="*/ 2147483647 h 659"/>
              <a:gd name="T8" fmla="*/ 2147483647 w 2019"/>
              <a:gd name="T9" fmla="*/ 0 h 65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19"/>
              <a:gd name="T16" fmla="*/ 0 h 659"/>
              <a:gd name="T17" fmla="*/ 2019 w 2019"/>
              <a:gd name="T18" fmla="*/ 659 h 65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19" h="659">
                <a:moveTo>
                  <a:pt x="2019" y="0"/>
                </a:moveTo>
                <a:lnTo>
                  <a:pt x="0" y="598"/>
                </a:lnTo>
                <a:lnTo>
                  <a:pt x="5" y="659"/>
                </a:lnTo>
                <a:lnTo>
                  <a:pt x="2019" y="66"/>
                </a:lnTo>
                <a:lnTo>
                  <a:pt x="201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0" name="Freeform 105"/>
          <p:cNvSpPr>
            <a:spLocks noChangeArrowheads="1"/>
          </p:cNvSpPr>
          <p:nvPr/>
        </p:nvSpPr>
        <p:spPr bwMode="auto">
          <a:xfrm>
            <a:off x="2762250" y="3359150"/>
            <a:ext cx="31750" cy="160338"/>
          </a:xfrm>
          <a:custGeom>
            <a:avLst/>
            <a:gdLst>
              <a:gd name="T0" fmla="*/ 0 w 20"/>
              <a:gd name="T1" fmla="*/ 2147483647 h 112"/>
              <a:gd name="T2" fmla="*/ 2147483647 w 20"/>
              <a:gd name="T3" fmla="*/ 0 h 112"/>
              <a:gd name="T4" fmla="*/ 2147483647 w 20"/>
              <a:gd name="T5" fmla="*/ 0 h 112"/>
              <a:gd name="T6" fmla="*/ 2147483647 w 20"/>
              <a:gd name="T7" fmla="*/ 2147483647 h 112"/>
              <a:gd name="T8" fmla="*/ 0 w 20"/>
              <a:gd name="T9" fmla="*/ 2147483647 h 1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"/>
              <a:gd name="T16" fmla="*/ 0 h 112"/>
              <a:gd name="T17" fmla="*/ 20 w 20"/>
              <a:gd name="T18" fmla="*/ 112 h 1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" h="112">
                <a:moveTo>
                  <a:pt x="0" y="112"/>
                </a:moveTo>
                <a:lnTo>
                  <a:pt x="10" y="0"/>
                </a:lnTo>
                <a:lnTo>
                  <a:pt x="20" y="0"/>
                </a:lnTo>
                <a:lnTo>
                  <a:pt x="10" y="112"/>
                </a:lnTo>
                <a:lnTo>
                  <a:pt x="0" y="112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1" name="Freeform 106"/>
          <p:cNvSpPr>
            <a:spLocks noEditPoints="1" noChangeArrowheads="1"/>
          </p:cNvSpPr>
          <p:nvPr/>
        </p:nvSpPr>
        <p:spPr bwMode="auto">
          <a:xfrm>
            <a:off x="2857500" y="3346450"/>
            <a:ext cx="73025" cy="158750"/>
          </a:xfrm>
          <a:custGeom>
            <a:avLst/>
            <a:gdLst>
              <a:gd name="T0" fmla="*/ 2147483647 w 46"/>
              <a:gd name="T1" fmla="*/ 2147483647 h 111"/>
              <a:gd name="T2" fmla="*/ 0 w 46"/>
              <a:gd name="T3" fmla="*/ 0 h 111"/>
              <a:gd name="T4" fmla="*/ 2147483647 w 46"/>
              <a:gd name="T5" fmla="*/ 0 h 111"/>
              <a:gd name="T6" fmla="*/ 2147483647 w 46"/>
              <a:gd name="T7" fmla="*/ 2147483647 h 111"/>
              <a:gd name="T8" fmla="*/ 2147483647 w 46"/>
              <a:gd name="T9" fmla="*/ 2147483647 h 111"/>
              <a:gd name="T10" fmla="*/ 2147483647 w 46"/>
              <a:gd name="T11" fmla="*/ 2147483647 h 111"/>
              <a:gd name="T12" fmla="*/ 2147483647 w 46"/>
              <a:gd name="T13" fmla="*/ 2147483647 h 111"/>
              <a:gd name="T14" fmla="*/ 0 w 46"/>
              <a:gd name="T15" fmla="*/ 0 h 111"/>
              <a:gd name="T16" fmla="*/ 0 w 46"/>
              <a:gd name="T17" fmla="*/ 0 h 111"/>
              <a:gd name="T18" fmla="*/ 0 w 46"/>
              <a:gd name="T19" fmla="*/ 0 h 111"/>
              <a:gd name="T20" fmla="*/ 0 w 46"/>
              <a:gd name="T21" fmla="*/ 0 h 11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46"/>
              <a:gd name="T34" fmla="*/ 0 h 111"/>
              <a:gd name="T35" fmla="*/ 46 w 46"/>
              <a:gd name="T36" fmla="*/ 111 h 111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46" h="111">
                <a:moveTo>
                  <a:pt x="16" y="101"/>
                </a:moveTo>
                <a:lnTo>
                  <a:pt x="0" y="0"/>
                </a:lnTo>
                <a:lnTo>
                  <a:pt x="11" y="0"/>
                </a:lnTo>
                <a:lnTo>
                  <a:pt x="26" y="96"/>
                </a:lnTo>
                <a:lnTo>
                  <a:pt x="46" y="101"/>
                </a:lnTo>
                <a:lnTo>
                  <a:pt x="46" y="111"/>
                </a:lnTo>
                <a:lnTo>
                  <a:pt x="16" y="101"/>
                </a:lnTo>
                <a:close/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2" name="Freeform 107"/>
          <p:cNvSpPr>
            <a:spLocks noChangeArrowheads="1"/>
          </p:cNvSpPr>
          <p:nvPr/>
        </p:nvSpPr>
        <p:spPr bwMode="auto">
          <a:xfrm>
            <a:off x="2770188" y="3503613"/>
            <a:ext cx="47625" cy="44450"/>
          </a:xfrm>
          <a:custGeom>
            <a:avLst/>
            <a:gdLst>
              <a:gd name="T0" fmla="*/ 0 w 30"/>
              <a:gd name="T1" fmla="*/ 2147483647 h 31"/>
              <a:gd name="T2" fmla="*/ 2147483647 w 30"/>
              <a:gd name="T3" fmla="*/ 0 h 31"/>
              <a:gd name="T4" fmla="*/ 2147483647 w 30"/>
              <a:gd name="T5" fmla="*/ 2147483647 h 31"/>
              <a:gd name="T6" fmla="*/ 2147483647 w 30"/>
              <a:gd name="T7" fmla="*/ 2147483647 h 31"/>
              <a:gd name="T8" fmla="*/ 0 w 30"/>
              <a:gd name="T9" fmla="*/ 2147483647 h 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"/>
              <a:gd name="T16" fmla="*/ 0 h 31"/>
              <a:gd name="T17" fmla="*/ 30 w 30"/>
              <a:gd name="T18" fmla="*/ 31 h 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" h="31">
                <a:moveTo>
                  <a:pt x="0" y="11"/>
                </a:moveTo>
                <a:lnTo>
                  <a:pt x="5" y="0"/>
                </a:lnTo>
                <a:lnTo>
                  <a:pt x="30" y="21"/>
                </a:lnTo>
                <a:lnTo>
                  <a:pt x="20" y="31"/>
                </a:lnTo>
                <a:lnTo>
                  <a:pt x="0" y="11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3" name="任意多边形 38"/>
          <p:cNvSpPr>
            <a:spLocks noChangeArrowheads="1"/>
          </p:cNvSpPr>
          <p:nvPr/>
        </p:nvSpPr>
        <p:spPr bwMode="auto">
          <a:xfrm>
            <a:off x="2347913" y="2889250"/>
            <a:ext cx="754062" cy="488950"/>
          </a:xfrm>
          <a:custGeom>
            <a:avLst/>
            <a:gdLst>
              <a:gd name="T0" fmla="*/ 578043 w 753252"/>
              <a:gd name="T1" fmla="*/ 211 h 544174"/>
              <a:gd name="T2" fmla="*/ 679127 w 753252"/>
              <a:gd name="T3" fmla="*/ 12623 h 544174"/>
              <a:gd name="T4" fmla="*/ 719864 w 753252"/>
              <a:gd name="T5" fmla="*/ 5175 h 544174"/>
              <a:gd name="T6" fmla="*/ 719864 w 753252"/>
              <a:gd name="T7" fmla="*/ 25036 h 544174"/>
              <a:gd name="T8" fmla="*/ 116930 w 753252"/>
              <a:gd name="T9" fmla="*/ 144201 h 544174"/>
              <a:gd name="T10" fmla="*/ 121241 w 753252"/>
              <a:gd name="T11" fmla="*/ 143923 h 544174"/>
              <a:gd name="T12" fmla="*/ 106151 w 753252"/>
              <a:gd name="T13" fmla="*/ 141843 h 544174"/>
              <a:gd name="T14" fmla="*/ 43395 w 753252"/>
              <a:gd name="T15" fmla="*/ 139387 h 544174"/>
              <a:gd name="T16" fmla="*/ 2828 w 753252"/>
              <a:gd name="T17" fmla="*/ 116939 h 544174"/>
              <a:gd name="T18" fmla="*/ 83965 w 753252"/>
              <a:gd name="T19" fmla="*/ 114445 h 544174"/>
              <a:gd name="T20" fmla="*/ 124532 w 753252"/>
              <a:gd name="T21" fmla="*/ 94491 h 544174"/>
              <a:gd name="T22" fmla="*/ 156988 w 753252"/>
              <a:gd name="T23" fmla="*/ 116939 h 544174"/>
              <a:gd name="T24" fmla="*/ 140761 w 753252"/>
              <a:gd name="T25" fmla="*/ 130657 h 544174"/>
              <a:gd name="T26" fmla="*/ 125388 w 753252"/>
              <a:gd name="T27" fmla="*/ 143653 h 544174"/>
              <a:gd name="T28" fmla="*/ 127115 w 753252"/>
              <a:gd name="T29" fmla="*/ 143543 h 544174"/>
              <a:gd name="T30" fmla="*/ 369511 w 753252"/>
              <a:gd name="T31" fmla="*/ 67241 h 544174"/>
              <a:gd name="T32" fmla="*/ 578043 w 753252"/>
              <a:gd name="T33" fmla="*/ 211 h 54417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753252"/>
              <a:gd name="T52" fmla="*/ 0 h 544174"/>
              <a:gd name="T53" fmla="*/ 753252 w 753252"/>
              <a:gd name="T54" fmla="*/ 544174 h 54417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753252" h="544174">
                <a:moveTo>
                  <a:pt x="570635" y="682"/>
                </a:moveTo>
                <a:cubicBezTo>
                  <a:pt x="604065" y="3701"/>
                  <a:pt x="638249" y="16784"/>
                  <a:pt x="670422" y="40937"/>
                </a:cubicBezTo>
                <a:cubicBezTo>
                  <a:pt x="678465" y="32886"/>
                  <a:pt x="694552" y="24835"/>
                  <a:pt x="710639" y="16784"/>
                </a:cubicBezTo>
                <a:cubicBezTo>
                  <a:pt x="710639" y="32886"/>
                  <a:pt x="710639" y="57038"/>
                  <a:pt x="710639" y="81191"/>
                </a:cubicBezTo>
                <a:cubicBezTo>
                  <a:pt x="839332" y="234158"/>
                  <a:pt x="686509" y="733314"/>
                  <a:pt x="115432" y="467635"/>
                </a:cubicBezTo>
                <a:lnTo>
                  <a:pt x="119687" y="466730"/>
                </a:lnTo>
                <a:lnTo>
                  <a:pt x="104790" y="459986"/>
                </a:lnTo>
                <a:cubicBezTo>
                  <a:pt x="86393" y="455057"/>
                  <a:pt x="66869" y="458090"/>
                  <a:pt x="42840" y="452024"/>
                </a:cubicBezTo>
                <a:cubicBezTo>
                  <a:pt x="2792" y="443935"/>
                  <a:pt x="-5218" y="403491"/>
                  <a:pt x="2792" y="379225"/>
                </a:cubicBezTo>
                <a:cubicBezTo>
                  <a:pt x="18811" y="346870"/>
                  <a:pt x="58860" y="338782"/>
                  <a:pt x="82889" y="371137"/>
                </a:cubicBezTo>
                <a:cubicBezTo>
                  <a:pt x="66869" y="338782"/>
                  <a:pt x="90898" y="298338"/>
                  <a:pt x="122937" y="306427"/>
                </a:cubicBezTo>
                <a:cubicBezTo>
                  <a:pt x="146966" y="306427"/>
                  <a:pt x="170995" y="338782"/>
                  <a:pt x="154976" y="379225"/>
                </a:cubicBezTo>
                <a:cubicBezTo>
                  <a:pt x="150971" y="395403"/>
                  <a:pt x="144964" y="409558"/>
                  <a:pt x="138956" y="423713"/>
                </a:cubicBezTo>
                <a:lnTo>
                  <a:pt x="123781" y="465859"/>
                </a:lnTo>
                <a:lnTo>
                  <a:pt x="125486" y="465496"/>
                </a:lnTo>
                <a:cubicBezTo>
                  <a:pt x="170353" y="454929"/>
                  <a:pt x="350700" y="401215"/>
                  <a:pt x="364775" y="218056"/>
                </a:cubicBezTo>
                <a:cubicBezTo>
                  <a:pt x="376840" y="73140"/>
                  <a:pt x="470344" y="-8375"/>
                  <a:pt x="570635" y="682"/>
                </a:cubicBezTo>
                <a:close/>
              </a:path>
            </a:pathLst>
          </a:custGeom>
          <a:solidFill>
            <a:srgbClr val="FFC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4" name="Freeform 110"/>
          <p:cNvSpPr>
            <a:spLocks noChangeArrowheads="1"/>
          </p:cNvSpPr>
          <p:nvPr/>
        </p:nvSpPr>
        <p:spPr bwMode="auto">
          <a:xfrm>
            <a:off x="2865438" y="2960688"/>
            <a:ext cx="88900" cy="66675"/>
          </a:xfrm>
          <a:custGeom>
            <a:avLst/>
            <a:gdLst>
              <a:gd name="T0" fmla="*/ 0 w 11"/>
              <a:gd name="T1" fmla="*/ 2147483647 h 9"/>
              <a:gd name="T2" fmla="*/ 2147483647 w 11"/>
              <a:gd name="T3" fmla="*/ 0 h 9"/>
              <a:gd name="T4" fmla="*/ 2147483647 w 11"/>
              <a:gd name="T5" fmla="*/ 2147483647 h 9"/>
              <a:gd name="T6" fmla="*/ 0 w 11"/>
              <a:gd name="T7" fmla="*/ 2147483647 h 9"/>
              <a:gd name="T8" fmla="*/ 0 60000 65536"/>
              <a:gd name="T9" fmla="*/ 0 60000 65536"/>
              <a:gd name="T10" fmla="*/ 0 60000 65536"/>
              <a:gd name="T11" fmla="*/ 0 60000 65536"/>
              <a:gd name="T12" fmla="*/ 0 w 11"/>
              <a:gd name="T13" fmla="*/ 0 h 9"/>
              <a:gd name="T14" fmla="*/ 11 w 11"/>
              <a:gd name="T15" fmla="*/ 9 h 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" h="9">
                <a:moveTo>
                  <a:pt x="0" y="7"/>
                </a:moveTo>
                <a:cubicBezTo>
                  <a:pt x="0" y="7"/>
                  <a:pt x="7" y="9"/>
                  <a:pt x="9" y="0"/>
                </a:cubicBezTo>
                <a:cubicBezTo>
                  <a:pt x="9" y="0"/>
                  <a:pt x="11" y="4"/>
                  <a:pt x="6" y="7"/>
                </a:cubicBezTo>
                <a:cubicBezTo>
                  <a:pt x="4" y="9"/>
                  <a:pt x="2" y="8"/>
                  <a:pt x="0" y="7"/>
                </a:cubicBez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5" name="Freeform 111"/>
          <p:cNvSpPr>
            <a:spLocks noChangeArrowheads="1"/>
          </p:cNvSpPr>
          <p:nvPr/>
        </p:nvSpPr>
        <p:spPr bwMode="auto">
          <a:xfrm>
            <a:off x="2882900" y="3013075"/>
            <a:ext cx="7938" cy="57150"/>
          </a:xfrm>
          <a:custGeom>
            <a:avLst/>
            <a:gdLst>
              <a:gd name="T0" fmla="*/ 0 w 1"/>
              <a:gd name="T1" fmla="*/ 2147483647 h 8"/>
              <a:gd name="T2" fmla="*/ 2147483647 w 1"/>
              <a:gd name="T3" fmla="*/ 2147483647 h 8"/>
              <a:gd name="T4" fmla="*/ 0 w 1"/>
              <a:gd name="T5" fmla="*/ 0 h 8"/>
              <a:gd name="T6" fmla="*/ 0 w 1"/>
              <a:gd name="T7" fmla="*/ 2147483647 h 8"/>
              <a:gd name="T8" fmla="*/ 0 60000 65536"/>
              <a:gd name="T9" fmla="*/ 0 60000 65536"/>
              <a:gd name="T10" fmla="*/ 0 60000 65536"/>
              <a:gd name="T11" fmla="*/ 0 60000 65536"/>
              <a:gd name="T12" fmla="*/ 0 w 1"/>
              <a:gd name="T13" fmla="*/ 0 h 8"/>
              <a:gd name="T14" fmla="*/ 1 w 1"/>
              <a:gd name="T15" fmla="*/ 8 h 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" h="8">
                <a:moveTo>
                  <a:pt x="0" y="1"/>
                </a:moveTo>
                <a:cubicBezTo>
                  <a:pt x="0" y="1"/>
                  <a:pt x="0" y="8"/>
                  <a:pt x="1" y="1"/>
                </a:cubicBezTo>
                <a:cubicBezTo>
                  <a:pt x="0" y="0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6" name="Freeform 112"/>
          <p:cNvSpPr>
            <a:spLocks noChangeArrowheads="1"/>
          </p:cNvSpPr>
          <p:nvPr/>
        </p:nvSpPr>
        <p:spPr bwMode="auto">
          <a:xfrm>
            <a:off x="2898775" y="3013075"/>
            <a:ext cx="23813" cy="49213"/>
          </a:xfrm>
          <a:custGeom>
            <a:avLst/>
            <a:gdLst>
              <a:gd name="T0" fmla="*/ 0 w 3"/>
              <a:gd name="T1" fmla="*/ 2147483647 h 7"/>
              <a:gd name="T2" fmla="*/ 2147483647 w 3"/>
              <a:gd name="T3" fmla="*/ 0 h 7"/>
              <a:gd name="T4" fmla="*/ 0 w 3"/>
              <a:gd name="T5" fmla="*/ 0 h 7"/>
              <a:gd name="T6" fmla="*/ 0 w 3"/>
              <a:gd name="T7" fmla="*/ 2147483647 h 7"/>
              <a:gd name="T8" fmla="*/ 0 60000 65536"/>
              <a:gd name="T9" fmla="*/ 0 60000 65536"/>
              <a:gd name="T10" fmla="*/ 0 60000 65536"/>
              <a:gd name="T11" fmla="*/ 0 60000 65536"/>
              <a:gd name="T12" fmla="*/ 0 w 3"/>
              <a:gd name="T13" fmla="*/ 0 h 7"/>
              <a:gd name="T14" fmla="*/ 3 w 3"/>
              <a:gd name="T15" fmla="*/ 7 h 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" h="7">
                <a:moveTo>
                  <a:pt x="0" y="1"/>
                </a:moveTo>
                <a:cubicBezTo>
                  <a:pt x="0" y="1"/>
                  <a:pt x="3" y="7"/>
                  <a:pt x="1" y="0"/>
                </a:cubicBezTo>
                <a:cubicBezTo>
                  <a:pt x="0" y="0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7" name="Freeform 113"/>
          <p:cNvSpPr>
            <a:spLocks noChangeArrowheads="1"/>
          </p:cNvSpPr>
          <p:nvPr/>
        </p:nvSpPr>
        <p:spPr bwMode="auto">
          <a:xfrm>
            <a:off x="2922588" y="2997200"/>
            <a:ext cx="31750" cy="44450"/>
          </a:xfrm>
          <a:custGeom>
            <a:avLst/>
            <a:gdLst>
              <a:gd name="T0" fmla="*/ 0 w 4"/>
              <a:gd name="T1" fmla="*/ 2147483647 h 6"/>
              <a:gd name="T2" fmla="*/ 2147483647 w 4"/>
              <a:gd name="T3" fmla="*/ 0 h 6"/>
              <a:gd name="T4" fmla="*/ 0 w 4"/>
              <a:gd name="T5" fmla="*/ 2147483647 h 6"/>
              <a:gd name="T6" fmla="*/ 0 60000 65536"/>
              <a:gd name="T7" fmla="*/ 0 60000 65536"/>
              <a:gd name="T8" fmla="*/ 0 60000 65536"/>
              <a:gd name="T9" fmla="*/ 0 w 4"/>
              <a:gd name="T10" fmla="*/ 0 h 6"/>
              <a:gd name="T11" fmla="*/ 4 w 4"/>
              <a:gd name="T12" fmla="*/ 6 h 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" h="6">
                <a:moveTo>
                  <a:pt x="0" y="1"/>
                </a:moveTo>
                <a:cubicBezTo>
                  <a:pt x="0" y="1"/>
                  <a:pt x="4" y="6"/>
                  <a:pt x="1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8" name="Freeform 114"/>
          <p:cNvSpPr>
            <a:spLocks noChangeArrowheads="1"/>
          </p:cNvSpPr>
          <p:nvPr/>
        </p:nvSpPr>
        <p:spPr bwMode="auto">
          <a:xfrm>
            <a:off x="2938463" y="2974975"/>
            <a:ext cx="39687" cy="38100"/>
          </a:xfrm>
          <a:custGeom>
            <a:avLst/>
            <a:gdLst>
              <a:gd name="T0" fmla="*/ 0 w 5"/>
              <a:gd name="T1" fmla="*/ 2147483647 h 5"/>
              <a:gd name="T2" fmla="*/ 0 w 5"/>
              <a:gd name="T3" fmla="*/ 0 h 5"/>
              <a:gd name="T4" fmla="*/ 0 w 5"/>
              <a:gd name="T5" fmla="*/ 2147483647 h 5"/>
              <a:gd name="T6" fmla="*/ 0 w 5"/>
              <a:gd name="T7" fmla="*/ 2147483647 h 5"/>
              <a:gd name="T8" fmla="*/ 0 60000 65536"/>
              <a:gd name="T9" fmla="*/ 0 60000 65536"/>
              <a:gd name="T10" fmla="*/ 0 60000 65536"/>
              <a:gd name="T11" fmla="*/ 0 60000 65536"/>
              <a:gd name="T12" fmla="*/ 0 w 5"/>
              <a:gd name="T13" fmla="*/ 0 h 5"/>
              <a:gd name="T14" fmla="*/ 5 w 5"/>
              <a:gd name="T15" fmla="*/ 5 h 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" h="5">
                <a:moveTo>
                  <a:pt x="0" y="2"/>
                </a:moveTo>
                <a:cubicBezTo>
                  <a:pt x="0" y="2"/>
                  <a:pt x="5" y="5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0" y="2"/>
                </a:ln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9" name="Freeform 115"/>
          <p:cNvSpPr>
            <a:spLocks noChangeArrowheads="1"/>
          </p:cNvSpPr>
          <p:nvPr/>
        </p:nvSpPr>
        <p:spPr bwMode="auto">
          <a:xfrm>
            <a:off x="2728913" y="3027363"/>
            <a:ext cx="322262" cy="230187"/>
          </a:xfrm>
          <a:custGeom>
            <a:avLst/>
            <a:gdLst>
              <a:gd name="T0" fmla="*/ 0 w 40"/>
              <a:gd name="T1" fmla="*/ 2147483647 h 32"/>
              <a:gd name="T2" fmla="*/ 2147483647 w 40"/>
              <a:gd name="T3" fmla="*/ 2147483647 h 32"/>
              <a:gd name="T4" fmla="*/ 0 w 40"/>
              <a:gd name="T5" fmla="*/ 2147483647 h 32"/>
              <a:gd name="T6" fmla="*/ 0 60000 65536"/>
              <a:gd name="T7" fmla="*/ 0 60000 65536"/>
              <a:gd name="T8" fmla="*/ 0 60000 65536"/>
              <a:gd name="T9" fmla="*/ 0 w 40"/>
              <a:gd name="T10" fmla="*/ 0 h 32"/>
              <a:gd name="T11" fmla="*/ 40 w 40"/>
              <a:gd name="T12" fmla="*/ 32 h 3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0" h="32">
                <a:moveTo>
                  <a:pt x="0" y="32"/>
                </a:moveTo>
                <a:cubicBezTo>
                  <a:pt x="0" y="32"/>
                  <a:pt x="12" y="25"/>
                  <a:pt x="13" y="13"/>
                </a:cubicBezTo>
                <a:cubicBezTo>
                  <a:pt x="13" y="0"/>
                  <a:pt x="40" y="25"/>
                  <a:pt x="0" y="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70" name="Freeform 116"/>
          <p:cNvSpPr>
            <a:spLocks noChangeArrowheads="1"/>
          </p:cNvSpPr>
          <p:nvPr/>
        </p:nvSpPr>
        <p:spPr bwMode="auto">
          <a:xfrm>
            <a:off x="5853113" y="2570163"/>
            <a:ext cx="73025" cy="146050"/>
          </a:xfrm>
          <a:custGeom>
            <a:avLst/>
            <a:gdLst>
              <a:gd name="T0" fmla="*/ 0 w 46"/>
              <a:gd name="T1" fmla="*/ 2147483647 h 102"/>
              <a:gd name="T2" fmla="*/ 2147483647 w 46"/>
              <a:gd name="T3" fmla="*/ 0 h 102"/>
              <a:gd name="T4" fmla="*/ 2147483647 w 46"/>
              <a:gd name="T5" fmla="*/ 2147483647 h 102"/>
              <a:gd name="T6" fmla="*/ 2147483647 w 46"/>
              <a:gd name="T7" fmla="*/ 2147483647 h 102"/>
              <a:gd name="T8" fmla="*/ 0 w 46"/>
              <a:gd name="T9" fmla="*/ 2147483647 h 10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"/>
              <a:gd name="T16" fmla="*/ 0 h 102"/>
              <a:gd name="T17" fmla="*/ 46 w 46"/>
              <a:gd name="T18" fmla="*/ 102 h 10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" h="102">
                <a:moveTo>
                  <a:pt x="0" y="5"/>
                </a:moveTo>
                <a:lnTo>
                  <a:pt x="11" y="0"/>
                </a:lnTo>
                <a:lnTo>
                  <a:pt x="46" y="96"/>
                </a:lnTo>
                <a:lnTo>
                  <a:pt x="36" y="102"/>
                </a:lnTo>
                <a:lnTo>
                  <a:pt x="0" y="5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71" name="Freeform 117"/>
          <p:cNvSpPr>
            <a:spLocks noChangeArrowheads="1"/>
          </p:cNvSpPr>
          <p:nvPr/>
        </p:nvSpPr>
        <p:spPr bwMode="auto">
          <a:xfrm>
            <a:off x="5765800" y="2576513"/>
            <a:ext cx="47625" cy="160337"/>
          </a:xfrm>
          <a:custGeom>
            <a:avLst/>
            <a:gdLst>
              <a:gd name="T0" fmla="*/ 0 w 30"/>
              <a:gd name="T1" fmla="*/ 2147483647 h 112"/>
              <a:gd name="T2" fmla="*/ 2147483647 w 30"/>
              <a:gd name="T3" fmla="*/ 2147483647 h 112"/>
              <a:gd name="T4" fmla="*/ 2147483647 w 30"/>
              <a:gd name="T5" fmla="*/ 0 h 112"/>
              <a:gd name="T6" fmla="*/ 2147483647 w 30"/>
              <a:gd name="T7" fmla="*/ 0 h 112"/>
              <a:gd name="T8" fmla="*/ 2147483647 w 30"/>
              <a:gd name="T9" fmla="*/ 2147483647 h 112"/>
              <a:gd name="T10" fmla="*/ 2147483647 w 30"/>
              <a:gd name="T11" fmla="*/ 2147483647 h 112"/>
              <a:gd name="T12" fmla="*/ 0 w 30"/>
              <a:gd name="T13" fmla="*/ 2147483647 h 1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0"/>
              <a:gd name="T22" fmla="*/ 0 h 112"/>
              <a:gd name="T23" fmla="*/ 30 w 30"/>
              <a:gd name="T24" fmla="*/ 112 h 11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0" h="112">
                <a:moveTo>
                  <a:pt x="0" y="107"/>
                </a:moveTo>
                <a:lnTo>
                  <a:pt x="15" y="91"/>
                </a:lnTo>
                <a:lnTo>
                  <a:pt x="5" y="0"/>
                </a:lnTo>
                <a:lnTo>
                  <a:pt x="15" y="0"/>
                </a:lnTo>
                <a:lnTo>
                  <a:pt x="30" y="97"/>
                </a:lnTo>
                <a:lnTo>
                  <a:pt x="5" y="112"/>
                </a:lnTo>
                <a:lnTo>
                  <a:pt x="0" y="107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72" name="Freeform 118"/>
          <p:cNvSpPr>
            <a:spLocks noChangeArrowheads="1"/>
          </p:cNvSpPr>
          <p:nvPr/>
        </p:nvSpPr>
        <p:spPr bwMode="auto">
          <a:xfrm>
            <a:off x="5886450" y="2700338"/>
            <a:ext cx="39688" cy="44450"/>
          </a:xfrm>
          <a:custGeom>
            <a:avLst/>
            <a:gdLst>
              <a:gd name="T0" fmla="*/ 0 w 25"/>
              <a:gd name="T1" fmla="*/ 2147483647 h 31"/>
              <a:gd name="T2" fmla="*/ 2147483647 w 25"/>
              <a:gd name="T3" fmla="*/ 0 h 31"/>
              <a:gd name="T4" fmla="*/ 2147483647 w 25"/>
              <a:gd name="T5" fmla="*/ 2147483647 h 31"/>
              <a:gd name="T6" fmla="*/ 2147483647 w 25"/>
              <a:gd name="T7" fmla="*/ 2147483647 h 31"/>
              <a:gd name="T8" fmla="*/ 0 w 25"/>
              <a:gd name="T9" fmla="*/ 2147483647 h 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5"/>
              <a:gd name="T16" fmla="*/ 0 h 31"/>
              <a:gd name="T17" fmla="*/ 25 w 25"/>
              <a:gd name="T18" fmla="*/ 31 h 3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5" h="31">
                <a:moveTo>
                  <a:pt x="0" y="26"/>
                </a:moveTo>
                <a:lnTo>
                  <a:pt x="15" y="0"/>
                </a:lnTo>
                <a:lnTo>
                  <a:pt x="25" y="5"/>
                </a:lnTo>
                <a:lnTo>
                  <a:pt x="10" y="31"/>
                </a:lnTo>
                <a:lnTo>
                  <a:pt x="0" y="26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73" name="任意多边形 37"/>
          <p:cNvSpPr>
            <a:spLocks noChangeArrowheads="1"/>
          </p:cNvSpPr>
          <p:nvPr/>
        </p:nvSpPr>
        <p:spPr bwMode="auto">
          <a:xfrm>
            <a:off x="5467350" y="2159000"/>
            <a:ext cx="760413" cy="441325"/>
          </a:xfrm>
          <a:custGeom>
            <a:avLst/>
            <a:gdLst>
              <a:gd name="T0" fmla="*/ 641147 w 760238"/>
              <a:gd name="T1" fmla="*/ 51969 h 489328"/>
              <a:gd name="T2" fmla="*/ 678756 w 760238"/>
              <a:gd name="T3" fmla="*/ 68760 h 489328"/>
              <a:gd name="T4" fmla="*/ 751697 w 760238"/>
              <a:gd name="T5" fmla="*/ 66164 h 489328"/>
              <a:gd name="T6" fmla="*/ 735485 w 760238"/>
              <a:gd name="T7" fmla="*/ 89529 h 489328"/>
              <a:gd name="T8" fmla="*/ 662546 w 760238"/>
              <a:gd name="T9" fmla="*/ 102508 h 489328"/>
              <a:gd name="T10" fmla="*/ 605816 w 760238"/>
              <a:gd name="T11" fmla="*/ 76549 h 489328"/>
              <a:gd name="T12" fmla="*/ 622028 w 760238"/>
              <a:gd name="T13" fmla="*/ 53186 h 489328"/>
              <a:gd name="T14" fmla="*/ 641147 w 760238"/>
              <a:gd name="T15" fmla="*/ 51969 h 489328"/>
              <a:gd name="T16" fmla="*/ 171247 w 760238"/>
              <a:gd name="T17" fmla="*/ 166 h 489328"/>
              <a:gd name="T18" fmla="*/ 379846 w 760238"/>
              <a:gd name="T19" fmla="*/ 50999 h 489328"/>
              <a:gd name="T20" fmla="*/ 670795 w 760238"/>
              <a:gd name="T21" fmla="*/ 102689 h 489328"/>
              <a:gd name="T22" fmla="*/ 16167 w 760238"/>
              <a:gd name="T23" fmla="*/ 40659 h 489328"/>
              <a:gd name="T24" fmla="*/ 0 w 760238"/>
              <a:gd name="T25" fmla="*/ 22567 h 489328"/>
              <a:gd name="T26" fmla="*/ 40406 w 760238"/>
              <a:gd name="T27" fmla="*/ 25153 h 489328"/>
              <a:gd name="T28" fmla="*/ 171247 w 760238"/>
              <a:gd name="T29" fmla="*/ 166 h 489328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760238"/>
              <a:gd name="T46" fmla="*/ 0 h 489328"/>
              <a:gd name="T47" fmla="*/ 760238 w 760238"/>
              <a:gd name="T48" fmla="*/ 489328 h 489328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760238" h="489328">
                <a:moveTo>
                  <a:pt x="639381" y="161933"/>
                </a:moveTo>
                <a:cubicBezTo>
                  <a:pt x="658701" y="165725"/>
                  <a:pt x="676885" y="189991"/>
                  <a:pt x="676885" y="214257"/>
                </a:cubicBezTo>
                <a:cubicBezTo>
                  <a:pt x="684967" y="181902"/>
                  <a:pt x="725376" y="181902"/>
                  <a:pt x="749622" y="206168"/>
                </a:cubicBezTo>
                <a:cubicBezTo>
                  <a:pt x="765785" y="230434"/>
                  <a:pt x="765785" y="262789"/>
                  <a:pt x="733458" y="278967"/>
                </a:cubicBezTo>
                <a:cubicBezTo>
                  <a:pt x="709213" y="295144"/>
                  <a:pt x="684967" y="295144"/>
                  <a:pt x="660722" y="319410"/>
                </a:cubicBezTo>
                <a:cubicBezTo>
                  <a:pt x="644558" y="287055"/>
                  <a:pt x="620313" y="270878"/>
                  <a:pt x="604149" y="238523"/>
                </a:cubicBezTo>
                <a:cubicBezTo>
                  <a:pt x="587985" y="206168"/>
                  <a:pt x="596067" y="173813"/>
                  <a:pt x="620313" y="165725"/>
                </a:cubicBezTo>
                <a:cubicBezTo>
                  <a:pt x="626374" y="161680"/>
                  <a:pt x="632940" y="160669"/>
                  <a:pt x="639381" y="161933"/>
                </a:cubicBezTo>
                <a:close/>
                <a:moveTo>
                  <a:pt x="170779" y="516"/>
                </a:moveTo>
                <a:cubicBezTo>
                  <a:pt x="250352" y="-5933"/>
                  <a:pt x="333467" y="48174"/>
                  <a:pt x="378802" y="158907"/>
                </a:cubicBezTo>
                <a:cubicBezTo>
                  <a:pt x="451339" y="344132"/>
                  <a:pt x="668948" y="319972"/>
                  <a:pt x="668948" y="319972"/>
                </a:cubicBezTo>
                <a:cubicBezTo>
                  <a:pt x="217610" y="722635"/>
                  <a:pt x="-64477" y="303866"/>
                  <a:pt x="16119" y="126694"/>
                </a:cubicBezTo>
                <a:cubicBezTo>
                  <a:pt x="8060" y="110587"/>
                  <a:pt x="8060" y="78374"/>
                  <a:pt x="0" y="70321"/>
                </a:cubicBezTo>
                <a:cubicBezTo>
                  <a:pt x="16119" y="70321"/>
                  <a:pt x="32239" y="78374"/>
                  <a:pt x="40298" y="78374"/>
                </a:cubicBezTo>
                <a:cubicBezTo>
                  <a:pt x="76567" y="30055"/>
                  <a:pt x="123035" y="4385"/>
                  <a:pt x="170779" y="516"/>
                </a:cubicBezTo>
                <a:close/>
              </a:path>
            </a:pathLst>
          </a:custGeom>
          <a:solidFill>
            <a:srgbClr val="FFC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74" name="Freeform 121"/>
          <p:cNvSpPr>
            <a:spLocks noChangeArrowheads="1"/>
          </p:cNvSpPr>
          <p:nvPr/>
        </p:nvSpPr>
        <p:spPr bwMode="auto">
          <a:xfrm>
            <a:off x="5572125" y="2279650"/>
            <a:ext cx="306388" cy="217488"/>
          </a:xfrm>
          <a:custGeom>
            <a:avLst/>
            <a:gdLst>
              <a:gd name="T0" fmla="*/ 2147483647 w 38"/>
              <a:gd name="T1" fmla="*/ 2147483647 h 30"/>
              <a:gd name="T2" fmla="*/ 2147483647 w 38"/>
              <a:gd name="T3" fmla="*/ 2147483647 h 30"/>
              <a:gd name="T4" fmla="*/ 2147483647 w 38"/>
              <a:gd name="T5" fmla="*/ 2147483647 h 30"/>
              <a:gd name="T6" fmla="*/ 0 60000 65536"/>
              <a:gd name="T7" fmla="*/ 0 60000 65536"/>
              <a:gd name="T8" fmla="*/ 0 60000 65536"/>
              <a:gd name="T9" fmla="*/ 0 w 38"/>
              <a:gd name="T10" fmla="*/ 0 h 30"/>
              <a:gd name="T11" fmla="*/ 38 w 38"/>
              <a:gd name="T12" fmla="*/ 30 h 3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8" h="30">
                <a:moveTo>
                  <a:pt x="38" y="25"/>
                </a:moveTo>
                <a:cubicBezTo>
                  <a:pt x="38" y="25"/>
                  <a:pt x="25" y="22"/>
                  <a:pt x="21" y="11"/>
                </a:cubicBezTo>
                <a:cubicBezTo>
                  <a:pt x="17" y="0"/>
                  <a:pt x="0" y="30"/>
                  <a:pt x="38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75" name="Freeform 122"/>
          <p:cNvSpPr>
            <a:spLocks noChangeArrowheads="1"/>
          </p:cNvSpPr>
          <p:nvPr/>
        </p:nvSpPr>
        <p:spPr bwMode="auto">
          <a:xfrm>
            <a:off x="5588000" y="2244725"/>
            <a:ext cx="112713" cy="57150"/>
          </a:xfrm>
          <a:custGeom>
            <a:avLst/>
            <a:gdLst>
              <a:gd name="T0" fmla="*/ 0 w 14"/>
              <a:gd name="T1" fmla="*/ 0 h 8"/>
              <a:gd name="T2" fmla="*/ 2147483647 w 14"/>
              <a:gd name="T3" fmla="*/ 2147483647 h 8"/>
              <a:gd name="T4" fmla="*/ 2147483647 w 14"/>
              <a:gd name="T5" fmla="*/ 2147483647 h 8"/>
              <a:gd name="T6" fmla="*/ 0 w 14"/>
              <a:gd name="T7" fmla="*/ 0 h 8"/>
              <a:gd name="T8" fmla="*/ 0 60000 65536"/>
              <a:gd name="T9" fmla="*/ 0 60000 65536"/>
              <a:gd name="T10" fmla="*/ 0 60000 65536"/>
              <a:gd name="T11" fmla="*/ 0 60000 65536"/>
              <a:gd name="T12" fmla="*/ 0 w 14"/>
              <a:gd name="T13" fmla="*/ 0 h 8"/>
              <a:gd name="T14" fmla="*/ 14 w 14"/>
              <a:gd name="T15" fmla="*/ 8 h 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4" h="8">
                <a:moveTo>
                  <a:pt x="0" y="0"/>
                </a:moveTo>
                <a:cubicBezTo>
                  <a:pt x="0" y="0"/>
                  <a:pt x="5" y="8"/>
                  <a:pt x="14" y="2"/>
                </a:cubicBezTo>
                <a:cubicBezTo>
                  <a:pt x="14" y="2"/>
                  <a:pt x="12" y="7"/>
                  <a:pt x="6" y="6"/>
                </a:cubicBezTo>
                <a:cubicBezTo>
                  <a:pt x="2" y="5"/>
                  <a:pt x="1" y="3"/>
                  <a:pt x="0" y="0"/>
                </a:cubicBez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76" name="Freeform 123"/>
          <p:cNvSpPr>
            <a:spLocks noChangeArrowheads="1"/>
          </p:cNvSpPr>
          <p:nvPr/>
        </p:nvSpPr>
        <p:spPr bwMode="auto">
          <a:xfrm>
            <a:off x="3703638" y="1641475"/>
            <a:ext cx="1481137" cy="723900"/>
          </a:xfrm>
          <a:custGeom>
            <a:avLst/>
            <a:gdLst>
              <a:gd name="T0" fmla="*/ 2147483647 w 933"/>
              <a:gd name="T1" fmla="*/ 2147483647 h 507"/>
              <a:gd name="T2" fmla="*/ 2147483647 w 933"/>
              <a:gd name="T3" fmla="*/ 0 h 507"/>
              <a:gd name="T4" fmla="*/ 2147483647 w 933"/>
              <a:gd name="T5" fmla="*/ 2147483647 h 507"/>
              <a:gd name="T6" fmla="*/ 0 w 933"/>
              <a:gd name="T7" fmla="*/ 2147483647 h 507"/>
              <a:gd name="T8" fmla="*/ 2147483647 w 933"/>
              <a:gd name="T9" fmla="*/ 2147483647 h 507"/>
              <a:gd name="T10" fmla="*/ 2147483647 w 933"/>
              <a:gd name="T11" fmla="*/ 2147483647 h 50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33"/>
              <a:gd name="T19" fmla="*/ 0 h 507"/>
              <a:gd name="T20" fmla="*/ 933 w 933"/>
              <a:gd name="T21" fmla="*/ 507 h 50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33" h="507">
                <a:moveTo>
                  <a:pt x="928" y="233"/>
                </a:moveTo>
                <a:lnTo>
                  <a:pt x="91" y="0"/>
                </a:lnTo>
                <a:lnTo>
                  <a:pt x="172" y="172"/>
                </a:lnTo>
                <a:lnTo>
                  <a:pt x="0" y="289"/>
                </a:lnTo>
                <a:lnTo>
                  <a:pt x="933" y="507"/>
                </a:lnTo>
                <a:lnTo>
                  <a:pt x="928" y="233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77" name="Freeform 124"/>
          <p:cNvSpPr>
            <a:spLocks noChangeArrowheads="1"/>
          </p:cNvSpPr>
          <p:nvPr/>
        </p:nvSpPr>
        <p:spPr bwMode="auto">
          <a:xfrm>
            <a:off x="3703638" y="1649413"/>
            <a:ext cx="1481137" cy="725487"/>
          </a:xfrm>
          <a:custGeom>
            <a:avLst/>
            <a:gdLst>
              <a:gd name="T0" fmla="*/ 2147483647 w 933"/>
              <a:gd name="T1" fmla="*/ 2147483647 h 507"/>
              <a:gd name="T2" fmla="*/ 2147483647 w 933"/>
              <a:gd name="T3" fmla="*/ 0 h 507"/>
              <a:gd name="T4" fmla="*/ 2147483647 w 933"/>
              <a:gd name="T5" fmla="*/ 2147483647 h 507"/>
              <a:gd name="T6" fmla="*/ 0 w 933"/>
              <a:gd name="T7" fmla="*/ 2147483647 h 507"/>
              <a:gd name="T8" fmla="*/ 2147483647 w 933"/>
              <a:gd name="T9" fmla="*/ 2147483647 h 507"/>
              <a:gd name="T10" fmla="*/ 2147483647 w 933"/>
              <a:gd name="T11" fmla="*/ 2147483647 h 50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33"/>
              <a:gd name="T19" fmla="*/ 0 h 507"/>
              <a:gd name="T20" fmla="*/ 933 w 933"/>
              <a:gd name="T21" fmla="*/ 507 h 50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33" h="507">
                <a:moveTo>
                  <a:pt x="928" y="233"/>
                </a:moveTo>
                <a:lnTo>
                  <a:pt x="91" y="0"/>
                </a:lnTo>
                <a:lnTo>
                  <a:pt x="172" y="172"/>
                </a:lnTo>
                <a:lnTo>
                  <a:pt x="0" y="289"/>
                </a:lnTo>
                <a:lnTo>
                  <a:pt x="933" y="507"/>
                </a:lnTo>
                <a:lnTo>
                  <a:pt x="928" y="23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78" name="Freeform 126"/>
          <p:cNvSpPr>
            <a:spLocks noChangeArrowheads="1"/>
          </p:cNvSpPr>
          <p:nvPr/>
        </p:nvSpPr>
        <p:spPr bwMode="auto">
          <a:xfrm>
            <a:off x="3421063" y="1974850"/>
            <a:ext cx="1771650" cy="1109663"/>
          </a:xfrm>
          <a:custGeom>
            <a:avLst/>
            <a:gdLst>
              <a:gd name="T0" fmla="*/ 2147483647 w 1116"/>
              <a:gd name="T1" fmla="*/ 0 h 776"/>
              <a:gd name="T2" fmla="*/ 0 w 1116"/>
              <a:gd name="T3" fmla="*/ 2147483647 h 776"/>
              <a:gd name="T4" fmla="*/ 2147483647 w 1116"/>
              <a:gd name="T5" fmla="*/ 2147483647 h 776"/>
              <a:gd name="T6" fmla="*/ 2147483647 w 1116"/>
              <a:gd name="T7" fmla="*/ 2147483647 h 776"/>
              <a:gd name="T8" fmla="*/ 2147483647 w 1116"/>
              <a:gd name="T9" fmla="*/ 0 h 7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16"/>
              <a:gd name="T16" fmla="*/ 0 h 776"/>
              <a:gd name="T17" fmla="*/ 1116 w 1116"/>
              <a:gd name="T18" fmla="*/ 776 h 77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16" h="776">
                <a:moveTo>
                  <a:pt x="1111" y="0"/>
                </a:moveTo>
                <a:lnTo>
                  <a:pt x="0" y="320"/>
                </a:lnTo>
                <a:lnTo>
                  <a:pt x="6" y="776"/>
                </a:lnTo>
                <a:lnTo>
                  <a:pt x="1116" y="457"/>
                </a:lnTo>
                <a:lnTo>
                  <a:pt x="11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79" name="Freeform 129"/>
          <p:cNvSpPr>
            <a:spLocks noChangeArrowheads="1"/>
          </p:cNvSpPr>
          <p:nvPr/>
        </p:nvSpPr>
        <p:spPr bwMode="auto">
          <a:xfrm>
            <a:off x="3430588" y="2555875"/>
            <a:ext cx="1762125" cy="527050"/>
          </a:xfrm>
          <a:custGeom>
            <a:avLst/>
            <a:gdLst>
              <a:gd name="T0" fmla="*/ 2147483647 w 1110"/>
              <a:gd name="T1" fmla="*/ 0 h 370"/>
              <a:gd name="T2" fmla="*/ 0 w 1110"/>
              <a:gd name="T3" fmla="*/ 2147483647 h 370"/>
              <a:gd name="T4" fmla="*/ 0 w 1110"/>
              <a:gd name="T5" fmla="*/ 2147483647 h 370"/>
              <a:gd name="T6" fmla="*/ 2147483647 w 1110"/>
              <a:gd name="T7" fmla="*/ 2147483647 h 370"/>
              <a:gd name="T8" fmla="*/ 2147483647 w 1110"/>
              <a:gd name="T9" fmla="*/ 0 h 3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10"/>
              <a:gd name="T16" fmla="*/ 0 h 370"/>
              <a:gd name="T17" fmla="*/ 1110 w 1110"/>
              <a:gd name="T18" fmla="*/ 370 h 37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10" h="370">
                <a:moveTo>
                  <a:pt x="1110" y="0"/>
                </a:moveTo>
                <a:lnTo>
                  <a:pt x="0" y="314"/>
                </a:lnTo>
                <a:lnTo>
                  <a:pt x="0" y="370"/>
                </a:lnTo>
                <a:lnTo>
                  <a:pt x="1110" y="51"/>
                </a:lnTo>
                <a:lnTo>
                  <a:pt x="111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80" name="Freeform 131"/>
          <p:cNvSpPr>
            <a:spLocks noChangeArrowheads="1"/>
          </p:cNvSpPr>
          <p:nvPr/>
        </p:nvSpPr>
        <p:spPr bwMode="auto">
          <a:xfrm>
            <a:off x="3421063" y="3765550"/>
            <a:ext cx="1771650" cy="1108075"/>
          </a:xfrm>
          <a:custGeom>
            <a:avLst/>
            <a:gdLst>
              <a:gd name="T0" fmla="*/ 2147483647 w 1116"/>
              <a:gd name="T1" fmla="*/ 0 h 776"/>
              <a:gd name="T2" fmla="*/ 0 w 1116"/>
              <a:gd name="T3" fmla="*/ 2147483647 h 776"/>
              <a:gd name="T4" fmla="*/ 2147483647 w 1116"/>
              <a:gd name="T5" fmla="*/ 2147483647 h 776"/>
              <a:gd name="T6" fmla="*/ 2147483647 w 1116"/>
              <a:gd name="T7" fmla="*/ 2147483647 h 776"/>
              <a:gd name="T8" fmla="*/ 2147483647 w 1116"/>
              <a:gd name="T9" fmla="*/ 0 h 7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16"/>
              <a:gd name="T16" fmla="*/ 0 h 776"/>
              <a:gd name="T17" fmla="*/ 1116 w 1116"/>
              <a:gd name="T18" fmla="*/ 776 h 77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16" h="776">
                <a:moveTo>
                  <a:pt x="1111" y="0"/>
                </a:moveTo>
                <a:lnTo>
                  <a:pt x="0" y="320"/>
                </a:lnTo>
                <a:lnTo>
                  <a:pt x="6" y="776"/>
                </a:lnTo>
                <a:lnTo>
                  <a:pt x="1116" y="457"/>
                </a:lnTo>
                <a:lnTo>
                  <a:pt x="11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81" name="Freeform 133"/>
          <p:cNvSpPr>
            <a:spLocks noEditPoints="1" noChangeArrowheads="1"/>
          </p:cNvSpPr>
          <p:nvPr/>
        </p:nvSpPr>
        <p:spPr bwMode="auto">
          <a:xfrm>
            <a:off x="3421063" y="3765550"/>
            <a:ext cx="1771650" cy="1108075"/>
          </a:xfrm>
          <a:custGeom>
            <a:avLst/>
            <a:gdLst>
              <a:gd name="T0" fmla="*/ 2147483647 w 1116"/>
              <a:gd name="T1" fmla="*/ 2147483647 h 776"/>
              <a:gd name="T2" fmla="*/ 2147483647 w 1116"/>
              <a:gd name="T3" fmla="*/ 2147483647 h 776"/>
              <a:gd name="T4" fmla="*/ 2147483647 w 1116"/>
              <a:gd name="T5" fmla="*/ 2147483647 h 776"/>
              <a:gd name="T6" fmla="*/ 2147483647 w 1116"/>
              <a:gd name="T7" fmla="*/ 2147483647 h 776"/>
              <a:gd name="T8" fmla="*/ 2147483647 w 1116"/>
              <a:gd name="T9" fmla="*/ 2147483647 h 776"/>
              <a:gd name="T10" fmla="*/ 2147483647 w 1116"/>
              <a:gd name="T11" fmla="*/ 0 h 776"/>
              <a:gd name="T12" fmla="*/ 2147483647 w 1116"/>
              <a:gd name="T13" fmla="*/ 0 h 776"/>
              <a:gd name="T14" fmla="*/ 0 w 1116"/>
              <a:gd name="T15" fmla="*/ 2147483647 h 776"/>
              <a:gd name="T16" fmla="*/ 0 w 1116"/>
              <a:gd name="T17" fmla="*/ 2147483647 h 776"/>
              <a:gd name="T18" fmla="*/ 0 w 1116"/>
              <a:gd name="T19" fmla="*/ 2147483647 h 776"/>
              <a:gd name="T20" fmla="*/ 2147483647 w 1116"/>
              <a:gd name="T21" fmla="*/ 2147483647 h 776"/>
              <a:gd name="T22" fmla="*/ 2147483647 w 1116"/>
              <a:gd name="T23" fmla="*/ 0 h 77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116"/>
              <a:gd name="T37" fmla="*/ 0 h 776"/>
              <a:gd name="T38" fmla="*/ 1116 w 1116"/>
              <a:gd name="T39" fmla="*/ 776 h 77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116" h="776">
                <a:moveTo>
                  <a:pt x="1116" y="406"/>
                </a:moveTo>
                <a:lnTo>
                  <a:pt x="6" y="720"/>
                </a:lnTo>
                <a:lnTo>
                  <a:pt x="6" y="776"/>
                </a:lnTo>
                <a:lnTo>
                  <a:pt x="1116" y="457"/>
                </a:lnTo>
                <a:lnTo>
                  <a:pt x="1116" y="406"/>
                </a:lnTo>
                <a:moveTo>
                  <a:pt x="1111" y="0"/>
                </a:moveTo>
                <a:lnTo>
                  <a:pt x="1111" y="0"/>
                </a:lnTo>
                <a:lnTo>
                  <a:pt x="0" y="320"/>
                </a:lnTo>
                <a:lnTo>
                  <a:pt x="0" y="345"/>
                </a:lnTo>
                <a:lnTo>
                  <a:pt x="0" y="370"/>
                </a:lnTo>
                <a:lnTo>
                  <a:pt x="1111" y="51"/>
                </a:lnTo>
                <a:lnTo>
                  <a:pt x="11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82" name="任意多边形 163"/>
          <p:cNvSpPr>
            <a:spLocks noChangeArrowheads="1"/>
          </p:cNvSpPr>
          <p:nvPr/>
        </p:nvSpPr>
        <p:spPr bwMode="auto">
          <a:xfrm rot="-942145">
            <a:off x="2667000" y="3086100"/>
            <a:ext cx="3522663" cy="669925"/>
          </a:xfrm>
          <a:custGeom>
            <a:avLst/>
            <a:gdLst>
              <a:gd name="T0" fmla="*/ 3536690 w 3521391"/>
              <a:gd name="T1" fmla="*/ 0 h 741516"/>
              <a:gd name="T2" fmla="*/ 3374447 w 3521391"/>
              <a:gd name="T3" fmla="*/ 196674 h 741516"/>
              <a:gd name="T4" fmla="*/ 3375644 w 3521391"/>
              <a:gd name="T5" fmla="*/ 196667 h 741516"/>
              <a:gd name="T6" fmla="*/ 3347162 w 3521391"/>
              <a:gd name="T7" fmla="*/ 229745 h 741516"/>
              <a:gd name="T8" fmla="*/ 0 w 3521391"/>
              <a:gd name="T9" fmla="*/ 243177 h 741516"/>
              <a:gd name="T10" fmla="*/ 3726 w 3521391"/>
              <a:gd name="T11" fmla="*/ 236920 h 741516"/>
              <a:gd name="T12" fmla="*/ 25297 w 3521391"/>
              <a:gd name="T13" fmla="*/ 211870 h 741516"/>
              <a:gd name="T14" fmla="*/ 25822 w 3521391"/>
              <a:gd name="T15" fmla="*/ 211867 h 741516"/>
              <a:gd name="T16" fmla="*/ 37836 w 3521391"/>
              <a:gd name="T17" fmla="*/ 197313 h 741516"/>
              <a:gd name="T18" fmla="*/ 195746 w 3521391"/>
              <a:gd name="T19" fmla="*/ 13905 h 741516"/>
              <a:gd name="T20" fmla="*/ 3536642 w 3521391"/>
              <a:gd name="T21" fmla="*/ 0 h 741516"/>
              <a:gd name="T22" fmla="*/ 3536688 w 3521391"/>
              <a:gd name="T23" fmla="*/ 0 h 74151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3521391"/>
              <a:gd name="T37" fmla="*/ 0 h 741516"/>
              <a:gd name="T38" fmla="*/ 3521391 w 3521391"/>
              <a:gd name="T39" fmla="*/ 741516 h 74151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3521391" h="741516">
                <a:moveTo>
                  <a:pt x="3521391" y="0"/>
                </a:moveTo>
                <a:lnTo>
                  <a:pt x="3359850" y="599714"/>
                </a:lnTo>
                <a:lnTo>
                  <a:pt x="3361041" y="599696"/>
                </a:lnTo>
                <a:lnTo>
                  <a:pt x="3332684" y="700561"/>
                </a:lnTo>
                <a:lnTo>
                  <a:pt x="0" y="741516"/>
                </a:lnTo>
                <a:lnTo>
                  <a:pt x="3714" y="722437"/>
                </a:lnTo>
                <a:lnTo>
                  <a:pt x="25189" y="646052"/>
                </a:lnTo>
                <a:lnTo>
                  <a:pt x="25714" y="646045"/>
                </a:lnTo>
                <a:lnTo>
                  <a:pt x="37668" y="601664"/>
                </a:lnTo>
                <a:lnTo>
                  <a:pt x="194896" y="42398"/>
                </a:lnTo>
                <a:lnTo>
                  <a:pt x="3521344" y="0"/>
                </a:lnTo>
                <a:lnTo>
                  <a:pt x="3521390" y="0"/>
                </a:lnTo>
                <a:lnTo>
                  <a:pt x="3521391" y="0"/>
                </a:lnTo>
                <a:close/>
              </a:path>
            </a:pathLst>
          </a:custGeom>
          <a:solidFill>
            <a:srgbClr val="00BC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4800">
                <a:solidFill>
                  <a:srgbClr val="FFFFFF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华文行楷" panose="02010800040101010101" pitchFamily="2" charset="-122"/>
              </a:rPr>
              <a:t>谢谢</a:t>
            </a:r>
            <a:endParaRPr lang="zh-CN" altLang="en-US" sz="4800">
              <a:solidFill>
                <a:srgbClr val="FFFFFF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华文行楷" panose="02010800040101010101" pitchFamily="2" charset="-122"/>
            </a:endParaRPr>
          </a:p>
        </p:txBody>
      </p:sp>
      <p:sp>
        <p:nvSpPr>
          <p:cNvPr id="27683" name="任意多边形 167"/>
          <p:cNvSpPr>
            <a:spLocks noChangeArrowheads="1"/>
          </p:cNvSpPr>
          <p:nvPr/>
        </p:nvSpPr>
        <p:spPr bwMode="auto">
          <a:xfrm rot="-878033">
            <a:off x="3303588" y="2192338"/>
            <a:ext cx="2008187" cy="674687"/>
          </a:xfrm>
          <a:custGeom>
            <a:avLst/>
            <a:gdLst>
              <a:gd name="T0" fmla="*/ 2004626 w 2008511"/>
              <a:gd name="T1" fmla="*/ 0 h 748757"/>
              <a:gd name="T2" fmla="*/ 1829361 w 2008511"/>
              <a:gd name="T3" fmla="*/ 223994 h 748757"/>
              <a:gd name="T4" fmla="*/ 0 w 2008511"/>
              <a:gd name="T5" fmla="*/ 238249 h 748757"/>
              <a:gd name="T6" fmla="*/ 173336 w 2008511"/>
              <a:gd name="T7" fmla="*/ 14616 h 748757"/>
              <a:gd name="T8" fmla="*/ 0 60000 65536"/>
              <a:gd name="T9" fmla="*/ 0 60000 65536"/>
              <a:gd name="T10" fmla="*/ 0 60000 65536"/>
              <a:gd name="T11" fmla="*/ 0 60000 65536"/>
              <a:gd name="T12" fmla="*/ 0 w 2008511"/>
              <a:gd name="T13" fmla="*/ 0 h 748757"/>
              <a:gd name="T14" fmla="*/ 2008511 w 2008511"/>
              <a:gd name="T15" fmla="*/ 748757 h 74875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8511" h="748757">
                <a:moveTo>
                  <a:pt x="2008511" y="0"/>
                </a:moveTo>
                <a:lnTo>
                  <a:pt x="1832903" y="703958"/>
                </a:lnTo>
                <a:lnTo>
                  <a:pt x="0" y="748757"/>
                </a:lnTo>
                <a:lnTo>
                  <a:pt x="173672" y="45934"/>
                </a:lnTo>
                <a:lnTo>
                  <a:pt x="2008511" y="0"/>
                </a:lnTo>
                <a:close/>
              </a:path>
            </a:pathLst>
          </a:custGeom>
          <a:solidFill>
            <a:srgbClr val="00BC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27684" name="任意多边形 171"/>
          <p:cNvSpPr>
            <a:spLocks noChangeArrowheads="1"/>
          </p:cNvSpPr>
          <p:nvPr/>
        </p:nvSpPr>
        <p:spPr bwMode="auto">
          <a:xfrm rot="-750403">
            <a:off x="3330575" y="3949700"/>
            <a:ext cx="1979613" cy="739775"/>
          </a:xfrm>
          <a:custGeom>
            <a:avLst/>
            <a:gdLst>
              <a:gd name="T0" fmla="*/ 1982681 w 1979334"/>
              <a:gd name="T1" fmla="*/ 0 h 822792"/>
              <a:gd name="T2" fmla="*/ 1833071 w 1979334"/>
              <a:gd name="T3" fmla="*/ 220248 h 822792"/>
              <a:gd name="T4" fmla="*/ 0 w 1979334"/>
              <a:gd name="T5" fmla="*/ 255241 h 822792"/>
              <a:gd name="T6" fmla="*/ 147717 w 1979334"/>
              <a:gd name="T7" fmla="*/ 35366 h 822792"/>
              <a:gd name="T8" fmla="*/ 0 60000 65536"/>
              <a:gd name="T9" fmla="*/ 0 60000 65536"/>
              <a:gd name="T10" fmla="*/ 0 60000 65536"/>
              <a:gd name="T11" fmla="*/ 0 60000 65536"/>
              <a:gd name="T12" fmla="*/ 0 w 1979334"/>
              <a:gd name="T13" fmla="*/ 0 h 822792"/>
              <a:gd name="T14" fmla="*/ 1979334 w 1979334"/>
              <a:gd name="T15" fmla="*/ 822792 h 82279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79334" h="822792">
                <a:moveTo>
                  <a:pt x="1979334" y="0"/>
                </a:moveTo>
                <a:lnTo>
                  <a:pt x="1829976" y="709991"/>
                </a:lnTo>
                <a:lnTo>
                  <a:pt x="0" y="822792"/>
                </a:lnTo>
                <a:lnTo>
                  <a:pt x="147465" y="114007"/>
                </a:lnTo>
                <a:lnTo>
                  <a:pt x="1979334" y="0"/>
                </a:lnTo>
                <a:close/>
              </a:path>
            </a:pathLst>
          </a:custGeom>
          <a:solidFill>
            <a:srgbClr val="00BC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pic>
        <p:nvPicPr>
          <p:cNvPr id="5123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4581525"/>
            <a:ext cx="2016125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矩形 1"/>
          <p:cNvSpPr>
            <a:spLocks noChangeArrowheads="1"/>
          </p:cNvSpPr>
          <p:nvPr/>
        </p:nvSpPr>
        <p:spPr bwMode="auto">
          <a:xfrm>
            <a:off x="682625" y="1989138"/>
            <a:ext cx="76327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会用</a:t>
            </a:r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6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、</a:t>
            </a:r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7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、</a:t>
            </a:r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8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表示事物的具体数量。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5125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1" name="矩形 6"/>
          <p:cNvSpPr>
            <a:spLocks noChangeArrowheads="1"/>
          </p:cNvSpPr>
          <p:nvPr/>
        </p:nvSpPr>
        <p:spPr bwMode="auto">
          <a:xfrm>
            <a:off x="755650" y="3068638"/>
            <a:ext cx="76327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2.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会认、读、写</a:t>
            </a:r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6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、</a:t>
            </a:r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7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、</a:t>
            </a:r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8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6152" name="同侧圆角矩形 7"/>
          <p:cNvSpPr>
            <a:spLocks noChangeArrowheads="1"/>
          </p:cNvSpPr>
          <p:nvPr/>
        </p:nvSpPr>
        <p:spPr bwMode="auto">
          <a:xfrm>
            <a:off x="500063" y="100012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学习目标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6"/>
          <p:cNvSpPr>
            <a:spLocks noChangeArrowheads="1"/>
          </p:cNvSpPr>
          <p:nvPr/>
        </p:nvSpPr>
        <p:spPr bwMode="auto">
          <a:xfrm>
            <a:off x="755650" y="4149725"/>
            <a:ext cx="76327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3.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知道</a:t>
            </a:r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6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、</a:t>
            </a:r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7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、</a:t>
            </a:r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8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的数序，会比较这三个数的大小。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bldLvl="0" autoUpdateAnimBg="0"/>
      <p:bldP spid="6151" grpId="0" bldLvl="0" autoUpdateAnimBg="0"/>
      <p:bldP spid="8" grpId="0" bldLvl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6147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3" name="Text Box 6"/>
          <p:cNvSpPr txBox="1">
            <a:spLocks noChangeArrowheads="1"/>
          </p:cNvSpPr>
          <p:nvPr/>
        </p:nvSpPr>
        <p:spPr bwMode="auto">
          <a:xfrm>
            <a:off x="684213" y="2276475"/>
            <a:ext cx="7242175" cy="646113"/>
          </a:xfrm>
          <a:prstGeom prst="rect">
            <a:avLst/>
          </a:prstGeom>
          <a:blipFill dpi="0" rotWithShape="0">
            <a:blip r:embed="rId1"/>
            <a:srcRect/>
            <a:tile tx="0" ty="0" sx="100000" sy="100000" flip="none" algn="tl"/>
          </a:blipFill>
          <a:ln w="9525" cap="rnd">
            <a:solidFill>
              <a:srgbClr val="000000"/>
            </a:solidFill>
            <a:prstDash val="sysDot"/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1.0~5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的认识和应用。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7175" name="Text Box 8"/>
          <p:cNvSpPr txBox="1">
            <a:spLocks noChangeArrowheads="1"/>
          </p:cNvSpPr>
          <p:nvPr/>
        </p:nvSpPr>
        <p:spPr bwMode="auto">
          <a:xfrm>
            <a:off x="755650" y="3933825"/>
            <a:ext cx="8064500" cy="1200150"/>
          </a:xfrm>
          <a:prstGeom prst="rect">
            <a:avLst/>
          </a:prstGeom>
          <a:blipFill dpi="0" rotWithShape="0">
            <a:blip r:embed="rId1"/>
            <a:srcRect/>
            <a:tile tx="0" ty="0" sx="100000" sy="100000" flip="none" algn="tl"/>
          </a:blipFill>
          <a:ln w="9525" cap="rnd">
            <a:solidFill>
              <a:srgbClr val="000000"/>
            </a:solidFill>
            <a:prstDash val="sysDot"/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2.</a:t>
            </a:r>
            <a:r>
              <a:rPr lang="zh-CN" altLang="en-US" sz="360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“＞”“＜”“＝”的使用和比较事物多少的方法。</a:t>
            </a:r>
            <a:endParaRPr lang="zh-CN" altLang="en-US" sz="360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7176" name="同侧圆角矩形 7"/>
          <p:cNvSpPr>
            <a:spLocks noChangeArrowheads="1"/>
          </p:cNvSpPr>
          <p:nvPr/>
        </p:nvSpPr>
        <p:spPr bwMode="auto">
          <a:xfrm>
            <a:off x="452438" y="9810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复习导入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animBg="1" autoUpdateAnimBg="0"/>
      <p:bldP spid="7175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8195" name="TextBox 14"/>
          <p:cNvSpPr>
            <a:spLocks noChangeArrowheads="1"/>
          </p:cNvSpPr>
          <p:nvPr/>
        </p:nvSpPr>
        <p:spPr bwMode="auto">
          <a:xfrm>
            <a:off x="1476375" y="4868863"/>
            <a:ext cx="34559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数出数量并填空</a:t>
            </a:r>
            <a:endParaRPr lang="zh-CN" altLang="en-US" sz="36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8196" name="Text Box 8"/>
          <p:cNvSpPr>
            <a:spLocks noChangeArrowheads="1"/>
          </p:cNvSpPr>
          <p:nvPr/>
        </p:nvSpPr>
        <p:spPr bwMode="auto">
          <a:xfrm>
            <a:off x="539750" y="1628775"/>
            <a:ext cx="7899400" cy="84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例</a:t>
            </a: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 数一数，比一比。</a:t>
            </a:r>
            <a:endParaRPr lang="en-US" altLang="zh-CN" sz="360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7173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9" name="TextBox 11"/>
          <p:cNvSpPr>
            <a:spLocks noChangeArrowheads="1"/>
          </p:cNvSpPr>
          <p:nvPr/>
        </p:nvSpPr>
        <p:spPr bwMode="auto">
          <a:xfrm>
            <a:off x="395288" y="4868863"/>
            <a:ext cx="13112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解答</a:t>
            </a:r>
            <a:r>
              <a:rPr lang="zh-CN" altLang="en-US" sz="280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：</a:t>
            </a:r>
            <a:endParaRPr lang="zh-CN" altLang="en-US" sz="280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8200" name="右箭头 9"/>
          <p:cNvSpPr>
            <a:spLocks noChangeArrowheads="1"/>
          </p:cNvSpPr>
          <p:nvPr/>
        </p:nvSpPr>
        <p:spPr bwMode="auto">
          <a:xfrm>
            <a:off x="5076825" y="5084763"/>
            <a:ext cx="1019175" cy="266700"/>
          </a:xfrm>
          <a:prstGeom prst="rightArrow">
            <a:avLst>
              <a:gd name="adj1" fmla="val 50000"/>
              <a:gd name="adj2" fmla="val 49873"/>
            </a:avLst>
          </a:prstGeom>
          <a:solidFill>
            <a:schemeClr val="accent1"/>
          </a:solidFill>
          <a:ln w="25400">
            <a:solidFill>
              <a:srgbClr val="395E8A"/>
            </a:solidFill>
            <a:miter lim="800000"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201" name="TextBox 20"/>
          <p:cNvSpPr>
            <a:spLocks noChangeArrowheads="1"/>
          </p:cNvSpPr>
          <p:nvPr/>
        </p:nvSpPr>
        <p:spPr bwMode="auto">
          <a:xfrm>
            <a:off x="6156325" y="4868863"/>
            <a:ext cx="23764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分辨大小</a:t>
            </a:r>
            <a:endParaRPr lang="zh-CN" altLang="en-US" sz="36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pic>
        <p:nvPicPr>
          <p:cNvPr id="7177" name="Picture 2" descr="F:\七彩课堂插图板式封面\排版用图标、页眉页脚\标题jpg\课外书屋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765175"/>
            <a:ext cx="1809750" cy="126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5" name="同侧圆角矩形 12"/>
          <p:cNvSpPr>
            <a:spLocks noChangeArrowheads="1"/>
          </p:cNvSpPr>
          <p:nvPr/>
        </p:nvSpPr>
        <p:spPr bwMode="auto">
          <a:xfrm>
            <a:off x="452438" y="9810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复习导入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7" name="矩形 66"/>
          <p:cNvSpPr>
            <a:spLocks noChangeArrowheads="1"/>
          </p:cNvSpPr>
          <p:nvPr/>
        </p:nvSpPr>
        <p:spPr bwMode="auto">
          <a:xfrm>
            <a:off x="1692275" y="5589588"/>
            <a:ext cx="18002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</a:rPr>
              <a:t>＜</a:t>
            </a:r>
            <a:r>
              <a:rPr lang="en-US" altLang="zh-CN" sz="3600"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endParaRPr lang="zh-CN" altLang="en-US" sz="36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7183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2565400"/>
            <a:ext cx="1223962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4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2565400"/>
            <a:ext cx="1296987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8"/>
          <p:cNvSpPr>
            <a:spLocks noChangeArrowheads="1"/>
          </p:cNvSpPr>
          <p:nvPr/>
        </p:nvSpPr>
        <p:spPr bwMode="auto">
          <a:xfrm>
            <a:off x="2843213" y="3860800"/>
            <a:ext cx="23764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      □○□</a:t>
            </a:r>
            <a:endParaRPr lang="en-US" altLang="zh-CN" sz="360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utoUpdateAnimBg="0"/>
      <p:bldP spid="8196" grpId="0" autoUpdateAnimBg="0"/>
      <p:bldP spid="8199" grpId="0" bldLvl="0" autoUpdateAnimBg="0"/>
      <p:bldP spid="8200" grpId="0" bldLvl="0" animBg="1" autoUpdateAnimBg="0"/>
      <p:bldP spid="8201" grpId="0" autoUpdateAnimBg="0"/>
      <p:bldP spid="67" grpId="0"/>
      <p:bldP spid="17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8195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5" name="Text Box 6"/>
          <p:cNvSpPr txBox="1">
            <a:spLocks noChangeArrowheads="1"/>
          </p:cNvSpPr>
          <p:nvPr/>
        </p:nvSpPr>
        <p:spPr bwMode="auto">
          <a:xfrm>
            <a:off x="539750" y="1628775"/>
            <a:ext cx="78851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参加各项游戏的各有多少人？</a:t>
            </a:r>
            <a:endParaRPr lang="zh-CN" altLang="en-US" sz="360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0248" name="同侧圆角矩形 8"/>
          <p:cNvSpPr>
            <a:spLocks noChangeArrowheads="1"/>
          </p:cNvSpPr>
          <p:nvPr/>
        </p:nvSpPr>
        <p:spPr bwMode="auto">
          <a:xfrm>
            <a:off x="468313" y="9810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情景导入</a:t>
            </a:r>
            <a:r>
              <a:rPr lang="en-US" altLang="zh-CN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2894013"/>
            <a:ext cx="7056437" cy="2293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9219" name="直线连接符 21"/>
          <p:cNvSpPr>
            <a:spLocks noChangeShapeType="1"/>
          </p:cNvSpPr>
          <p:nvPr/>
        </p:nvSpPr>
        <p:spPr bwMode="auto">
          <a:xfrm flipV="1">
            <a:off x="484188" y="16287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69" name="TextBox 20"/>
          <p:cNvSpPr>
            <a:spLocks noChangeArrowheads="1"/>
          </p:cNvSpPr>
          <p:nvPr/>
        </p:nvSpPr>
        <p:spPr bwMode="auto">
          <a:xfrm>
            <a:off x="539750" y="1844675"/>
            <a:ext cx="8170863" cy="715963"/>
          </a:xfrm>
          <a:prstGeom prst="roundRect">
            <a:avLst>
              <a:gd name="adj" fmla="val 16667"/>
            </a:avLst>
          </a:prstGeom>
          <a:blipFill dpi="0" rotWithShape="1">
            <a:blip r:embed="rId1">
              <a:lum bright="70000" contrast="-70000"/>
            </a:blip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参加各项活动的人数分别为：</a:t>
            </a:r>
            <a:endParaRPr lang="en-US" altLang="zh-CN" sz="360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1271" name="同侧圆角矩形 7"/>
          <p:cNvSpPr>
            <a:spLocks noChangeArrowheads="1"/>
          </p:cNvSpPr>
          <p:nvPr/>
        </p:nvSpPr>
        <p:spPr bwMode="auto">
          <a:xfrm>
            <a:off x="468313" y="9810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探究新知</a:t>
            </a:r>
            <a:endParaRPr lang="zh-CN" altLang="en-US" sz="3000" b="1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9222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765175"/>
            <a:ext cx="1619250" cy="129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2636838"/>
            <a:ext cx="5027613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20"/>
          <p:cNvSpPr>
            <a:spLocks noChangeArrowheads="1"/>
          </p:cNvSpPr>
          <p:nvPr/>
        </p:nvSpPr>
        <p:spPr bwMode="auto">
          <a:xfrm>
            <a:off x="971550" y="4941888"/>
            <a:ext cx="6985000" cy="1190625"/>
          </a:xfrm>
          <a:prstGeom prst="roundRect">
            <a:avLst>
              <a:gd name="adj" fmla="val 16667"/>
            </a:avLst>
          </a:prstGeom>
          <a:blipFill dpi="0" rotWithShape="1">
            <a:blip r:embed="rId1">
              <a:lum bright="70000" contrast="-70000"/>
            </a:blip>
            <a:srcRect/>
            <a:tile tx="0" ty="0" sx="100000" sy="100000" flip="none" algn="tl"/>
          </a:blipFill>
          <a:ln w="9525">
            <a:solidFill>
              <a:srgbClr val="FF0000"/>
            </a:solidFill>
            <a:rou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数量是</a:t>
            </a:r>
            <a:r>
              <a:rPr lang="en-US" altLang="zh-CN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6~8</a:t>
            </a:r>
            <a:r>
              <a:rPr lang="zh-CN" altLang="en-US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的事物可以用数字</a:t>
            </a:r>
            <a:r>
              <a:rPr lang="en-US" altLang="zh-CN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6~8</a:t>
            </a:r>
            <a:r>
              <a:rPr lang="zh-CN" altLang="en-US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表示</a:t>
            </a:r>
            <a:r>
              <a:rPr lang="zh-CN" altLang="zh-CN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。</a:t>
            </a:r>
            <a:endParaRPr lang="zh-CN" altLang="en-US" sz="32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bldLvl="0" animBg="1" autoUpdateAnimBg="0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10243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5" name="Text Box 6"/>
          <p:cNvSpPr txBox="1">
            <a:spLocks noChangeArrowheads="1"/>
          </p:cNvSpPr>
          <p:nvPr/>
        </p:nvSpPr>
        <p:spPr bwMode="auto">
          <a:xfrm>
            <a:off x="900113" y="1773238"/>
            <a:ext cx="72723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6</a:t>
            </a: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在</a:t>
            </a:r>
            <a:r>
              <a:rPr lang="en-US" altLang="zh-CN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5</a:t>
            </a: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的后面，在</a:t>
            </a:r>
            <a:r>
              <a:rPr lang="en-US" altLang="zh-CN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7</a:t>
            </a: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的前面；</a:t>
            </a:r>
            <a:r>
              <a:rPr lang="en-US" altLang="zh-CN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7</a:t>
            </a: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在</a:t>
            </a:r>
            <a:r>
              <a:rPr lang="en-US" altLang="zh-CN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6</a:t>
            </a: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的后面，在</a:t>
            </a:r>
            <a:r>
              <a:rPr lang="en-US" altLang="zh-CN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8</a:t>
            </a: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的前面；</a:t>
            </a:r>
            <a:r>
              <a:rPr lang="en-US" altLang="zh-CN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8</a:t>
            </a: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在</a:t>
            </a:r>
            <a:r>
              <a:rPr lang="en-US" altLang="zh-CN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7</a:t>
            </a:r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的后面。</a:t>
            </a:r>
            <a:endParaRPr lang="zh-CN" altLang="en-US" sz="360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0248" name="同侧圆角矩形 8"/>
          <p:cNvSpPr>
            <a:spLocks noChangeArrowheads="1"/>
          </p:cNvSpPr>
          <p:nvPr/>
        </p:nvSpPr>
        <p:spPr bwMode="auto">
          <a:xfrm>
            <a:off x="468313" y="9810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情景导入</a:t>
            </a:r>
            <a:r>
              <a:rPr lang="en-US" altLang="zh-CN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475" y="3357563"/>
            <a:ext cx="6340475" cy="1309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20"/>
          <p:cNvSpPr>
            <a:spLocks noChangeArrowheads="1"/>
          </p:cNvSpPr>
          <p:nvPr/>
        </p:nvSpPr>
        <p:spPr bwMode="auto">
          <a:xfrm>
            <a:off x="971550" y="4941888"/>
            <a:ext cx="6985000" cy="1190625"/>
          </a:xfrm>
          <a:prstGeom prst="roundRect">
            <a:avLst>
              <a:gd name="adj" fmla="val 16667"/>
            </a:avLst>
          </a:prstGeom>
          <a:blipFill dpi="0" rotWithShape="1">
            <a:blip r:embed="rId2">
              <a:lum bright="70000" contrast="-70000"/>
            </a:blip>
            <a:srcRect/>
            <a:tile tx="0" ty="0" sx="100000" sy="100000" flip="none" algn="tl"/>
          </a:blipFill>
          <a:ln w="9525">
            <a:solidFill>
              <a:srgbClr val="FF0000"/>
            </a:solidFill>
            <a:rou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0~8</a:t>
            </a:r>
            <a:r>
              <a:rPr lang="zh-CN" altLang="en-US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的排列顺序是：</a:t>
            </a:r>
            <a:r>
              <a:rPr lang="en-US" altLang="zh-CN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0</a:t>
            </a:r>
            <a:r>
              <a:rPr lang="zh-CN" altLang="en-US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、</a:t>
            </a:r>
            <a:r>
              <a:rPr lang="en-US" altLang="zh-CN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1</a:t>
            </a:r>
            <a:r>
              <a:rPr lang="zh-CN" altLang="en-US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、</a:t>
            </a:r>
            <a:r>
              <a:rPr lang="en-US" altLang="zh-CN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2</a:t>
            </a:r>
            <a:r>
              <a:rPr lang="zh-CN" altLang="en-US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、</a:t>
            </a:r>
            <a:r>
              <a:rPr lang="en-US" altLang="zh-CN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3</a:t>
            </a:r>
            <a:r>
              <a:rPr lang="zh-CN" altLang="en-US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、</a:t>
            </a:r>
            <a:r>
              <a:rPr lang="en-US" altLang="zh-CN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4</a:t>
            </a:r>
            <a:r>
              <a:rPr lang="zh-CN" altLang="en-US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、</a:t>
            </a:r>
            <a:r>
              <a:rPr lang="en-US" altLang="zh-CN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5</a:t>
            </a:r>
            <a:r>
              <a:rPr lang="zh-CN" altLang="en-US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、</a:t>
            </a:r>
            <a:r>
              <a:rPr lang="en-US" altLang="zh-CN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6</a:t>
            </a:r>
            <a:r>
              <a:rPr lang="zh-CN" altLang="en-US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、</a:t>
            </a:r>
            <a:r>
              <a:rPr lang="en-US" altLang="zh-CN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7</a:t>
            </a:r>
            <a:r>
              <a:rPr lang="zh-CN" altLang="en-US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、</a:t>
            </a:r>
            <a:r>
              <a:rPr lang="en-US" altLang="zh-CN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8</a:t>
            </a:r>
            <a:r>
              <a:rPr lang="zh-CN" altLang="zh-CN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。</a:t>
            </a:r>
            <a:endParaRPr lang="zh-CN" altLang="en-US" sz="32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bldLvl="0" autoUpdateAnimBg="0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华文楷体" panose="02010600040101010101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anose="020E0502030303020204" pitchFamily="34" charset="0"/>
                <a:ea typeface="华文楷体" panose="02010600040101010101" pitchFamily="2" charset="-122"/>
                <a:sym typeface="Candara" panose="020E0502030303020204" pitchFamily="34" charset="0"/>
              </a:rPr>
              <a:t>PPT</a:t>
            </a:r>
            <a:endParaRPr lang="zh-CN" altLang="en-US" sz="2000">
              <a:solidFill>
                <a:srgbClr val="00B0F0"/>
              </a:solidFill>
              <a:latin typeface="Candara" panose="020E0502030303020204" pitchFamily="34" charset="0"/>
              <a:ea typeface="华文楷体" panose="02010600040101010101" pitchFamily="2" charset="-122"/>
              <a:sym typeface="Candara" panose="020E0502030303020204" pitchFamily="34" charset="0"/>
            </a:endParaRPr>
          </a:p>
        </p:txBody>
      </p:sp>
      <p:sp>
        <p:nvSpPr>
          <p:cNvPr id="11267" name="直线连接符 21"/>
          <p:cNvSpPr>
            <a:spLocks noChangeShapeType="1"/>
          </p:cNvSpPr>
          <p:nvPr/>
        </p:nvSpPr>
        <p:spPr bwMode="auto">
          <a:xfrm flipV="1">
            <a:off x="484188" y="16287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1" name="同侧圆角矩形 7"/>
          <p:cNvSpPr>
            <a:spLocks noChangeArrowheads="1"/>
          </p:cNvSpPr>
          <p:nvPr/>
        </p:nvSpPr>
        <p:spPr bwMode="auto">
          <a:xfrm>
            <a:off x="468313" y="981075"/>
            <a:ext cx="2000250" cy="515938"/>
          </a:xfrm>
          <a:custGeom>
            <a:avLst/>
            <a:gdLst>
              <a:gd name="T0" fmla="*/ 2000609 w 2000609"/>
              <a:gd name="T1" fmla="*/ 258210 h 516419"/>
              <a:gd name="T2" fmla="*/ 1000305 w 2000609"/>
              <a:gd name="T3" fmla="*/ 516419 h 516419"/>
              <a:gd name="T4" fmla="*/ 0 w 2000609"/>
              <a:gd name="T5" fmla="*/ 258210 h 516419"/>
              <a:gd name="T6" fmla="*/ 1000305 w 2000609"/>
              <a:gd name="T7" fmla="*/ 0 h 516419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5210 w 2000609"/>
              <a:gd name="T13" fmla="*/ 25210 h 516419"/>
              <a:gd name="T14" fmla="*/ 1975399 w 2000609"/>
              <a:gd name="T15" fmla="*/ 516419 h 5164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0609" h="516419">
                <a:moveTo>
                  <a:pt x="86072" y="0"/>
                </a:moveTo>
                <a:lnTo>
                  <a:pt x="1914537" y="0"/>
                </a:lnTo>
                <a:lnTo>
                  <a:pt x="1914536" y="0"/>
                </a:lnTo>
                <a:cubicBezTo>
                  <a:pt x="1962073" y="0"/>
                  <a:pt x="2000609" y="38535"/>
                  <a:pt x="2000609" y="86072"/>
                </a:cubicBezTo>
                <a:lnTo>
                  <a:pt x="2000609" y="516419"/>
                </a:lnTo>
                <a:lnTo>
                  <a:pt x="0" y="516419"/>
                </a:lnTo>
                <a:lnTo>
                  <a:pt x="0" y="86072"/>
                </a:lnTo>
                <a:cubicBezTo>
                  <a:pt x="0" y="38535"/>
                  <a:pt x="38535" y="0"/>
                  <a:pt x="86071" y="0"/>
                </a:cubicBezTo>
                <a:close/>
              </a:path>
            </a:pathLst>
          </a:custGeom>
          <a:gradFill rotWithShape="1">
            <a:gsLst>
              <a:gs pos="0">
                <a:srgbClr val="CCDEFF"/>
              </a:gs>
              <a:gs pos="35001">
                <a:srgbClr val="DAE7FF"/>
              </a:gs>
              <a:gs pos="100000">
                <a:srgbClr val="F0F5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20000" dir="5400000" algn="ctr" rotWithShape="0">
              <a:srgbClr val="000000">
                <a:alpha val="37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探究新知</a:t>
            </a:r>
            <a:endParaRPr lang="zh-CN" altLang="en-US" sz="30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1269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765175"/>
            <a:ext cx="1619250" cy="129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 descr="图片4.png"/>
          <p:cNvPicPr>
            <a:picLocks noChangeAspect="1"/>
          </p:cNvPicPr>
          <p:nvPr/>
        </p:nvPicPr>
        <p:blipFill>
          <a:blip r:embed="rId2">
            <a:lum bright="28000" contrast="1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3981" y="2852738"/>
            <a:ext cx="6070600" cy="151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20"/>
          <p:cNvSpPr>
            <a:spLocks noChangeArrowheads="1"/>
          </p:cNvSpPr>
          <p:nvPr/>
        </p:nvSpPr>
        <p:spPr bwMode="auto">
          <a:xfrm>
            <a:off x="323850" y="1773238"/>
            <a:ext cx="8170863" cy="714375"/>
          </a:xfrm>
          <a:prstGeom prst="roundRect">
            <a:avLst>
              <a:gd name="adj" fmla="val 16667"/>
            </a:avLst>
          </a:prstGeom>
          <a:blipFill dpi="0" rotWithShape="1">
            <a:blip r:embed="rId3">
              <a:lum bright="70000" contrast="-70000"/>
            </a:blip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比较大小。</a:t>
            </a:r>
            <a:endParaRPr lang="en-US" altLang="zh-CN" sz="3600"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14" name="TextBox 20"/>
          <p:cNvSpPr>
            <a:spLocks noChangeArrowheads="1"/>
          </p:cNvSpPr>
          <p:nvPr/>
        </p:nvSpPr>
        <p:spPr bwMode="auto">
          <a:xfrm>
            <a:off x="971550" y="4941888"/>
            <a:ext cx="6985000" cy="1190625"/>
          </a:xfrm>
          <a:prstGeom prst="roundRect">
            <a:avLst>
              <a:gd name="adj" fmla="val 16667"/>
            </a:avLst>
          </a:prstGeom>
          <a:blipFill dpi="0" rotWithShape="1">
            <a:blip r:embed="rId3">
              <a:lum bright="70000" contrast="-70000"/>
            </a:blip>
            <a:srcRect/>
            <a:tile tx="0" ty="0" sx="100000" sy="100000" flip="none" algn="tl"/>
          </a:blipFill>
          <a:ln w="9525">
            <a:solidFill>
              <a:srgbClr val="FF0000"/>
            </a:solidFill>
            <a:rou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利用数的顺序比较大小：后面的数总比前面的数大</a:t>
            </a:r>
            <a:r>
              <a:rPr lang="zh-CN" altLang="zh-CN" sz="320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。</a:t>
            </a:r>
            <a:endParaRPr lang="zh-CN" altLang="en-US" sz="320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  <a:sym typeface="华文新魏" panose="0201080004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484124" y="3789025"/>
            <a:ext cx="10080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6</a:t>
            </a:r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320303" y="3798715"/>
            <a:ext cx="351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7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4572000" y="3842272"/>
            <a:ext cx="351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7</a:t>
            </a:r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364055" y="3842272"/>
            <a:ext cx="10080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8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 autoUpdateAnimBg="0"/>
      <p:bldP spid="14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1276</Words>
  <Application>WPS 演示</Application>
  <PresentationFormat>全屏显示(4:3)</PresentationFormat>
  <Paragraphs>266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1" baseType="lpstr">
      <vt:lpstr>Arial</vt:lpstr>
      <vt:lpstr>宋体</vt:lpstr>
      <vt:lpstr>Wingdings</vt:lpstr>
      <vt:lpstr>Calibri</vt:lpstr>
      <vt:lpstr>黑体</vt:lpstr>
      <vt:lpstr>方正大标宋简体</vt:lpstr>
      <vt:lpstr>华文楷体</vt:lpstr>
      <vt:lpstr>Candara</vt:lpstr>
      <vt:lpstr>华文新魏</vt:lpstr>
      <vt:lpstr/>
      <vt:lpstr>Arial Unicode MS</vt:lpstr>
      <vt:lpstr>楷体_GB2312</vt:lpstr>
      <vt:lpstr>华文行楷</vt:lpstr>
      <vt:lpstr>Calibri Light</vt:lpstr>
      <vt:lpstr>Courier New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2015-10-20T06:58:00Z</dcterms:created>
  <dcterms:modified xsi:type="dcterms:W3CDTF">2017-09-10T08:53:53Z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