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3"/>
    <p:sldId id="271" r:id="rId4"/>
    <p:sldId id="264" r:id="rId5"/>
    <p:sldId id="327" r:id="rId6"/>
    <p:sldId id="357" r:id="rId7"/>
    <p:sldId id="352" r:id="rId8"/>
    <p:sldId id="374" r:id="rId9"/>
    <p:sldId id="369" r:id="rId10"/>
    <p:sldId id="375" r:id="rId11"/>
    <p:sldId id="383" r:id="rId12"/>
    <p:sldId id="384" r:id="rId13"/>
    <p:sldId id="385" r:id="rId14"/>
    <p:sldId id="349" r:id="rId15"/>
    <p:sldId id="351" r:id="rId16"/>
    <p:sldId id="293" r:id="rId17"/>
    <p:sldId id="359" r:id="rId18"/>
    <p:sldId id="301" r:id="rId19"/>
    <p:sldId id="373" r:id="rId20"/>
    <p:sldId id="386" r:id="rId21"/>
    <p:sldId id="387" r:id="rId22"/>
    <p:sldId id="278" r:id="rId23"/>
    <p:sldId id="388" r:id="rId24"/>
    <p:sldId id="315" r:id="rId25"/>
    <p:sldId id="300" r:id="rId26"/>
    <p:sldId id="305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20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DCC5AF31-4C78-4154-9BB3-12220F177165}" type="datetime1">
              <a:rPr lang="zh-CN" altLang="en-US"/>
            </a:fld>
            <a:endParaRPr lang="zh-CN" altLang="en-US" sz="1200"/>
          </a:p>
        </p:txBody>
      </p:sp>
      <p:sp>
        <p:nvSpPr>
          <p:cNvPr id="286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ED152330-BE78-4DC6-A93C-88CFB7FBEB4D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15.wmf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15.wmf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2291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云形 10"/>
          <p:cNvSpPr/>
          <p:nvPr/>
        </p:nvSpPr>
        <p:spPr bwMode="auto">
          <a:xfrm>
            <a:off x="2339975" y="1484313"/>
            <a:ext cx="5976938" cy="2376487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76600" y="1773238"/>
            <a:ext cx="4248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上和下是一组相对的位置关系，在高处的物体就在上面，在低处的物体就在下面。</a:t>
            </a:r>
            <a:endParaRPr lang="zh-CN" altLang="en-US"/>
          </a:p>
        </p:txBody>
      </p:sp>
      <p:sp>
        <p:nvSpPr>
          <p:cNvPr id="12295" name="椭圆 12"/>
          <p:cNvSpPr>
            <a:spLocks noChangeArrowheads="1"/>
          </p:cNvSpPr>
          <p:nvPr/>
        </p:nvSpPr>
        <p:spPr bwMode="auto">
          <a:xfrm>
            <a:off x="2771775" y="3789363"/>
            <a:ext cx="431800" cy="4318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椭圆 13"/>
          <p:cNvSpPr>
            <a:spLocks noChangeArrowheads="1"/>
          </p:cNvSpPr>
          <p:nvPr/>
        </p:nvSpPr>
        <p:spPr bwMode="auto">
          <a:xfrm>
            <a:off x="2339975" y="4149725"/>
            <a:ext cx="279400" cy="279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221163"/>
            <a:ext cx="1511300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331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900113" y="1773238"/>
            <a:ext cx="7272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放学了，同学们排队走出学校的大门。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852738"/>
            <a:ext cx="5338763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4339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TextBox 20"/>
          <p:cNvSpPr>
            <a:spLocks noChangeArrowheads="1"/>
          </p:cNvSpPr>
          <p:nvPr/>
        </p:nvSpPr>
        <p:spPr bwMode="auto">
          <a:xfrm>
            <a:off x="1116013" y="2060575"/>
            <a:ext cx="6985000" cy="1192213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一般规定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与左手对应的一面是左，与右手对应的一面是右。</a:t>
            </a:r>
            <a:endParaRPr lang="zh-CN" altLang="en-US" sz="3200"/>
          </a:p>
        </p:txBody>
      </p:sp>
      <p:sp>
        <p:nvSpPr>
          <p:cNvPr id="23" name="TextBox 20"/>
          <p:cNvSpPr>
            <a:spLocks noChangeArrowheads="1"/>
          </p:cNvSpPr>
          <p:nvPr/>
        </p:nvSpPr>
        <p:spPr bwMode="auto">
          <a:xfrm>
            <a:off x="1187450" y="3933825"/>
            <a:ext cx="6985000" cy="1735138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分辨左右时，先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确定好参照物，然后以自我为中心，与左手对应的一面是左，与右手对应的一面是右。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536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4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（       ）在最上面，（       ）在最下面。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2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Box 14"/>
          <p:cNvSpPr>
            <a:spLocks noChangeArrowheads="1"/>
          </p:cNvSpPr>
          <p:nvPr/>
        </p:nvSpPr>
        <p:spPr bwMode="auto">
          <a:xfrm>
            <a:off x="827088" y="4652963"/>
            <a:ext cx="7345362" cy="153193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由第一句话可知：小英可能住二楼，也可能住三楼。由第二句话可以：小英住二楼，小兰住一楼。那么小红住三楼。</a:t>
            </a:r>
            <a:endParaRPr lang="zh-CN" altLang="en-US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" name="TextBox 11"/>
          <p:cNvSpPr>
            <a:spLocks noChangeArrowheads="1"/>
          </p:cNvSpPr>
          <p:nvPr/>
        </p:nvSpPr>
        <p:spPr bwMode="auto">
          <a:xfrm>
            <a:off x="755650" y="4005263"/>
            <a:ext cx="23764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205038"/>
            <a:ext cx="374332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20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1042988" y="29972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9810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4775200"/>
            <a:ext cx="1976437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TextBox 11"/>
          <p:cNvSpPr>
            <a:spLocks noChangeArrowheads="1"/>
          </p:cNvSpPr>
          <p:nvPr/>
        </p:nvSpPr>
        <p:spPr bwMode="auto">
          <a:xfrm>
            <a:off x="6443663" y="2924175"/>
            <a:ext cx="1368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小兰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" name="TextBox 11"/>
          <p:cNvSpPr>
            <a:spLocks noChangeArrowheads="1"/>
          </p:cNvSpPr>
          <p:nvPr/>
        </p:nvSpPr>
        <p:spPr bwMode="auto">
          <a:xfrm>
            <a:off x="2555875" y="2924175"/>
            <a:ext cx="1368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小红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" name="矩形 33"/>
          <p:cNvSpPr>
            <a:spLocks noChangeArrowheads="1"/>
          </p:cNvSpPr>
          <p:nvPr/>
        </p:nvSpPr>
        <p:spPr bwMode="auto">
          <a:xfrm>
            <a:off x="2268538" y="2997200"/>
            <a:ext cx="619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（      ）在最上面，（       ）在最下面。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4" grpId="0" bldLvl="0" autoUpdateAnimBg="0"/>
      <p:bldP spid="17" grpId="0" bldLvl="0" autoUpdateAnimBg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900113" y="4292600"/>
            <a:ext cx="2376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7413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.小猴在小猫的（     ）边，小猫在小猴的（    ）边。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900113" y="5084763"/>
            <a:ext cx="7704137" cy="105568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因为图中小动物和我们面对的方向相反，所以它们的左右也是和我们相反的。</a:t>
            </a:r>
            <a:endParaRPr lang="zh-CN" altLang="en-US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41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852738"/>
            <a:ext cx="338455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971550" y="3284538"/>
            <a:ext cx="1168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125538"/>
            <a:ext cx="25923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Box 11"/>
          <p:cNvSpPr>
            <a:spLocks noChangeArrowheads="1"/>
          </p:cNvSpPr>
          <p:nvPr/>
        </p:nvSpPr>
        <p:spPr bwMode="auto">
          <a:xfrm>
            <a:off x="5508625" y="3284538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右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" name="矩形 33"/>
          <p:cNvSpPr>
            <a:spLocks noChangeArrowheads="1"/>
          </p:cNvSpPr>
          <p:nvPr/>
        </p:nvSpPr>
        <p:spPr bwMode="auto">
          <a:xfrm>
            <a:off x="2268538" y="3284538"/>
            <a:ext cx="6407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小猴在小猫的（     ）边，小猫在小猴的（    ）边。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TextBox 11"/>
          <p:cNvSpPr>
            <a:spLocks noChangeArrowheads="1"/>
          </p:cNvSpPr>
          <p:nvPr/>
        </p:nvSpPr>
        <p:spPr bwMode="auto">
          <a:xfrm>
            <a:off x="4572000" y="38608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左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13" grpId="0" bldLvl="0" autoUpdateAnimBg="0"/>
      <p:bldP spid="10" grpId="0" autoUpdateAnimBg="0"/>
      <p:bldP spid="12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9460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10"/>
          <p:cNvSpPr>
            <a:spLocks noChangeArrowheads="1"/>
          </p:cNvSpPr>
          <p:nvPr/>
        </p:nvSpPr>
        <p:spPr bwMode="auto">
          <a:xfrm>
            <a:off x="1116013" y="2133600"/>
            <a:ext cx="7775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猴子在熊猫的（     ）面。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  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4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539750" y="4797425"/>
            <a:ext cx="5472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没有从图中动物的角度判断前后。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4356100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后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997200"/>
            <a:ext cx="410527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矩形 1"/>
          <p:cNvSpPr>
            <a:spLocks noChangeArrowheads="1"/>
          </p:cNvSpPr>
          <p:nvPr/>
        </p:nvSpPr>
        <p:spPr bwMode="auto">
          <a:xfrm rot="-2449203">
            <a:off x="4132406" y="1779587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 autoUpdateAnimBg="0"/>
      <p:bldP spid="17" grpId="0" bldLvl="0" autoUpdateAnimBg="0"/>
      <p:bldP spid="19462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0484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10"/>
          <p:cNvSpPr>
            <a:spLocks noChangeArrowheads="1"/>
          </p:cNvSpPr>
          <p:nvPr/>
        </p:nvSpPr>
        <p:spPr bwMode="auto">
          <a:xfrm>
            <a:off x="1116013" y="2060575"/>
            <a:ext cx="7775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猴子在熊猫的（     ）面。</a:t>
            </a:r>
            <a:r>
              <a:rPr 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      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048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8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684213" y="4941888"/>
            <a:ext cx="7559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老虎在第</a:t>
            </a:r>
            <a:r>
              <a:rPr lang="en-US" altLang="zh-CN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节车厢，依次往后推：猴子在第</a:t>
            </a:r>
            <a:r>
              <a:rPr lang="en-US" altLang="zh-CN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节车厢，熊猫在第</a:t>
            </a:r>
            <a:r>
              <a:rPr lang="en-US" altLang="zh-CN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节车厢。</a:t>
            </a:r>
            <a:endParaRPr lang="zh-CN" altLang="en-US" sz="36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4356100" y="2060575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前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852738"/>
            <a:ext cx="4648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矩形 1"/>
          <p:cNvSpPr>
            <a:spLocks noChangeArrowheads="1"/>
          </p:cNvSpPr>
          <p:nvPr/>
        </p:nvSpPr>
        <p:spPr bwMode="auto">
          <a:xfrm rot="-1384017">
            <a:off x="3811588" y="1841500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 autoUpdateAnimBg="0"/>
      <p:bldP spid="17" grpId="0" bldLvl="0" autoUpdateAnimBg="0"/>
      <p:bldP spid="19462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小鸟在小狗的（      ）面。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292600"/>
            <a:ext cx="6335712" cy="1081088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小鸟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天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飞，小狗在地上跑，所以小鸟在小狗的上面。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2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676525"/>
            <a:ext cx="295275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第四单元   位置与顺序</a:t>
            </a:r>
            <a:endParaRPr lang="zh-CN" altLang="en-US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pic>
        <p:nvPicPr>
          <p:cNvPr id="4100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3993604" y="2997200"/>
            <a:ext cx="320400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3922167" y="2060575"/>
            <a:ext cx="36020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位置与顺序</a:t>
            </a:r>
            <a:endParaRPr lang="zh-CN" altLang="en-US" sz="4800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" grpId="0" animBg="1"/>
      <p:bldP spid="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小狗在小鸟的（      ）面。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24075" y="4437063"/>
            <a:ext cx="5256213" cy="647700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上和下具有相对性。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590800"/>
            <a:ext cx="3240087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小老鼠在小狗的（      ）面。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292600"/>
            <a:ext cx="6335712" cy="1081088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根据它们头的朝向，分辨出小老鼠在小狗的后面。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0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后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565400"/>
            <a:ext cx="3311525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小狗在小老鼠的（      ）面。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95513" y="4581525"/>
            <a:ext cx="4824412" cy="647700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前和后具有相对性。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前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781300"/>
            <a:ext cx="3384550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734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684213" y="1746250"/>
            <a:ext cx="8066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判断：小狗在左面。（     ）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4" name="AutoShape 27"/>
          <p:cNvSpPr>
            <a:spLocks noChangeArrowheads="1"/>
          </p:cNvSpPr>
          <p:nvPr/>
        </p:nvSpPr>
        <p:spPr bwMode="auto">
          <a:xfrm>
            <a:off x="2484438" y="4149725"/>
            <a:ext cx="5976937" cy="1150938"/>
          </a:xfrm>
          <a:prstGeom prst="wedgeRoundRectCallout">
            <a:avLst>
              <a:gd name="adj1" fmla="val -65736"/>
              <a:gd name="adj2" fmla="val -4978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左右位置关系是相对而言的，两者相互依存，不能孤立存在。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15"/>
          <p:cNvSpPr>
            <a:spLocks noChangeArrowheads="1"/>
          </p:cNvSpPr>
          <p:nvPr/>
        </p:nvSpPr>
        <p:spPr bwMode="auto">
          <a:xfrm>
            <a:off x="2484438" y="55895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9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76600" y="5589588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×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298700"/>
            <a:ext cx="2665413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4" grpId="0" bldLvl="0" animBg="1" autoUpdateAnimBg="0"/>
      <p:bldP spid="22536" grpId="0" bldLvl="0" autoUpdateAnimBg="0"/>
      <p:bldP spid="14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6627" name="Group 23"/>
          <p:cNvGrpSpPr>
            <a:grpSpLocks noChangeAspect="1"/>
          </p:cNvGrpSpPr>
          <p:nvPr/>
        </p:nvGrpSpPr>
        <p:grpSpPr bwMode="auto">
          <a:xfrm>
            <a:off x="3563938" y="1341438"/>
            <a:ext cx="2305050" cy="1762125"/>
            <a:chOff x="0" y="0"/>
            <a:chExt cx="1950" cy="1406"/>
          </a:xfrm>
        </p:grpSpPr>
        <p:pic>
          <p:nvPicPr>
            <p:cNvPr id="2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" y="0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4"/>
          <p:cNvGrpSpPr/>
          <p:nvPr/>
        </p:nvGrpSpPr>
        <p:grpSpPr bwMode="auto">
          <a:xfrm>
            <a:off x="611188" y="1700213"/>
            <a:ext cx="2692400" cy="1647825"/>
            <a:chOff x="0" y="12"/>
            <a:chExt cx="1750" cy="1492"/>
          </a:xfrm>
        </p:grpSpPr>
        <p:sp>
          <p:nvSpPr>
            <p:cNvPr id="26637" name="AutoShape 27"/>
            <p:cNvSpPr>
              <a:spLocks noChangeArrowheads="1"/>
            </p:cNvSpPr>
            <p:nvPr/>
          </p:nvSpPr>
          <p:spPr bwMode="auto">
            <a:xfrm>
              <a:off x="0" y="12"/>
              <a:ext cx="1750" cy="1438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5" name="Rectangle 13"/>
            <p:cNvSpPr>
              <a:spLocks noChangeArrowheads="1"/>
            </p:cNvSpPr>
            <p:nvPr/>
          </p:nvSpPr>
          <p:spPr bwMode="auto">
            <a:xfrm>
              <a:off x="18" y="15"/>
              <a:ext cx="1638" cy="1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我知道怎么判断前后、上下、左右了？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6300788" y="1916113"/>
            <a:ext cx="2419350" cy="720725"/>
            <a:chOff x="159" y="-68"/>
            <a:chExt cx="1618" cy="595"/>
          </a:xfrm>
        </p:grpSpPr>
        <p:sp>
          <p:nvSpPr>
            <p:cNvPr id="26635" name="AutoShape 27"/>
            <p:cNvSpPr>
              <a:spLocks noChangeArrowheads="1"/>
            </p:cNvSpPr>
            <p:nvPr/>
          </p:nvSpPr>
          <p:spPr bwMode="auto">
            <a:xfrm>
              <a:off x="159" y="-68"/>
              <a:ext cx="1618" cy="595"/>
            </a:xfrm>
            <a:prstGeom prst="wedgeRoundRectCallout">
              <a:avLst>
                <a:gd name="adj1" fmla="val -61880"/>
                <a:gd name="adj2" fmla="val 54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6636" name="Rectangle 17"/>
            <p:cNvSpPr>
              <a:spLocks noChangeArrowheads="1"/>
            </p:cNvSpPr>
            <p:nvPr/>
          </p:nvSpPr>
          <p:spPr bwMode="auto">
            <a:xfrm>
              <a:off x="159" y="52"/>
              <a:ext cx="159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快点告诉我吧！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684213" y="3429000"/>
            <a:ext cx="8281987" cy="1127125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以“活动者”为参考点，面对的方向是前，背对的方向是后。</a:t>
            </a:r>
            <a:endParaRPr lang="zh-CN" altLang="en-US" sz="28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684213" y="4508500"/>
            <a:ext cx="8281987" cy="581025"/>
          </a:xfrm>
          <a:prstGeom prst="rect">
            <a:avLst/>
          </a:prstGeom>
          <a:solidFill>
            <a:srgbClr val="B6D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在高处的物体就在上面，在低处的物体就在下面</a:t>
            </a:r>
            <a:r>
              <a:rPr lang="zh-CN" altLang="en-US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84213" y="5084763"/>
            <a:ext cx="8280400" cy="11271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</a:t>
            </a:r>
            <a:r>
              <a:rPr lang="zh-CN" altLang="zh-CN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确定好参照物，然后以自我为中心，与左手对应的一面是左，与右手对应的一面是右。 </a:t>
            </a:r>
            <a:endParaRPr lang="zh-CN" altLang="en-US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bldLvl="0" animBg="1" autoUpdateAnimBg="0"/>
      <p:bldP spid="16" grpId="0" bldLvl="0" animBg="1" autoUpdateAnimBg="0"/>
      <p:bldP spid="17" grpId="0" animBg="1"/>
      <p:bldP spid="1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79287 w 753252"/>
              <a:gd name="T1" fmla="*/ 171 h 544174"/>
              <a:gd name="T2" fmla="*/ 680588 w 753252"/>
              <a:gd name="T3" fmla="*/ 10191 h 544174"/>
              <a:gd name="T4" fmla="*/ 721413 w 753252"/>
              <a:gd name="T5" fmla="*/ 4178 h 544174"/>
              <a:gd name="T6" fmla="*/ 721413 w 753252"/>
              <a:gd name="T7" fmla="*/ 20212 h 544174"/>
              <a:gd name="T8" fmla="*/ 117182 w 753252"/>
              <a:gd name="T9" fmla="*/ 116418 h 544174"/>
              <a:gd name="T10" fmla="*/ 121502 w 753252"/>
              <a:gd name="T11" fmla="*/ 116194 h 544174"/>
              <a:gd name="T12" fmla="*/ 106379 w 753252"/>
              <a:gd name="T13" fmla="*/ 114514 h 544174"/>
              <a:gd name="T14" fmla="*/ 43489 w 753252"/>
              <a:gd name="T15" fmla="*/ 112532 h 544174"/>
              <a:gd name="T16" fmla="*/ 2834 w 753252"/>
              <a:gd name="T17" fmla="*/ 94409 h 544174"/>
              <a:gd name="T18" fmla="*/ 84145 w 753252"/>
              <a:gd name="T19" fmla="*/ 92395 h 544174"/>
              <a:gd name="T20" fmla="*/ 124800 w 753252"/>
              <a:gd name="T21" fmla="*/ 76286 h 544174"/>
              <a:gd name="T22" fmla="*/ 157326 w 753252"/>
              <a:gd name="T23" fmla="*/ 94409 h 544174"/>
              <a:gd name="T24" fmla="*/ 141064 w 753252"/>
              <a:gd name="T25" fmla="*/ 105484 h 544174"/>
              <a:gd name="T26" fmla="*/ 125658 w 753252"/>
              <a:gd name="T27" fmla="*/ 115976 h 544174"/>
              <a:gd name="T28" fmla="*/ 127389 w 753252"/>
              <a:gd name="T29" fmla="*/ 115887 h 544174"/>
              <a:gd name="T30" fmla="*/ 370306 w 753252"/>
              <a:gd name="T31" fmla="*/ 54286 h 544174"/>
              <a:gd name="T32" fmla="*/ 579287 w 753252"/>
              <a:gd name="T33" fmla="*/ 171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1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2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3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1443 w 760238"/>
              <a:gd name="T1" fmla="*/ 42273 h 489328"/>
              <a:gd name="T2" fmla="*/ 679068 w 760238"/>
              <a:gd name="T3" fmla="*/ 55931 h 489328"/>
              <a:gd name="T4" fmla="*/ 752043 w 760238"/>
              <a:gd name="T5" fmla="*/ 53819 h 489328"/>
              <a:gd name="T6" fmla="*/ 735823 w 760238"/>
              <a:gd name="T7" fmla="*/ 72825 h 489328"/>
              <a:gd name="T8" fmla="*/ 662852 w 760238"/>
              <a:gd name="T9" fmla="*/ 83382 h 489328"/>
              <a:gd name="T10" fmla="*/ 606096 w 760238"/>
              <a:gd name="T11" fmla="*/ 62267 h 489328"/>
              <a:gd name="T12" fmla="*/ 622314 w 760238"/>
              <a:gd name="T13" fmla="*/ 43262 h 489328"/>
              <a:gd name="T14" fmla="*/ 641443 w 760238"/>
              <a:gd name="T15" fmla="*/ 42273 h 489328"/>
              <a:gd name="T16" fmla="*/ 171325 w 760238"/>
              <a:gd name="T17" fmla="*/ 135 h 489328"/>
              <a:gd name="T18" fmla="*/ 380020 w 760238"/>
              <a:gd name="T19" fmla="*/ 41484 h 489328"/>
              <a:gd name="T20" fmla="*/ 671103 w 760238"/>
              <a:gd name="T21" fmla="*/ 83529 h 489328"/>
              <a:gd name="T22" fmla="*/ 16175 w 760238"/>
              <a:gd name="T23" fmla="*/ 33073 h 489328"/>
              <a:gd name="T24" fmla="*/ 0 w 760238"/>
              <a:gd name="T25" fmla="*/ 18356 h 489328"/>
              <a:gd name="T26" fmla="*/ 40424 w 760238"/>
              <a:gd name="T27" fmla="*/ 20460 h 489328"/>
              <a:gd name="T28" fmla="*/ 171325 w 760238"/>
              <a:gd name="T29" fmla="*/ 135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4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5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6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7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8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9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0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1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2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39247 w 3521391"/>
              <a:gd name="T1" fmla="*/ 0 h 741516"/>
              <a:gd name="T2" fmla="*/ 3376886 w 3521391"/>
              <a:gd name="T3" fmla="*/ 160531 h 741516"/>
              <a:gd name="T4" fmla="*/ 3378085 w 3521391"/>
              <a:gd name="T5" fmla="*/ 160525 h 741516"/>
              <a:gd name="T6" fmla="*/ 3349583 w 3521391"/>
              <a:gd name="T7" fmla="*/ 187524 h 741516"/>
              <a:gd name="T8" fmla="*/ 0 w 3521391"/>
              <a:gd name="T9" fmla="*/ 198488 h 741516"/>
              <a:gd name="T10" fmla="*/ 3728 w 3521391"/>
              <a:gd name="T11" fmla="*/ 193381 h 741516"/>
              <a:gd name="T12" fmla="*/ 25315 w 3521391"/>
              <a:gd name="T13" fmla="*/ 172934 h 741516"/>
              <a:gd name="T14" fmla="*/ 25840 w 3521391"/>
              <a:gd name="T15" fmla="*/ 172932 h 741516"/>
              <a:gd name="T16" fmla="*/ 37864 w 3521391"/>
              <a:gd name="T17" fmla="*/ 161052 h 741516"/>
              <a:gd name="T18" fmla="*/ 195888 w 3521391"/>
              <a:gd name="T19" fmla="*/ 11350 h 741516"/>
              <a:gd name="T20" fmla="*/ 3539199 w 3521391"/>
              <a:gd name="T21" fmla="*/ 0 h 741516"/>
              <a:gd name="T22" fmla="*/ 3539245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7683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3980 w 2008511"/>
              <a:gd name="T1" fmla="*/ 0 h 748757"/>
              <a:gd name="T2" fmla="*/ 1828771 w 2008511"/>
              <a:gd name="T3" fmla="*/ 181870 h 748757"/>
              <a:gd name="T4" fmla="*/ 0 w 2008511"/>
              <a:gd name="T5" fmla="*/ 193443 h 748757"/>
              <a:gd name="T6" fmla="*/ 173280 w 2008511"/>
              <a:gd name="T7" fmla="*/ 118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7684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3240 w 1979334"/>
              <a:gd name="T1" fmla="*/ 0 h 822792"/>
              <a:gd name="T2" fmla="*/ 1833587 w 1979334"/>
              <a:gd name="T3" fmla="*/ 178046 h 822792"/>
              <a:gd name="T4" fmla="*/ 0 w 1979334"/>
              <a:gd name="T5" fmla="*/ 206333 h 822792"/>
              <a:gd name="T6" fmla="*/ 147759 w 1979334"/>
              <a:gd name="T7" fmla="*/ 28590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82625" y="1989138"/>
            <a:ext cx="8066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体验前后、上下、左右的位置与顺序。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4213" y="3141663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体会前后、上下、左右的相对性。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84213" y="4292600"/>
            <a:ext cx="8135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会用前后、上下、左右描述物体的相对位置。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  <p:bldP spid="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71550" y="2349500"/>
            <a:ext cx="6985000" cy="120015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知道前后、上下、左右这些位置的存在。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971550" y="4221163"/>
            <a:ext cx="7200900" cy="646112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对上下、前后、左右的简单了解。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5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TextBox 14"/>
          <p:cNvSpPr>
            <a:spLocks noChangeArrowheads="1"/>
          </p:cNvSpPr>
          <p:nvPr/>
        </p:nvSpPr>
        <p:spPr bwMode="auto">
          <a:xfrm>
            <a:off x="1763713" y="3933825"/>
            <a:ext cx="66960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根据生活常识可知：大多数人有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只手，一只是左手，另一只是右手。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6" name="Text Box 8"/>
          <p:cNvSpPr>
            <a:spLocks noChangeArrowheads="1"/>
          </p:cNvSpPr>
          <p:nvPr/>
        </p:nvSpPr>
        <p:spPr bwMode="auto">
          <a:xfrm>
            <a:off x="611188" y="1916113"/>
            <a:ext cx="6264972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例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我有（     ）只手，一只是（     ）手，另一只是（     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）手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466725" y="2419350"/>
            <a:ext cx="16732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4" name="直线连接符 21"/>
          <p:cNvSpPr>
            <a:spLocks noChangeShapeType="1"/>
          </p:cNvSpPr>
          <p:nvPr/>
        </p:nvSpPr>
        <p:spPr bwMode="auto">
          <a:xfrm flipV="1">
            <a:off x="-3636963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TextBox 11"/>
          <p:cNvSpPr>
            <a:spLocks noChangeArrowheads="1"/>
          </p:cNvSpPr>
          <p:nvPr/>
        </p:nvSpPr>
        <p:spPr bwMode="auto">
          <a:xfrm>
            <a:off x="539750" y="3933825"/>
            <a:ext cx="1311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205" name="同侧圆角矩形 12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 Box 8"/>
          <p:cNvSpPr>
            <a:spLocks noChangeArrowheads="1"/>
          </p:cNvSpPr>
          <p:nvPr/>
        </p:nvSpPr>
        <p:spPr bwMode="auto">
          <a:xfrm>
            <a:off x="2627313" y="5589588"/>
            <a:ext cx="3600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    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左    右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7178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908050"/>
            <a:ext cx="2259012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/>
      <p:bldP spid="8199" grpId="0" bldLvl="0" autoUpdateAnimBg="0"/>
      <p:bldP spid="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628775"/>
            <a:ext cx="7704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背对天安门城楼，前面是什么？后面是什么？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781300"/>
            <a:ext cx="4176712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21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3716338"/>
            <a:ext cx="186372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云形 10"/>
          <p:cNvSpPr/>
          <p:nvPr/>
        </p:nvSpPr>
        <p:spPr bwMode="auto">
          <a:xfrm>
            <a:off x="827088" y="1916113"/>
            <a:ext cx="5976937" cy="2376487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35150" y="2276475"/>
            <a:ext cx="4249738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前和后也是一组相对的位置关系，以“活动者”为参考点，面对的方向是前，背对的方向是后。</a:t>
            </a:r>
            <a:endParaRPr lang="zh-CN" altLang="zh-CN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9224" name="椭圆 12"/>
          <p:cNvSpPr>
            <a:spLocks noChangeArrowheads="1"/>
          </p:cNvSpPr>
          <p:nvPr/>
        </p:nvSpPr>
        <p:spPr bwMode="auto">
          <a:xfrm>
            <a:off x="6443663" y="3500438"/>
            <a:ext cx="431800" cy="4333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椭圆 13"/>
          <p:cNvSpPr>
            <a:spLocks noChangeArrowheads="1"/>
          </p:cNvSpPr>
          <p:nvPr/>
        </p:nvSpPr>
        <p:spPr bwMode="auto">
          <a:xfrm>
            <a:off x="6948488" y="3860800"/>
            <a:ext cx="279400" cy="279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900113" y="1773238"/>
            <a:ext cx="7272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参观完了雄伟的天安门，再让我们来看看壮观的立交桥？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997200"/>
            <a:ext cx="3113087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269" name="图片 12" descr="图片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005263"/>
            <a:ext cx="576262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14" descr="图片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500438"/>
            <a:ext cx="576262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167063" y="2349500"/>
            <a:ext cx="3708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在    的上面，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在    的下面，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在    的下面，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在    的上面。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1272" name="图片 20" descr="图片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20938"/>
            <a:ext cx="576262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图片 21" descr="图片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76475"/>
            <a:ext cx="576262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图片 22" descr="图片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852738"/>
            <a:ext cx="576263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图片 23" descr="图片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997200"/>
            <a:ext cx="5762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00526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500438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1352</Words>
  <Application>WPS 演示</Application>
  <PresentationFormat>全屏显示(4:3)</PresentationFormat>
  <Paragraphs>238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/>
      <vt:lpstr>Arial Unicode MS</vt:lpstr>
      <vt:lpstr>楷体_GB2312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2015-10-20T06:58:00Z</dcterms:created>
  <dcterms:modified xsi:type="dcterms:W3CDTF">2017-09-10T08:53:12Z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