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3"/>
    <p:sldId id="394" r:id="rId4"/>
    <p:sldId id="264" r:id="rId5"/>
    <p:sldId id="327" r:id="rId6"/>
    <p:sldId id="357" r:id="rId7"/>
    <p:sldId id="384" r:id="rId8"/>
    <p:sldId id="390" r:id="rId9"/>
    <p:sldId id="391" r:id="rId10"/>
    <p:sldId id="404" r:id="rId11"/>
    <p:sldId id="398" r:id="rId12"/>
    <p:sldId id="395" r:id="rId13"/>
    <p:sldId id="400" r:id="rId14"/>
    <p:sldId id="401" r:id="rId15"/>
    <p:sldId id="293" r:id="rId16"/>
    <p:sldId id="359" r:id="rId17"/>
    <p:sldId id="380" r:id="rId18"/>
    <p:sldId id="351" r:id="rId19"/>
    <p:sldId id="397" r:id="rId20"/>
    <p:sldId id="402" r:id="rId21"/>
    <p:sldId id="313" r:id="rId22"/>
    <p:sldId id="377" r:id="rId23"/>
    <p:sldId id="315" r:id="rId24"/>
    <p:sldId id="278" r:id="rId25"/>
    <p:sldId id="382" r:id="rId26"/>
    <p:sldId id="403" r:id="rId27"/>
    <p:sldId id="305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076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E607EDCA-AB7C-47E8-A503-EC5C0F5DBFF5}" type="datetime1">
              <a:rPr lang="zh-CN" altLang="en-US"/>
            </a:fld>
            <a:endParaRPr lang="zh-CN" altLang="en-US" sz="1200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第二级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第三级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第四级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0EB40312-0CFE-422D-95A3-E412EF0C1519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image" Target="../media/image1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image" Target="../media/image1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2.wmf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2.wmf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835150" y="3092450"/>
            <a:ext cx="5473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一年级</a:t>
            </a:r>
            <a:r>
              <a:rPr 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数学  上册</a:t>
            </a:r>
            <a:endParaRPr lang="zh-CN" altLang="en-US" sz="4400">
              <a:solidFill>
                <a:srgbClr val="000000"/>
              </a:solidFill>
              <a:latin typeface="方正大标宋简体" pitchFamily="2" charset="-122"/>
              <a:ea typeface="方正大标宋简体" pitchFamily="2" charset="-122"/>
              <a:sym typeface="方正大标宋简体" pitchFamily="2" charset="-122"/>
            </a:endParaRPr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2700338" y="1844675"/>
            <a:ext cx="3744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北京课改版</a:t>
            </a:r>
            <a:endParaRPr lang="zh-CN" altLang="en-US" sz="5400" b="1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/>
      <p:bldP spid="4099" grpId="0" bldLvl="0" autoUpdateAnimBg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229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1844675"/>
            <a:ext cx="7885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这是几时？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7890" name="Picture 2" descr="C:\Users\稳稳\Desktop\一上\33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492375"/>
            <a:ext cx="381635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331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TextBox 20"/>
          <p:cNvSpPr>
            <a:spLocks noChangeArrowheads="1"/>
          </p:cNvSpPr>
          <p:nvPr/>
        </p:nvSpPr>
        <p:spPr bwMode="auto">
          <a:xfrm>
            <a:off x="3276600" y="1916113"/>
            <a:ext cx="5399088" cy="1192212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电子表上“：”后面是两个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0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，前面是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，就是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时。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97200"/>
            <a:ext cx="14414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椭圆形标注 7"/>
          <p:cNvSpPr>
            <a:spLocks noChangeArrowheads="1"/>
          </p:cNvSpPr>
          <p:nvPr/>
        </p:nvSpPr>
        <p:spPr bwMode="auto">
          <a:xfrm>
            <a:off x="2843213" y="1628775"/>
            <a:ext cx="5903912" cy="2087563"/>
          </a:xfrm>
          <a:prstGeom prst="wedgeEllipseCallout">
            <a:avLst>
              <a:gd name="adj1" fmla="val -75125"/>
              <a:gd name="adj2" fmla="val 38667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20"/>
          <p:cNvSpPr>
            <a:spLocks noChangeArrowheads="1"/>
          </p:cNvSpPr>
          <p:nvPr/>
        </p:nvSpPr>
        <p:spPr bwMode="auto">
          <a:xfrm>
            <a:off x="2339975" y="4437063"/>
            <a:ext cx="6119813" cy="1055687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电子表上“</a:t>
            </a:r>
            <a:r>
              <a:rPr lang="en-US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:</a:t>
            </a:r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”的右边是“</a:t>
            </a:r>
            <a:r>
              <a:rPr lang="en-US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00</a:t>
            </a:r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”时表示整时</a:t>
            </a:r>
            <a:r>
              <a:rPr lang="en-US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“</a:t>
            </a:r>
            <a:r>
              <a:rPr lang="en-US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:</a:t>
            </a:r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”的左边是几就是几时</a:t>
            </a:r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zh-CN" sz="28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 autoUpdateAnimBg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433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1844675"/>
            <a:ext cx="7885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这是几时？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8914" name="Picture 2" descr="C:\Users\稳稳\Desktop\一上\34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924175"/>
            <a:ext cx="4953000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5363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5365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2276475"/>
            <a:ext cx="1368425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椭圆形标注 7"/>
          <p:cNvSpPr>
            <a:spLocks noChangeArrowheads="1"/>
          </p:cNvSpPr>
          <p:nvPr/>
        </p:nvSpPr>
        <p:spPr bwMode="auto">
          <a:xfrm>
            <a:off x="1042988" y="1628775"/>
            <a:ext cx="5329237" cy="2160588"/>
          </a:xfrm>
          <a:prstGeom prst="wedgeEllipseCallout">
            <a:avLst>
              <a:gd name="adj1" fmla="val 68616"/>
              <a:gd name="adj2" fmla="val 14139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25"/>
          <p:cNvSpPr>
            <a:spLocks noChangeArrowheads="1"/>
          </p:cNvSpPr>
          <p:nvPr/>
        </p:nvSpPr>
        <p:spPr bwMode="auto">
          <a:xfrm>
            <a:off x="1547813" y="1916113"/>
            <a:ext cx="43926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钟面上分针指向</a:t>
            </a:r>
            <a:r>
              <a:rPr lang="en-US" altLang="zh-CN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，时针在</a:t>
            </a:r>
            <a:r>
              <a:rPr lang="en-US" altLang="zh-CN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11</a:t>
            </a:r>
            <a:r>
              <a:rPr lang="zh-CN" altLang="en-US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之间，这是</a:t>
            </a:r>
            <a:r>
              <a:rPr lang="en-US" altLang="zh-CN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时半。</a:t>
            </a:r>
            <a:endParaRPr lang="zh-CN" altLang="en-US" sz="32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" name="TextBox 20"/>
          <p:cNvSpPr>
            <a:spLocks noChangeArrowheads="1"/>
          </p:cNvSpPr>
          <p:nvPr/>
        </p:nvSpPr>
        <p:spPr bwMode="auto">
          <a:xfrm>
            <a:off x="1260475" y="5157788"/>
            <a:ext cx="6480175" cy="646112"/>
          </a:xfrm>
          <a:prstGeom prst="roundRect">
            <a:avLst>
              <a:gd name="adj" fmla="val 16667"/>
            </a:avLst>
          </a:prstGeom>
          <a:blipFill dpi="0" rotWithShape="1">
            <a:blip r:embed="rId2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分针指向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，时针过几就是几时半。</a:t>
            </a:r>
            <a:endParaRPr lang="zh-CN" altLang="en-US" sz="32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1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827088" y="4221163"/>
            <a:ext cx="23764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6389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1.写出钟面上的时间。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755650" y="4868863"/>
            <a:ext cx="7704138" cy="714375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分针指向</a:t>
            </a:r>
            <a:r>
              <a:rPr lang="en-US" altLang="zh-CN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，时针指向几就是几时。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6393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3714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13" descr="C:\Users\稳稳\Desktop\一上\图片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565400"/>
            <a:ext cx="31686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5368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TextBox 11"/>
          <p:cNvSpPr>
            <a:spLocks noChangeArrowheads="1"/>
          </p:cNvSpPr>
          <p:nvPr/>
        </p:nvSpPr>
        <p:spPr bwMode="auto">
          <a:xfrm>
            <a:off x="971550" y="3213100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981075"/>
            <a:ext cx="2592388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33"/>
          <p:cNvSpPr>
            <a:spLocks noChangeArrowheads="1"/>
          </p:cNvSpPr>
          <p:nvPr/>
        </p:nvSpPr>
        <p:spPr bwMode="auto">
          <a:xfrm>
            <a:off x="2195513" y="3284538"/>
            <a:ext cx="57610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    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11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utoUpdateAnimBg="0"/>
      <p:bldP spid="1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827088" y="4292600"/>
            <a:ext cx="237648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8437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 下面钟面上表示的时间是（      ）。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900113" y="5157788"/>
            <a:ext cx="8007350" cy="714375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分针指向</a:t>
            </a:r>
            <a:r>
              <a:rPr lang="en-US" altLang="zh-CN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，时针过几就是几时。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8441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3714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图片 1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492375"/>
            <a:ext cx="2092325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5368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8435" name="TextBox 11"/>
          <p:cNvSpPr>
            <a:spLocks noChangeArrowheads="1"/>
          </p:cNvSpPr>
          <p:nvPr/>
        </p:nvSpPr>
        <p:spPr bwMode="auto">
          <a:xfrm>
            <a:off x="971550" y="3213100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196975"/>
            <a:ext cx="2592387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33"/>
          <p:cNvSpPr>
            <a:spLocks noChangeArrowheads="1"/>
          </p:cNvSpPr>
          <p:nvPr/>
        </p:nvSpPr>
        <p:spPr bwMode="auto">
          <a:xfrm>
            <a:off x="2195513" y="3284538"/>
            <a:ext cx="57610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时半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20484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矩形 10"/>
          <p:cNvSpPr>
            <a:spLocks noChangeArrowheads="1"/>
          </p:cNvSpPr>
          <p:nvPr/>
        </p:nvSpPr>
        <p:spPr bwMode="auto">
          <a:xfrm>
            <a:off x="1476375" y="2060575"/>
            <a:ext cx="7343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下面钟面上的时间是（    ）时。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0486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7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011863" y="2133600"/>
            <a:ext cx="792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12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 rot="-562852">
            <a:off x="5551488" y="2022475"/>
            <a:ext cx="2235200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" name="矩形 16"/>
          <p:cNvSpPr>
            <a:spLocks noChangeArrowheads="1"/>
          </p:cNvSpPr>
          <p:nvPr/>
        </p:nvSpPr>
        <p:spPr bwMode="auto">
          <a:xfrm>
            <a:off x="1187450" y="5157788"/>
            <a:ext cx="741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错误原因：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把时针和分针弄混了。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213100"/>
            <a:ext cx="18097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3" grpId="0" bldLvl="0" animBg="1" autoUpdateAnimBg="0"/>
      <p:bldP spid="14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21508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矩形 10"/>
          <p:cNvSpPr>
            <a:spLocks noChangeArrowheads="1"/>
          </p:cNvSpPr>
          <p:nvPr/>
        </p:nvSpPr>
        <p:spPr bwMode="auto">
          <a:xfrm>
            <a:off x="1476375" y="2060575"/>
            <a:ext cx="7343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下面钟面上的时间是（    ）时。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510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11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156325" y="2133600"/>
            <a:ext cx="792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 rot="-562852">
            <a:off x="5694363" y="2093913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正确解答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" name="矩形 16"/>
          <p:cNvSpPr>
            <a:spLocks noChangeArrowheads="1"/>
          </p:cNvSpPr>
          <p:nvPr/>
        </p:nvSpPr>
        <p:spPr bwMode="auto">
          <a:xfrm>
            <a:off x="1187450" y="5445125"/>
            <a:ext cx="7559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分针指向</a:t>
            </a:r>
            <a:r>
              <a:rPr lang="en-US" altLang="zh-CN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，时针指向几就是几时。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141663"/>
            <a:ext cx="18097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3" grpId="0" bldLvl="0" animBg="1" autoUpdateAnimBg="0"/>
      <p:bldP spid="15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5123" name="TextBox 1"/>
          <p:cNvSpPr>
            <a:spLocks noChangeArrowheads="1"/>
          </p:cNvSpPr>
          <p:nvPr/>
        </p:nvSpPr>
        <p:spPr bwMode="auto">
          <a:xfrm>
            <a:off x="323850" y="981075"/>
            <a:ext cx="6265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第八单元   学看钟表</a:t>
            </a:r>
            <a:endParaRPr lang="zh-CN" altLang="en-US" sz="36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pic>
        <p:nvPicPr>
          <p:cNvPr id="4100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636838"/>
            <a:ext cx="51689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6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429000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矩形 17"/>
          <p:cNvSpPr>
            <a:spLocks noChangeArrowheads="1"/>
          </p:cNvSpPr>
          <p:nvPr/>
        </p:nvSpPr>
        <p:spPr bwMode="auto">
          <a:xfrm>
            <a:off x="611188" y="1916113"/>
            <a:ext cx="827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钟面上有（      ）个大格。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58" name="AutoShape 27"/>
          <p:cNvSpPr>
            <a:spLocks noChangeArrowheads="1"/>
          </p:cNvSpPr>
          <p:nvPr/>
        </p:nvSpPr>
        <p:spPr bwMode="auto">
          <a:xfrm>
            <a:off x="2195513" y="3429000"/>
            <a:ext cx="6048375" cy="1152525"/>
          </a:xfrm>
          <a:prstGeom prst="wedgeRoundRectCallout">
            <a:avLst>
              <a:gd name="adj1" fmla="val -59917"/>
              <a:gd name="adj2" fmla="val 680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钟面上的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个数字将钟面分成了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个大格。</a:t>
            </a:r>
            <a:endParaRPr lang="zh-CN" altLang="en-US"/>
          </a:p>
        </p:txBody>
      </p:sp>
      <p:sp>
        <p:nvSpPr>
          <p:cNvPr id="22535" name="矩形 21"/>
          <p:cNvSpPr>
            <a:spLocks noChangeArrowheads="1"/>
          </p:cNvSpPr>
          <p:nvPr/>
        </p:nvSpPr>
        <p:spPr bwMode="auto">
          <a:xfrm>
            <a:off x="5651500" y="1622425"/>
            <a:ext cx="12747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63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276600" y="5516563"/>
            <a:ext cx="34559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12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3492500" y="5516563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utoUpdateAnimBg="0"/>
      <p:bldP spid="23558" grpId="0" bldLvl="0" animBg="1" autoUpdateAnimBg="0"/>
      <p:bldP spid="12" grpId="0"/>
      <p:bldP spid="11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7893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写出下面的时间。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268538" y="4292600"/>
            <a:ext cx="6407150" cy="1223963"/>
          </a:xfrm>
          <a:prstGeom prst="wedgeRoundRectCallout">
            <a:avLst>
              <a:gd name="adj1" fmla="val -55677"/>
              <a:gd name="adj2" fmla="val -44578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分针指向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，时针指向几就是几时；分针指向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，时针过几就是几时。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1979613" y="5516563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60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2987675" y="5589588"/>
            <a:ext cx="5832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    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时半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8445" name="Picture 13" descr="C:\Users\稳稳\Desktop\一上\图片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492375"/>
            <a:ext cx="3736975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2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0052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矩形 17"/>
          <p:cNvSpPr>
            <a:spLocks noChangeArrowheads="1"/>
          </p:cNvSpPr>
          <p:nvPr/>
        </p:nvSpPr>
        <p:spPr bwMode="auto">
          <a:xfrm>
            <a:off x="684213" y="1746250"/>
            <a:ext cx="8066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用两种方法表示下面的时间。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4" name="AutoShape 27"/>
          <p:cNvSpPr>
            <a:spLocks noChangeArrowheads="1"/>
          </p:cNvSpPr>
          <p:nvPr/>
        </p:nvSpPr>
        <p:spPr bwMode="auto">
          <a:xfrm>
            <a:off x="2627313" y="4581525"/>
            <a:ext cx="5400675" cy="1008063"/>
          </a:xfrm>
          <a:prstGeom prst="wedgeRoundRectCallout">
            <a:avLst>
              <a:gd name="adj1" fmla="val -65736"/>
              <a:gd name="adj2" fmla="val -4978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这两种形式指中文形式和电子表形式。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6" name="矩形 15"/>
          <p:cNvSpPr>
            <a:spLocks noChangeArrowheads="1"/>
          </p:cNvSpPr>
          <p:nvPr/>
        </p:nvSpPr>
        <p:spPr bwMode="auto">
          <a:xfrm>
            <a:off x="3132138" y="56610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9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5" name="矩形 13"/>
          <p:cNvSpPr>
            <a:spLocks noChangeArrowheads="1"/>
          </p:cNvSpPr>
          <p:nvPr/>
        </p:nvSpPr>
        <p:spPr bwMode="auto">
          <a:xfrm>
            <a:off x="3276600" y="5589588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4067175" y="5661025"/>
            <a:ext cx="24495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时    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6:00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276475"/>
            <a:ext cx="2351087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utoUpdateAnimBg="0"/>
      <p:bldP spid="22534" grpId="0" bldLvl="0" animBg="1" autoUpdateAnimBg="0"/>
      <p:bldP spid="22536" grpId="0" bldLvl="0" autoUpdateAnimBg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2211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4.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连一连。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124075" y="4540250"/>
            <a:ext cx="5976938" cy="647700"/>
          </a:xfrm>
          <a:prstGeom prst="wedgeRoundRectCallout">
            <a:avLst>
              <a:gd name="adj1" fmla="val -59835"/>
              <a:gd name="adj2" fmla="val -4611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先判断钟面上的时间，再连线。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1835150" y="54451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5608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0499" name="Picture 19" descr="C:\Users\稳稳\Desktop\一上\图片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420938"/>
            <a:ext cx="40719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7"/>
          <p:cNvSpPr>
            <a:spLocks noChangeArrowheads="1"/>
          </p:cNvSpPr>
          <p:nvPr/>
        </p:nvSpPr>
        <p:spPr bwMode="auto">
          <a:xfrm>
            <a:off x="2195513" y="3933825"/>
            <a:ext cx="43926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3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    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    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0500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7" y="5301130"/>
            <a:ext cx="3394427" cy="83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860800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说一说：为什么都是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339975" y="4437063"/>
            <a:ext cx="4895850" cy="647700"/>
          </a:xfrm>
          <a:prstGeom prst="wedgeRoundRectCallout">
            <a:avLst>
              <a:gd name="adj1" fmla="val -64134"/>
              <a:gd name="adj2" fmla="val 61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结合生活经验分析。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1042988" y="56610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6632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1763713" y="5732463"/>
            <a:ext cx="68405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第一个是早上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时，第二个是晚上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151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492375"/>
            <a:ext cx="3105150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grpSp>
        <p:nvGrpSpPr>
          <p:cNvPr id="27651" name="Group 23"/>
          <p:cNvGrpSpPr>
            <a:grpSpLocks noChangeAspect="1"/>
          </p:cNvGrpSpPr>
          <p:nvPr/>
        </p:nvGrpSpPr>
        <p:grpSpPr bwMode="auto">
          <a:xfrm>
            <a:off x="3635375" y="1989138"/>
            <a:ext cx="2305050" cy="1762125"/>
            <a:chOff x="0" y="0"/>
            <a:chExt cx="1950" cy="1406"/>
          </a:xfrm>
        </p:grpSpPr>
        <p:pic>
          <p:nvPicPr>
            <p:cNvPr id="27662" name="Picture 10" descr="76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" y="0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3" name="Picture 22" descr="9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7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24"/>
          <p:cNvGrpSpPr/>
          <p:nvPr/>
        </p:nvGrpSpPr>
        <p:grpSpPr bwMode="auto">
          <a:xfrm>
            <a:off x="684213" y="2420938"/>
            <a:ext cx="2909887" cy="719137"/>
            <a:chOff x="0" y="-50"/>
            <a:chExt cx="1891" cy="1109"/>
          </a:xfrm>
        </p:grpSpPr>
        <p:sp>
          <p:nvSpPr>
            <p:cNvPr id="27660" name="AutoShape 27"/>
            <p:cNvSpPr>
              <a:spLocks noChangeArrowheads="1"/>
            </p:cNvSpPr>
            <p:nvPr/>
          </p:nvSpPr>
          <p:spPr bwMode="auto">
            <a:xfrm>
              <a:off x="0" y="12"/>
              <a:ext cx="1750" cy="1047"/>
            </a:xfrm>
            <a:prstGeom prst="wedgeRoundRectCallout">
              <a:avLst>
                <a:gd name="adj1" fmla="val 61000"/>
                <a:gd name="adj2" fmla="val -2212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7661" name="Rectangle 13"/>
            <p:cNvSpPr>
              <a:spLocks noChangeArrowheads="1"/>
            </p:cNvSpPr>
            <p:nvPr/>
          </p:nvSpPr>
          <p:spPr bwMode="auto">
            <a:xfrm>
              <a:off x="18" y="-50"/>
              <a:ext cx="1873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钟面上有什么？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4" name="Group 21"/>
          <p:cNvGrpSpPr/>
          <p:nvPr/>
        </p:nvGrpSpPr>
        <p:grpSpPr bwMode="auto">
          <a:xfrm>
            <a:off x="6300788" y="1916113"/>
            <a:ext cx="2447925" cy="1154112"/>
            <a:chOff x="159" y="-68"/>
            <a:chExt cx="1637" cy="635"/>
          </a:xfrm>
        </p:grpSpPr>
        <p:sp>
          <p:nvSpPr>
            <p:cNvPr id="27658" name="AutoShape 27"/>
            <p:cNvSpPr>
              <a:spLocks noChangeArrowheads="1"/>
            </p:cNvSpPr>
            <p:nvPr/>
          </p:nvSpPr>
          <p:spPr bwMode="auto">
            <a:xfrm>
              <a:off x="159" y="-68"/>
              <a:ext cx="1618" cy="635"/>
            </a:xfrm>
            <a:prstGeom prst="wedgeRoundRectCallout">
              <a:avLst>
                <a:gd name="adj1" fmla="val -61880"/>
                <a:gd name="adj2" fmla="val 54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latin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7659" name="Rectangle 17"/>
            <p:cNvSpPr>
              <a:spLocks noChangeArrowheads="1"/>
            </p:cNvSpPr>
            <p:nvPr/>
          </p:nvSpPr>
          <p:spPr bwMode="auto">
            <a:xfrm>
              <a:off x="201" y="12"/>
              <a:ext cx="1595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怎样分辨整时和半时？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6638" name="矩形 21"/>
          <p:cNvSpPr>
            <a:spLocks noChangeArrowheads="1"/>
          </p:cNvSpPr>
          <p:nvPr/>
        </p:nvSpPr>
        <p:spPr bwMode="auto">
          <a:xfrm>
            <a:off x="468313" y="3573463"/>
            <a:ext cx="8281987" cy="1614487"/>
          </a:xfrm>
          <a:prstGeom prst="rect">
            <a:avLst/>
          </a:prstGeom>
          <a:solidFill>
            <a:srgbClr val="F2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钟面上有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1~12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这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个数，这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个数将钟面分成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个大格。钟面上又细又长的针是分针，又短又粗的针是时针。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6639" name="同侧圆角矩形 14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课堂小结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68313" y="5084763"/>
            <a:ext cx="8281987" cy="1127125"/>
          </a:xfrm>
          <a:prstGeom prst="rect">
            <a:avLst/>
          </a:prstGeom>
          <a:solidFill>
            <a:srgbClr val="B6DD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分针指向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，时针指向几就是几时</a:t>
            </a:r>
            <a:r>
              <a:rPr lang="zh-CN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分针指向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，时针过几就是几时半。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 bldLvl="0" animBg="1" autoUpdateAnimBg="0"/>
      <p:bldP spid="16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8675" name="Freeform 93"/>
          <p:cNvSpPr>
            <a:spLocks noChangeArrowheads="1"/>
          </p:cNvSpPr>
          <p:nvPr/>
        </p:nvSpPr>
        <p:spPr bwMode="auto">
          <a:xfrm>
            <a:off x="3430588" y="2671763"/>
            <a:ext cx="2592387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6" name="Freeform 94"/>
          <p:cNvSpPr>
            <a:spLocks noChangeArrowheads="1"/>
          </p:cNvSpPr>
          <p:nvPr/>
        </p:nvSpPr>
        <p:spPr bwMode="auto">
          <a:xfrm>
            <a:off x="3430588" y="2671763"/>
            <a:ext cx="2600325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Freeform 95"/>
          <p:cNvSpPr>
            <a:spLocks noChangeArrowheads="1"/>
          </p:cNvSpPr>
          <p:nvPr/>
        </p:nvSpPr>
        <p:spPr bwMode="auto">
          <a:xfrm>
            <a:off x="2835275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Freeform 96"/>
          <p:cNvSpPr>
            <a:spLocks noChangeArrowheads="1"/>
          </p:cNvSpPr>
          <p:nvPr/>
        </p:nvSpPr>
        <p:spPr bwMode="auto">
          <a:xfrm>
            <a:off x="2825750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Freeform 97"/>
          <p:cNvSpPr>
            <a:spLocks noChangeArrowheads="1"/>
          </p:cNvSpPr>
          <p:nvPr/>
        </p:nvSpPr>
        <p:spPr bwMode="auto">
          <a:xfrm>
            <a:off x="34432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Freeform 98"/>
          <p:cNvSpPr>
            <a:spLocks noChangeArrowheads="1"/>
          </p:cNvSpPr>
          <p:nvPr/>
        </p:nvSpPr>
        <p:spPr bwMode="auto">
          <a:xfrm>
            <a:off x="34305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Freeform 100"/>
          <p:cNvSpPr>
            <a:spLocks noChangeArrowheads="1"/>
          </p:cNvSpPr>
          <p:nvPr/>
        </p:nvSpPr>
        <p:spPr bwMode="auto">
          <a:xfrm>
            <a:off x="2825750" y="2671763"/>
            <a:ext cx="3205163" cy="1500187"/>
          </a:xfrm>
          <a:custGeom>
            <a:avLst/>
            <a:gdLst>
              <a:gd name="T0" fmla="*/ 2147483647 w 2019"/>
              <a:gd name="T1" fmla="*/ 0 h 1050"/>
              <a:gd name="T2" fmla="*/ 0 w 2019"/>
              <a:gd name="T3" fmla="*/ 2147483647 h 1050"/>
              <a:gd name="T4" fmla="*/ 2147483647 w 2019"/>
              <a:gd name="T5" fmla="*/ 2147483647 h 1050"/>
              <a:gd name="T6" fmla="*/ 2147483647 w 2019"/>
              <a:gd name="T7" fmla="*/ 2147483647 h 1050"/>
              <a:gd name="T8" fmla="*/ 2147483647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1050"/>
              <a:gd name="T17" fmla="*/ 2019 w 20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Freeform 102"/>
          <p:cNvSpPr>
            <a:spLocks noChangeArrowheads="1"/>
          </p:cNvSpPr>
          <p:nvPr/>
        </p:nvSpPr>
        <p:spPr bwMode="auto">
          <a:xfrm>
            <a:off x="2825750" y="2671763"/>
            <a:ext cx="3197225" cy="942975"/>
          </a:xfrm>
          <a:custGeom>
            <a:avLst/>
            <a:gdLst>
              <a:gd name="T0" fmla="*/ 2147483647 w 2014"/>
              <a:gd name="T1" fmla="*/ 0 h 660"/>
              <a:gd name="T2" fmla="*/ 2147483647 w 2014"/>
              <a:gd name="T3" fmla="*/ 0 h 660"/>
              <a:gd name="T4" fmla="*/ 2147483647 w 2014"/>
              <a:gd name="T5" fmla="*/ 2147483647 h 660"/>
              <a:gd name="T6" fmla="*/ 0 w 2014"/>
              <a:gd name="T7" fmla="*/ 2147483647 h 660"/>
              <a:gd name="T8" fmla="*/ 0 w 2014"/>
              <a:gd name="T9" fmla="*/ 2147483647 h 660"/>
              <a:gd name="T10" fmla="*/ 2147483647 w 2014"/>
              <a:gd name="T11" fmla="*/ 2147483647 h 660"/>
              <a:gd name="T12" fmla="*/ 2147483647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14"/>
              <a:gd name="T22" fmla="*/ 0 h 660"/>
              <a:gd name="T23" fmla="*/ 2014 w 2014"/>
              <a:gd name="T24" fmla="*/ 660 h 6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Freeform 104"/>
          <p:cNvSpPr>
            <a:spLocks noChangeArrowheads="1"/>
          </p:cNvSpPr>
          <p:nvPr/>
        </p:nvSpPr>
        <p:spPr bwMode="auto">
          <a:xfrm>
            <a:off x="2825750" y="3228975"/>
            <a:ext cx="3205163" cy="942975"/>
          </a:xfrm>
          <a:custGeom>
            <a:avLst/>
            <a:gdLst>
              <a:gd name="T0" fmla="*/ 2147483647 w 2019"/>
              <a:gd name="T1" fmla="*/ 0 h 659"/>
              <a:gd name="T2" fmla="*/ 0 w 2019"/>
              <a:gd name="T3" fmla="*/ 2147483647 h 659"/>
              <a:gd name="T4" fmla="*/ 2147483647 w 2019"/>
              <a:gd name="T5" fmla="*/ 2147483647 h 659"/>
              <a:gd name="T6" fmla="*/ 2147483647 w 2019"/>
              <a:gd name="T7" fmla="*/ 2147483647 h 659"/>
              <a:gd name="T8" fmla="*/ 2147483647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659"/>
              <a:gd name="T17" fmla="*/ 2019 w 2019"/>
              <a:gd name="T18" fmla="*/ 659 h 6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Freeform 105"/>
          <p:cNvSpPr>
            <a:spLocks noChangeArrowheads="1"/>
          </p:cNvSpPr>
          <p:nvPr/>
        </p:nvSpPr>
        <p:spPr bwMode="auto">
          <a:xfrm>
            <a:off x="2762250" y="3359150"/>
            <a:ext cx="31750" cy="160338"/>
          </a:xfrm>
          <a:custGeom>
            <a:avLst/>
            <a:gdLst>
              <a:gd name="T0" fmla="*/ 0 w 20"/>
              <a:gd name="T1" fmla="*/ 2147483647 h 112"/>
              <a:gd name="T2" fmla="*/ 2147483647 w 20"/>
              <a:gd name="T3" fmla="*/ 0 h 112"/>
              <a:gd name="T4" fmla="*/ 2147483647 w 20"/>
              <a:gd name="T5" fmla="*/ 0 h 112"/>
              <a:gd name="T6" fmla="*/ 2147483647 w 20"/>
              <a:gd name="T7" fmla="*/ 2147483647 h 112"/>
              <a:gd name="T8" fmla="*/ 0 w 20"/>
              <a:gd name="T9" fmla="*/ 2147483647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12"/>
              <a:gd name="T17" fmla="*/ 20 w 20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5" name="Freeform 106"/>
          <p:cNvSpPr>
            <a:spLocks noEditPoints="1" noChangeArrowheads="1"/>
          </p:cNvSpPr>
          <p:nvPr/>
        </p:nvSpPr>
        <p:spPr bwMode="auto">
          <a:xfrm>
            <a:off x="2857500" y="3346450"/>
            <a:ext cx="73025" cy="158750"/>
          </a:xfrm>
          <a:custGeom>
            <a:avLst/>
            <a:gdLst>
              <a:gd name="T0" fmla="*/ 2147483647 w 46"/>
              <a:gd name="T1" fmla="*/ 2147483647 h 111"/>
              <a:gd name="T2" fmla="*/ 0 w 46"/>
              <a:gd name="T3" fmla="*/ 0 h 111"/>
              <a:gd name="T4" fmla="*/ 2147483647 w 46"/>
              <a:gd name="T5" fmla="*/ 0 h 111"/>
              <a:gd name="T6" fmla="*/ 2147483647 w 46"/>
              <a:gd name="T7" fmla="*/ 2147483647 h 111"/>
              <a:gd name="T8" fmla="*/ 2147483647 w 46"/>
              <a:gd name="T9" fmla="*/ 2147483647 h 111"/>
              <a:gd name="T10" fmla="*/ 2147483647 w 46"/>
              <a:gd name="T11" fmla="*/ 2147483647 h 111"/>
              <a:gd name="T12" fmla="*/ 2147483647 w 46"/>
              <a:gd name="T13" fmla="*/ 2147483647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6"/>
              <a:gd name="T34" fmla="*/ 0 h 111"/>
              <a:gd name="T35" fmla="*/ 46 w 46"/>
              <a:gd name="T36" fmla="*/ 111 h 1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6" name="Freeform 107"/>
          <p:cNvSpPr>
            <a:spLocks noChangeArrowheads="1"/>
          </p:cNvSpPr>
          <p:nvPr/>
        </p:nvSpPr>
        <p:spPr bwMode="auto">
          <a:xfrm>
            <a:off x="2770188" y="3503613"/>
            <a:ext cx="47625" cy="44450"/>
          </a:xfrm>
          <a:custGeom>
            <a:avLst/>
            <a:gdLst>
              <a:gd name="T0" fmla="*/ 0 w 30"/>
              <a:gd name="T1" fmla="*/ 2147483647 h 31"/>
              <a:gd name="T2" fmla="*/ 2147483647 w 30"/>
              <a:gd name="T3" fmla="*/ 0 h 31"/>
              <a:gd name="T4" fmla="*/ 2147483647 w 30"/>
              <a:gd name="T5" fmla="*/ 2147483647 h 31"/>
              <a:gd name="T6" fmla="*/ 2147483647 w 30"/>
              <a:gd name="T7" fmla="*/ 2147483647 h 31"/>
              <a:gd name="T8" fmla="*/ 0 w 30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1"/>
              <a:gd name="T17" fmla="*/ 30 w 30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任意多边形 38"/>
          <p:cNvSpPr>
            <a:spLocks noChangeArrowheads="1"/>
          </p:cNvSpPr>
          <p:nvPr/>
        </p:nvSpPr>
        <p:spPr bwMode="auto">
          <a:xfrm>
            <a:off x="2347913" y="2889250"/>
            <a:ext cx="754062" cy="488950"/>
          </a:xfrm>
          <a:custGeom>
            <a:avLst/>
            <a:gdLst>
              <a:gd name="T0" fmla="*/ 584290 w 753252"/>
              <a:gd name="T1" fmla="*/ 73 h 544174"/>
              <a:gd name="T2" fmla="*/ 686465 w 753252"/>
              <a:gd name="T3" fmla="*/ 4330 h 544174"/>
              <a:gd name="T4" fmla="*/ 727643 w 753252"/>
              <a:gd name="T5" fmla="*/ 1775 h 544174"/>
              <a:gd name="T6" fmla="*/ 727643 w 753252"/>
              <a:gd name="T7" fmla="*/ 8587 h 544174"/>
              <a:gd name="T8" fmla="*/ 118194 w 753252"/>
              <a:gd name="T9" fmla="*/ 49458 h 544174"/>
              <a:gd name="T10" fmla="*/ 122551 w 753252"/>
              <a:gd name="T11" fmla="*/ 49361 h 544174"/>
              <a:gd name="T12" fmla="*/ 107298 w 753252"/>
              <a:gd name="T13" fmla="*/ 48648 h 544174"/>
              <a:gd name="T14" fmla="*/ 43865 w 753252"/>
              <a:gd name="T15" fmla="*/ 47807 h 544174"/>
              <a:gd name="T16" fmla="*/ 2858 w 753252"/>
              <a:gd name="T17" fmla="*/ 40107 h 544174"/>
              <a:gd name="T18" fmla="*/ 84872 w 753252"/>
              <a:gd name="T19" fmla="*/ 39253 h 544174"/>
              <a:gd name="T20" fmla="*/ 125877 w 753252"/>
              <a:gd name="T21" fmla="*/ 32408 h 544174"/>
              <a:gd name="T22" fmla="*/ 158684 w 753252"/>
              <a:gd name="T23" fmla="*/ 40107 h 544174"/>
              <a:gd name="T24" fmla="*/ 142283 w 753252"/>
              <a:gd name="T25" fmla="*/ 44814 h 544174"/>
              <a:gd name="T26" fmla="*/ 126743 w 753252"/>
              <a:gd name="T27" fmla="*/ 49269 h 544174"/>
              <a:gd name="T28" fmla="*/ 128489 w 753252"/>
              <a:gd name="T29" fmla="*/ 49232 h 544174"/>
              <a:gd name="T30" fmla="*/ 373503 w 753252"/>
              <a:gd name="T31" fmla="*/ 23062 h 544174"/>
              <a:gd name="T32" fmla="*/ 584290 w 753252"/>
              <a:gd name="T33" fmla="*/ 73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53252"/>
              <a:gd name="T52" fmla="*/ 0 h 544174"/>
              <a:gd name="T53" fmla="*/ 753252 w 753252"/>
              <a:gd name="T54" fmla="*/ 544174 h 54417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Freeform 110"/>
          <p:cNvSpPr>
            <a:spLocks noChangeArrowheads="1"/>
          </p:cNvSpPr>
          <p:nvPr/>
        </p:nvSpPr>
        <p:spPr bwMode="auto">
          <a:xfrm>
            <a:off x="2865438" y="2960688"/>
            <a:ext cx="88900" cy="66675"/>
          </a:xfrm>
          <a:custGeom>
            <a:avLst/>
            <a:gdLst>
              <a:gd name="T0" fmla="*/ 0 w 11"/>
              <a:gd name="T1" fmla="*/ 2147483647 h 9"/>
              <a:gd name="T2" fmla="*/ 2147483647 w 11"/>
              <a:gd name="T3" fmla="*/ 0 h 9"/>
              <a:gd name="T4" fmla="*/ 2147483647 w 11"/>
              <a:gd name="T5" fmla="*/ 2147483647 h 9"/>
              <a:gd name="T6" fmla="*/ 0 w 11"/>
              <a:gd name="T7" fmla="*/ 2147483647 h 9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9"/>
              <a:gd name="T14" fmla="*/ 11 w 11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9" name="Freeform 111"/>
          <p:cNvSpPr>
            <a:spLocks noChangeArrowheads="1"/>
          </p:cNvSpPr>
          <p:nvPr/>
        </p:nvSpPr>
        <p:spPr bwMode="auto">
          <a:xfrm>
            <a:off x="2882900" y="3013075"/>
            <a:ext cx="7938" cy="57150"/>
          </a:xfrm>
          <a:custGeom>
            <a:avLst/>
            <a:gdLst>
              <a:gd name="T0" fmla="*/ 0 w 1"/>
              <a:gd name="T1" fmla="*/ 2147483647 h 8"/>
              <a:gd name="T2" fmla="*/ 2147483647 w 1"/>
              <a:gd name="T3" fmla="*/ 2147483647 h 8"/>
              <a:gd name="T4" fmla="*/ 0 w 1"/>
              <a:gd name="T5" fmla="*/ 0 h 8"/>
              <a:gd name="T6" fmla="*/ 0 w 1"/>
              <a:gd name="T7" fmla="*/ 2147483647 h 8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8"/>
              <a:gd name="T14" fmla="*/ 1 w 1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0" name="Freeform 112"/>
          <p:cNvSpPr>
            <a:spLocks noChangeArrowheads="1"/>
          </p:cNvSpPr>
          <p:nvPr/>
        </p:nvSpPr>
        <p:spPr bwMode="auto">
          <a:xfrm>
            <a:off x="2898775" y="3013075"/>
            <a:ext cx="23813" cy="49213"/>
          </a:xfrm>
          <a:custGeom>
            <a:avLst/>
            <a:gdLst>
              <a:gd name="T0" fmla="*/ 0 w 3"/>
              <a:gd name="T1" fmla="*/ 2147483647 h 7"/>
              <a:gd name="T2" fmla="*/ 2147483647 w 3"/>
              <a:gd name="T3" fmla="*/ 0 h 7"/>
              <a:gd name="T4" fmla="*/ 0 w 3"/>
              <a:gd name="T5" fmla="*/ 0 h 7"/>
              <a:gd name="T6" fmla="*/ 0 w 3"/>
              <a:gd name="T7" fmla="*/ 2147483647 h 7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7"/>
              <a:gd name="T14" fmla="*/ 3 w 3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1" name="Freeform 113"/>
          <p:cNvSpPr>
            <a:spLocks noChangeArrowheads="1"/>
          </p:cNvSpPr>
          <p:nvPr/>
        </p:nvSpPr>
        <p:spPr bwMode="auto">
          <a:xfrm>
            <a:off x="2922588" y="2997200"/>
            <a:ext cx="31750" cy="44450"/>
          </a:xfrm>
          <a:custGeom>
            <a:avLst/>
            <a:gdLst>
              <a:gd name="T0" fmla="*/ 0 w 4"/>
              <a:gd name="T1" fmla="*/ 2147483647 h 6"/>
              <a:gd name="T2" fmla="*/ 2147483647 w 4"/>
              <a:gd name="T3" fmla="*/ 0 h 6"/>
              <a:gd name="T4" fmla="*/ 0 w 4"/>
              <a:gd name="T5" fmla="*/ 2147483647 h 6"/>
              <a:gd name="T6" fmla="*/ 0 60000 65536"/>
              <a:gd name="T7" fmla="*/ 0 60000 65536"/>
              <a:gd name="T8" fmla="*/ 0 60000 65536"/>
              <a:gd name="T9" fmla="*/ 0 w 4"/>
              <a:gd name="T10" fmla="*/ 0 h 6"/>
              <a:gd name="T11" fmla="*/ 4 w 4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2" name="Freeform 114"/>
          <p:cNvSpPr>
            <a:spLocks noChangeArrowheads="1"/>
          </p:cNvSpPr>
          <p:nvPr/>
        </p:nvSpPr>
        <p:spPr bwMode="auto">
          <a:xfrm>
            <a:off x="2938463" y="2974975"/>
            <a:ext cx="39687" cy="38100"/>
          </a:xfrm>
          <a:custGeom>
            <a:avLst/>
            <a:gdLst>
              <a:gd name="T0" fmla="*/ 0 w 5"/>
              <a:gd name="T1" fmla="*/ 2147483647 h 5"/>
              <a:gd name="T2" fmla="*/ 0 w 5"/>
              <a:gd name="T3" fmla="*/ 0 h 5"/>
              <a:gd name="T4" fmla="*/ 0 w 5"/>
              <a:gd name="T5" fmla="*/ 2147483647 h 5"/>
              <a:gd name="T6" fmla="*/ 0 w 5"/>
              <a:gd name="T7" fmla="*/ 2147483647 h 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5"/>
              <a:gd name="T14" fmla="*/ 5 w 5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Freeform 115"/>
          <p:cNvSpPr>
            <a:spLocks noChangeArrowheads="1"/>
          </p:cNvSpPr>
          <p:nvPr/>
        </p:nvSpPr>
        <p:spPr bwMode="auto">
          <a:xfrm>
            <a:off x="2728913" y="3027363"/>
            <a:ext cx="322262" cy="230187"/>
          </a:xfrm>
          <a:custGeom>
            <a:avLst/>
            <a:gdLst>
              <a:gd name="T0" fmla="*/ 0 w 40"/>
              <a:gd name="T1" fmla="*/ 2147483647 h 32"/>
              <a:gd name="T2" fmla="*/ 2147483647 w 40"/>
              <a:gd name="T3" fmla="*/ 2147483647 h 32"/>
              <a:gd name="T4" fmla="*/ 0 w 40"/>
              <a:gd name="T5" fmla="*/ 2147483647 h 32"/>
              <a:gd name="T6" fmla="*/ 0 60000 65536"/>
              <a:gd name="T7" fmla="*/ 0 60000 65536"/>
              <a:gd name="T8" fmla="*/ 0 60000 65536"/>
              <a:gd name="T9" fmla="*/ 0 w 40"/>
              <a:gd name="T10" fmla="*/ 0 h 32"/>
              <a:gd name="T11" fmla="*/ 40 w 40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4" name="Freeform 116"/>
          <p:cNvSpPr>
            <a:spLocks noChangeArrowheads="1"/>
          </p:cNvSpPr>
          <p:nvPr/>
        </p:nvSpPr>
        <p:spPr bwMode="auto">
          <a:xfrm>
            <a:off x="5853113" y="2570163"/>
            <a:ext cx="73025" cy="146050"/>
          </a:xfrm>
          <a:custGeom>
            <a:avLst/>
            <a:gdLst>
              <a:gd name="T0" fmla="*/ 0 w 46"/>
              <a:gd name="T1" fmla="*/ 2147483647 h 102"/>
              <a:gd name="T2" fmla="*/ 2147483647 w 46"/>
              <a:gd name="T3" fmla="*/ 0 h 102"/>
              <a:gd name="T4" fmla="*/ 2147483647 w 46"/>
              <a:gd name="T5" fmla="*/ 2147483647 h 102"/>
              <a:gd name="T6" fmla="*/ 2147483647 w 46"/>
              <a:gd name="T7" fmla="*/ 2147483647 h 102"/>
              <a:gd name="T8" fmla="*/ 0 w 46"/>
              <a:gd name="T9" fmla="*/ 2147483647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102"/>
              <a:gd name="T17" fmla="*/ 46 w 46"/>
              <a:gd name="T18" fmla="*/ 102 h 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Freeform 117"/>
          <p:cNvSpPr>
            <a:spLocks noChangeArrowheads="1"/>
          </p:cNvSpPr>
          <p:nvPr/>
        </p:nvSpPr>
        <p:spPr bwMode="auto">
          <a:xfrm>
            <a:off x="5765800" y="2576513"/>
            <a:ext cx="47625" cy="160337"/>
          </a:xfrm>
          <a:custGeom>
            <a:avLst/>
            <a:gdLst>
              <a:gd name="T0" fmla="*/ 0 w 30"/>
              <a:gd name="T1" fmla="*/ 2147483647 h 112"/>
              <a:gd name="T2" fmla="*/ 2147483647 w 30"/>
              <a:gd name="T3" fmla="*/ 2147483647 h 112"/>
              <a:gd name="T4" fmla="*/ 2147483647 w 30"/>
              <a:gd name="T5" fmla="*/ 0 h 112"/>
              <a:gd name="T6" fmla="*/ 2147483647 w 30"/>
              <a:gd name="T7" fmla="*/ 0 h 112"/>
              <a:gd name="T8" fmla="*/ 2147483647 w 30"/>
              <a:gd name="T9" fmla="*/ 2147483647 h 112"/>
              <a:gd name="T10" fmla="*/ 2147483647 w 30"/>
              <a:gd name="T11" fmla="*/ 2147483647 h 112"/>
              <a:gd name="T12" fmla="*/ 0 w 30"/>
              <a:gd name="T13" fmla="*/ 2147483647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12"/>
              <a:gd name="T23" fmla="*/ 30 w 30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Freeform 118"/>
          <p:cNvSpPr>
            <a:spLocks noChangeArrowheads="1"/>
          </p:cNvSpPr>
          <p:nvPr/>
        </p:nvSpPr>
        <p:spPr bwMode="auto">
          <a:xfrm>
            <a:off x="5886450" y="2700338"/>
            <a:ext cx="39688" cy="44450"/>
          </a:xfrm>
          <a:custGeom>
            <a:avLst/>
            <a:gdLst>
              <a:gd name="T0" fmla="*/ 0 w 25"/>
              <a:gd name="T1" fmla="*/ 2147483647 h 31"/>
              <a:gd name="T2" fmla="*/ 2147483647 w 25"/>
              <a:gd name="T3" fmla="*/ 0 h 31"/>
              <a:gd name="T4" fmla="*/ 2147483647 w 25"/>
              <a:gd name="T5" fmla="*/ 2147483647 h 31"/>
              <a:gd name="T6" fmla="*/ 2147483647 w 25"/>
              <a:gd name="T7" fmla="*/ 2147483647 h 31"/>
              <a:gd name="T8" fmla="*/ 0 w 25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31"/>
              <a:gd name="T17" fmla="*/ 25 w 25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任意多边形 37"/>
          <p:cNvSpPr>
            <a:spLocks noChangeArrowheads="1"/>
          </p:cNvSpPr>
          <p:nvPr/>
        </p:nvSpPr>
        <p:spPr bwMode="auto">
          <a:xfrm>
            <a:off x="5467350" y="2159000"/>
            <a:ext cx="760413" cy="441325"/>
          </a:xfrm>
          <a:custGeom>
            <a:avLst/>
            <a:gdLst>
              <a:gd name="T0" fmla="*/ 642627 w 760238"/>
              <a:gd name="T1" fmla="*/ 18507 h 489328"/>
              <a:gd name="T2" fmla="*/ 680319 w 760238"/>
              <a:gd name="T3" fmla="*/ 24487 h 489328"/>
              <a:gd name="T4" fmla="*/ 753427 w 760238"/>
              <a:gd name="T5" fmla="*/ 23561 h 489328"/>
              <a:gd name="T6" fmla="*/ 737180 w 760238"/>
              <a:gd name="T7" fmla="*/ 31883 h 489328"/>
              <a:gd name="T8" fmla="*/ 664076 w 760238"/>
              <a:gd name="T9" fmla="*/ 36504 h 489328"/>
              <a:gd name="T10" fmla="*/ 607216 w 760238"/>
              <a:gd name="T11" fmla="*/ 27260 h 489328"/>
              <a:gd name="T12" fmla="*/ 623459 w 760238"/>
              <a:gd name="T13" fmla="*/ 18940 h 489328"/>
              <a:gd name="T14" fmla="*/ 642627 w 760238"/>
              <a:gd name="T15" fmla="*/ 18507 h 489328"/>
              <a:gd name="T16" fmla="*/ 171638 w 760238"/>
              <a:gd name="T17" fmla="*/ 59 h 489328"/>
              <a:gd name="T18" fmla="*/ 380722 w 760238"/>
              <a:gd name="T19" fmla="*/ 18162 h 489328"/>
              <a:gd name="T20" fmla="*/ 672343 w 760238"/>
              <a:gd name="T21" fmla="*/ 36568 h 489328"/>
              <a:gd name="T22" fmla="*/ 16207 w 760238"/>
              <a:gd name="T23" fmla="*/ 14480 h 489328"/>
              <a:gd name="T24" fmla="*/ 0 w 760238"/>
              <a:gd name="T25" fmla="*/ 8036 h 489328"/>
              <a:gd name="T26" fmla="*/ 40496 w 760238"/>
              <a:gd name="T27" fmla="*/ 8958 h 489328"/>
              <a:gd name="T28" fmla="*/ 171638 w 760238"/>
              <a:gd name="T29" fmla="*/ 59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60238"/>
              <a:gd name="T46" fmla="*/ 0 h 489328"/>
              <a:gd name="T47" fmla="*/ 760238 w 760238"/>
              <a:gd name="T48" fmla="*/ 489328 h 48932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Freeform 121"/>
          <p:cNvSpPr>
            <a:spLocks noChangeArrowheads="1"/>
          </p:cNvSpPr>
          <p:nvPr/>
        </p:nvSpPr>
        <p:spPr bwMode="auto">
          <a:xfrm>
            <a:off x="5572125" y="2279650"/>
            <a:ext cx="306388" cy="217488"/>
          </a:xfrm>
          <a:custGeom>
            <a:avLst/>
            <a:gdLst>
              <a:gd name="T0" fmla="*/ 2147483647 w 38"/>
              <a:gd name="T1" fmla="*/ 2147483647 h 30"/>
              <a:gd name="T2" fmla="*/ 2147483647 w 38"/>
              <a:gd name="T3" fmla="*/ 2147483647 h 30"/>
              <a:gd name="T4" fmla="*/ 2147483647 w 38"/>
              <a:gd name="T5" fmla="*/ 2147483647 h 30"/>
              <a:gd name="T6" fmla="*/ 0 60000 65536"/>
              <a:gd name="T7" fmla="*/ 0 60000 65536"/>
              <a:gd name="T8" fmla="*/ 0 60000 65536"/>
              <a:gd name="T9" fmla="*/ 0 w 38"/>
              <a:gd name="T10" fmla="*/ 0 h 30"/>
              <a:gd name="T11" fmla="*/ 38 w 38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9" name="Freeform 122"/>
          <p:cNvSpPr>
            <a:spLocks noChangeArrowheads="1"/>
          </p:cNvSpPr>
          <p:nvPr/>
        </p:nvSpPr>
        <p:spPr bwMode="auto">
          <a:xfrm>
            <a:off x="5588000" y="2244725"/>
            <a:ext cx="112713" cy="57150"/>
          </a:xfrm>
          <a:custGeom>
            <a:avLst/>
            <a:gdLst>
              <a:gd name="T0" fmla="*/ 0 w 14"/>
              <a:gd name="T1" fmla="*/ 0 h 8"/>
              <a:gd name="T2" fmla="*/ 2147483647 w 14"/>
              <a:gd name="T3" fmla="*/ 2147483647 h 8"/>
              <a:gd name="T4" fmla="*/ 2147483647 w 14"/>
              <a:gd name="T5" fmla="*/ 2147483647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8"/>
              <a:gd name="T14" fmla="*/ 14 w 14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0" name="Freeform 123"/>
          <p:cNvSpPr>
            <a:spLocks noChangeArrowheads="1"/>
          </p:cNvSpPr>
          <p:nvPr/>
        </p:nvSpPr>
        <p:spPr bwMode="auto">
          <a:xfrm>
            <a:off x="3703638" y="1641475"/>
            <a:ext cx="1481137" cy="723900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1" name="Freeform 124"/>
          <p:cNvSpPr>
            <a:spLocks noChangeArrowheads="1"/>
          </p:cNvSpPr>
          <p:nvPr/>
        </p:nvSpPr>
        <p:spPr bwMode="auto">
          <a:xfrm>
            <a:off x="3703638" y="1649413"/>
            <a:ext cx="1481137" cy="725487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2" name="Freeform 126"/>
          <p:cNvSpPr>
            <a:spLocks noChangeArrowheads="1"/>
          </p:cNvSpPr>
          <p:nvPr/>
        </p:nvSpPr>
        <p:spPr bwMode="auto">
          <a:xfrm>
            <a:off x="3421063" y="1974850"/>
            <a:ext cx="1771650" cy="1109663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3" name="Freeform 129"/>
          <p:cNvSpPr>
            <a:spLocks noChangeArrowheads="1"/>
          </p:cNvSpPr>
          <p:nvPr/>
        </p:nvSpPr>
        <p:spPr bwMode="auto">
          <a:xfrm>
            <a:off x="3430588" y="2555875"/>
            <a:ext cx="1762125" cy="527050"/>
          </a:xfrm>
          <a:custGeom>
            <a:avLst/>
            <a:gdLst>
              <a:gd name="T0" fmla="*/ 2147483647 w 1110"/>
              <a:gd name="T1" fmla="*/ 0 h 370"/>
              <a:gd name="T2" fmla="*/ 0 w 1110"/>
              <a:gd name="T3" fmla="*/ 2147483647 h 370"/>
              <a:gd name="T4" fmla="*/ 0 w 1110"/>
              <a:gd name="T5" fmla="*/ 2147483647 h 370"/>
              <a:gd name="T6" fmla="*/ 2147483647 w 1110"/>
              <a:gd name="T7" fmla="*/ 2147483647 h 370"/>
              <a:gd name="T8" fmla="*/ 2147483647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0"/>
              <a:gd name="T16" fmla="*/ 0 h 370"/>
              <a:gd name="T17" fmla="*/ 1110 w 1110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4" name="Freeform 131"/>
          <p:cNvSpPr>
            <a:spLocks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5" name="Freeform 133"/>
          <p:cNvSpPr>
            <a:spLocks noEditPoints="1"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2147483647 h 776"/>
              <a:gd name="T2" fmla="*/ 2147483647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2147483647 h 776"/>
              <a:gd name="T10" fmla="*/ 2147483647 w 1116"/>
              <a:gd name="T11" fmla="*/ 0 h 776"/>
              <a:gd name="T12" fmla="*/ 2147483647 w 1116"/>
              <a:gd name="T13" fmla="*/ 0 h 776"/>
              <a:gd name="T14" fmla="*/ 0 w 1116"/>
              <a:gd name="T15" fmla="*/ 2147483647 h 776"/>
              <a:gd name="T16" fmla="*/ 0 w 1116"/>
              <a:gd name="T17" fmla="*/ 2147483647 h 776"/>
              <a:gd name="T18" fmla="*/ 0 w 1116"/>
              <a:gd name="T19" fmla="*/ 2147483647 h 776"/>
              <a:gd name="T20" fmla="*/ 2147483647 w 1116"/>
              <a:gd name="T21" fmla="*/ 2147483647 h 776"/>
              <a:gd name="T22" fmla="*/ 2147483647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16"/>
              <a:gd name="T37" fmla="*/ 0 h 776"/>
              <a:gd name="T38" fmla="*/ 1116 w 1116"/>
              <a:gd name="T39" fmla="*/ 776 h 7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6" name="任意多边形 163"/>
          <p:cNvSpPr>
            <a:spLocks noChangeArrowheads="1"/>
          </p:cNvSpPr>
          <p:nvPr/>
        </p:nvSpPr>
        <p:spPr bwMode="auto">
          <a:xfrm rot="-942145">
            <a:off x="2667000" y="3086100"/>
            <a:ext cx="3522663" cy="669925"/>
          </a:xfrm>
          <a:custGeom>
            <a:avLst/>
            <a:gdLst>
              <a:gd name="T0" fmla="*/ 3549491 w 3521391"/>
              <a:gd name="T1" fmla="*/ 0 h 741516"/>
              <a:gd name="T2" fmla="*/ 3386660 w 3521391"/>
              <a:gd name="T3" fmla="*/ 71253 h 741516"/>
              <a:gd name="T4" fmla="*/ 3387862 w 3521391"/>
              <a:gd name="T5" fmla="*/ 71251 h 741516"/>
              <a:gd name="T6" fmla="*/ 3359278 w 3521391"/>
              <a:gd name="T7" fmla="*/ 83234 h 741516"/>
              <a:gd name="T8" fmla="*/ 0 w 3521391"/>
              <a:gd name="T9" fmla="*/ 88100 h 741516"/>
              <a:gd name="T10" fmla="*/ 3736 w 3521391"/>
              <a:gd name="T11" fmla="*/ 85833 h 741516"/>
              <a:gd name="T12" fmla="*/ 25387 w 3521391"/>
              <a:gd name="T13" fmla="*/ 76758 h 741516"/>
              <a:gd name="T14" fmla="*/ 25912 w 3521391"/>
              <a:gd name="T15" fmla="*/ 76758 h 741516"/>
              <a:gd name="T16" fmla="*/ 37976 w 3521391"/>
              <a:gd name="T17" fmla="*/ 71485 h 741516"/>
              <a:gd name="T18" fmla="*/ 196456 w 3521391"/>
              <a:gd name="T19" fmla="*/ 5038 h 741516"/>
              <a:gd name="T20" fmla="*/ 3549443 w 3521391"/>
              <a:gd name="T21" fmla="*/ 0 h 741516"/>
              <a:gd name="T22" fmla="*/ 3549489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华文行楷" panose="02010800040101010101" pitchFamily="2" charset="-122"/>
              </a:rPr>
              <a:t>谢谢</a:t>
            </a:r>
            <a:endParaRPr lang="zh-CN" altLang="en-US" sz="480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华文行楷" panose="02010800040101010101" pitchFamily="2" charset="-122"/>
            </a:endParaRPr>
          </a:p>
        </p:txBody>
      </p:sp>
      <p:sp>
        <p:nvSpPr>
          <p:cNvPr id="28707" name="任意多边形 167"/>
          <p:cNvSpPr>
            <a:spLocks noChangeArrowheads="1"/>
          </p:cNvSpPr>
          <p:nvPr/>
        </p:nvSpPr>
        <p:spPr bwMode="auto">
          <a:xfrm rot="-878033">
            <a:off x="3303588" y="2192338"/>
            <a:ext cx="2008187" cy="674687"/>
          </a:xfrm>
          <a:custGeom>
            <a:avLst/>
            <a:gdLst>
              <a:gd name="T0" fmla="*/ 2001396 w 2008511"/>
              <a:gd name="T1" fmla="*/ 0 h 748757"/>
              <a:gd name="T2" fmla="*/ 1826411 w 2008511"/>
              <a:gd name="T3" fmla="*/ 79041 h 748757"/>
              <a:gd name="T4" fmla="*/ 0 w 2008511"/>
              <a:gd name="T5" fmla="*/ 84071 h 748757"/>
              <a:gd name="T6" fmla="*/ 173056 w 2008511"/>
              <a:gd name="T7" fmla="*/ 5158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8708" name="任意多边形 171"/>
          <p:cNvSpPr>
            <a:spLocks noChangeArrowheads="1"/>
          </p:cNvSpPr>
          <p:nvPr/>
        </p:nvSpPr>
        <p:spPr bwMode="auto">
          <a:xfrm rot="-750403">
            <a:off x="3330575" y="3949700"/>
            <a:ext cx="1979613" cy="739775"/>
          </a:xfrm>
          <a:custGeom>
            <a:avLst/>
            <a:gdLst>
              <a:gd name="T0" fmla="*/ 1985480 w 1979334"/>
              <a:gd name="T1" fmla="*/ 0 h 822792"/>
              <a:gd name="T2" fmla="*/ 1835658 w 1979334"/>
              <a:gd name="T3" fmla="*/ 76034 h 822792"/>
              <a:gd name="T4" fmla="*/ 0 w 1979334"/>
              <a:gd name="T5" fmla="*/ 88114 h 822792"/>
              <a:gd name="T6" fmla="*/ 147927 w 1979334"/>
              <a:gd name="T7" fmla="*/ 12208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512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24400"/>
            <a:ext cx="2016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755650" y="1844675"/>
            <a:ext cx="7777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初步认识时针和分针的作用。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512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684213" y="4365625"/>
            <a:ext cx="7632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养成合理利用时间、珍惜时间的好习惯。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152" name="同侧圆角矩形 7"/>
          <p:cNvSpPr>
            <a:spLocks noChangeArrowheads="1"/>
          </p:cNvSpPr>
          <p:nvPr/>
        </p:nvSpPr>
        <p:spPr bwMode="auto">
          <a:xfrm>
            <a:off x="500063" y="100012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学习目标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755650" y="3213100"/>
            <a:ext cx="7632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学会看钟面上的整时和半时。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1" grpId="0" bldLvl="0" autoUpdateAnimBg="0"/>
      <p:bldP spid="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614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971550" y="2349500"/>
            <a:ext cx="6121400" cy="64611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对钟表的初步认识。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971550" y="4076700"/>
            <a:ext cx="6192838" cy="64611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对时间的大体感知。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6" name="同侧圆角矩形 7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15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TextBox 14"/>
          <p:cNvSpPr>
            <a:spLocks noChangeArrowheads="1"/>
          </p:cNvSpPr>
          <p:nvPr/>
        </p:nvSpPr>
        <p:spPr bwMode="auto">
          <a:xfrm>
            <a:off x="1619250" y="4868863"/>
            <a:ext cx="6624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根据生活经验猜谜语。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196" name="Text Box 8"/>
          <p:cNvSpPr>
            <a:spLocks noChangeArrowheads="1"/>
          </p:cNvSpPr>
          <p:nvPr/>
        </p:nvSpPr>
        <p:spPr bwMode="auto">
          <a:xfrm>
            <a:off x="539750" y="1773238"/>
            <a:ext cx="741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例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猜谜语。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466725" y="2419350"/>
            <a:ext cx="16732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4" name="直线连接符 21"/>
          <p:cNvSpPr>
            <a:spLocks noChangeShapeType="1"/>
          </p:cNvSpPr>
          <p:nvPr/>
        </p:nvSpPr>
        <p:spPr bwMode="auto">
          <a:xfrm flipV="1">
            <a:off x="-3636963" y="14843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TextBox 11"/>
          <p:cNvSpPr>
            <a:spLocks noChangeArrowheads="1"/>
          </p:cNvSpPr>
          <p:nvPr/>
        </p:nvSpPr>
        <p:spPr bwMode="auto">
          <a:xfrm>
            <a:off x="539750" y="4868863"/>
            <a:ext cx="1311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205" name="同侧圆角矩形 12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Text Box 8"/>
          <p:cNvSpPr>
            <a:spLocks noChangeArrowheads="1"/>
          </p:cNvSpPr>
          <p:nvPr/>
        </p:nvSpPr>
        <p:spPr bwMode="auto">
          <a:xfrm>
            <a:off x="2627313" y="5589588"/>
            <a:ext cx="4321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钟表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3" name="Text Box 8"/>
          <p:cNvSpPr>
            <a:spLocks noChangeArrowheads="1"/>
          </p:cNvSpPr>
          <p:nvPr/>
        </p:nvSpPr>
        <p:spPr bwMode="auto">
          <a:xfrm>
            <a:off x="1331913" y="3141663"/>
            <a:ext cx="56880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一家三兄弟，高矮个不齐。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eaLnBrk="0" hangingPunct="0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嘀嗒提醒你，时间要珍惜。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/>
      <p:bldP spid="8199" grpId="0" bldLvl="0" autoUpdateAnimBg="0"/>
      <p:bldP spid="17" grpId="0" autoUpdateAnimBg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1844675"/>
            <a:ext cx="78851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2003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年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月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15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日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时整，“神舟”五号载人飞船发射成功，中华民族的飞天梦想终于成真。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199" name="Picture 7" descr="C:\Users\稳稳\Desktop\一上\1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644900"/>
            <a:ext cx="2590800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921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同侧圆角矩形 6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22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53736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Oval 3"/>
          <p:cNvSpPr>
            <a:spLocks noChangeArrowheads="1"/>
          </p:cNvSpPr>
          <p:nvPr/>
        </p:nvSpPr>
        <p:spPr bwMode="auto">
          <a:xfrm>
            <a:off x="2124075" y="981075"/>
            <a:ext cx="4681538" cy="4679950"/>
          </a:xfrm>
          <a:prstGeom prst="ellipse">
            <a:avLst/>
          </a:prstGeom>
          <a:solidFill>
            <a:srgbClr val="FFFF00"/>
          </a:solidFill>
          <a:ln w="317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3" name="Line 15"/>
          <p:cNvSpPr>
            <a:spLocks noChangeShapeType="1"/>
          </p:cNvSpPr>
          <p:nvPr/>
        </p:nvSpPr>
        <p:spPr bwMode="auto">
          <a:xfrm flipH="1">
            <a:off x="6372225" y="2276475"/>
            <a:ext cx="142875" cy="7143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Line 14"/>
          <p:cNvSpPr>
            <a:spLocks noChangeShapeType="1"/>
          </p:cNvSpPr>
          <p:nvPr/>
        </p:nvSpPr>
        <p:spPr bwMode="auto">
          <a:xfrm flipH="1">
            <a:off x="5580063" y="1341438"/>
            <a:ext cx="71437" cy="1444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Line 6"/>
          <p:cNvSpPr>
            <a:spLocks noChangeShapeType="1"/>
          </p:cNvSpPr>
          <p:nvPr/>
        </p:nvSpPr>
        <p:spPr bwMode="auto">
          <a:xfrm flipH="1">
            <a:off x="6659563" y="3284538"/>
            <a:ext cx="144462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Line 8"/>
          <p:cNvSpPr>
            <a:spLocks noChangeShapeType="1"/>
          </p:cNvSpPr>
          <p:nvPr/>
        </p:nvSpPr>
        <p:spPr bwMode="auto">
          <a:xfrm flipH="1" flipV="1">
            <a:off x="6372225" y="4292600"/>
            <a:ext cx="215900" cy="7302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Line 9"/>
          <p:cNvSpPr>
            <a:spLocks noChangeShapeType="1"/>
          </p:cNvSpPr>
          <p:nvPr/>
        </p:nvSpPr>
        <p:spPr bwMode="auto">
          <a:xfrm flipH="1" flipV="1">
            <a:off x="5651500" y="5084763"/>
            <a:ext cx="144463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Line 5"/>
          <p:cNvSpPr>
            <a:spLocks noChangeShapeType="1"/>
          </p:cNvSpPr>
          <p:nvPr/>
        </p:nvSpPr>
        <p:spPr bwMode="auto">
          <a:xfrm>
            <a:off x="4500563" y="5516563"/>
            <a:ext cx="0" cy="1444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Line 10"/>
          <p:cNvSpPr>
            <a:spLocks noChangeShapeType="1"/>
          </p:cNvSpPr>
          <p:nvPr/>
        </p:nvSpPr>
        <p:spPr bwMode="auto">
          <a:xfrm flipV="1">
            <a:off x="3348038" y="5157788"/>
            <a:ext cx="73025" cy="2159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Line 11"/>
          <p:cNvSpPr>
            <a:spLocks noChangeShapeType="1"/>
          </p:cNvSpPr>
          <p:nvPr/>
        </p:nvSpPr>
        <p:spPr bwMode="auto">
          <a:xfrm flipV="1">
            <a:off x="2411413" y="4365625"/>
            <a:ext cx="144462" cy="7143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Line 7"/>
          <p:cNvSpPr>
            <a:spLocks noChangeShapeType="1"/>
          </p:cNvSpPr>
          <p:nvPr/>
        </p:nvSpPr>
        <p:spPr bwMode="auto">
          <a:xfrm>
            <a:off x="2124075" y="3357563"/>
            <a:ext cx="144463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Line 12"/>
          <p:cNvSpPr>
            <a:spLocks noChangeShapeType="1"/>
          </p:cNvSpPr>
          <p:nvPr/>
        </p:nvSpPr>
        <p:spPr bwMode="auto">
          <a:xfrm>
            <a:off x="2484438" y="2062163"/>
            <a:ext cx="144462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3" name="Line 13"/>
          <p:cNvSpPr>
            <a:spLocks noChangeShapeType="1"/>
          </p:cNvSpPr>
          <p:nvPr/>
        </p:nvSpPr>
        <p:spPr bwMode="auto">
          <a:xfrm>
            <a:off x="3348038" y="1341438"/>
            <a:ext cx="73025" cy="1444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4" name="Line 4"/>
          <p:cNvSpPr>
            <a:spLocks noChangeShapeType="1"/>
          </p:cNvSpPr>
          <p:nvPr/>
        </p:nvSpPr>
        <p:spPr bwMode="auto">
          <a:xfrm>
            <a:off x="4572000" y="1052513"/>
            <a:ext cx="0" cy="2159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WordArt 16"/>
          <p:cNvSpPr>
            <a:spLocks noChangeArrowheads="1" noChangeShapeType="1"/>
          </p:cNvSpPr>
          <p:nvPr/>
        </p:nvSpPr>
        <p:spPr bwMode="auto">
          <a:xfrm>
            <a:off x="5364163" y="1628775"/>
            <a:ext cx="144462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方正舒体" panose="02010601030101010101" charset="-122"/>
                <a:ea typeface="方正舒体" panose="02010601030101010101" charset="-122"/>
              </a:rPr>
              <a:t>1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1" name="WordArt 17"/>
          <p:cNvSpPr>
            <a:spLocks noChangeArrowheads="1" noChangeShapeType="1"/>
          </p:cNvSpPr>
          <p:nvPr/>
        </p:nvSpPr>
        <p:spPr bwMode="auto">
          <a:xfrm>
            <a:off x="6011863" y="2205038"/>
            <a:ext cx="2159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方正舒体" panose="02010601030101010101" charset="-122"/>
                <a:ea typeface="方正舒体" panose="02010601030101010101" charset="-122"/>
              </a:rPr>
              <a:t>2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2" name="WordArt 18"/>
          <p:cNvSpPr>
            <a:spLocks noChangeArrowheads="1" noChangeShapeType="1"/>
          </p:cNvSpPr>
          <p:nvPr/>
        </p:nvSpPr>
        <p:spPr bwMode="auto">
          <a:xfrm>
            <a:off x="6359525" y="3043238"/>
            <a:ext cx="228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方正舒体" panose="02010601030101010101" charset="-122"/>
                <a:ea typeface="方正舒体" panose="02010601030101010101" charset="-122"/>
              </a:rPr>
              <a:t>3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3" name="WordArt 19"/>
          <p:cNvSpPr>
            <a:spLocks noChangeArrowheads="1" noChangeShapeType="1"/>
          </p:cNvSpPr>
          <p:nvPr/>
        </p:nvSpPr>
        <p:spPr bwMode="auto">
          <a:xfrm>
            <a:off x="6084888" y="3933825"/>
            <a:ext cx="219075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方正舒体" panose="02010601030101010101" charset="-122"/>
                <a:ea typeface="方正舒体" panose="02010601030101010101" charset="-122"/>
              </a:rPr>
              <a:t>4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4" name="WordArt 20"/>
          <p:cNvSpPr>
            <a:spLocks noChangeArrowheads="1" noChangeShapeType="1"/>
          </p:cNvSpPr>
          <p:nvPr/>
        </p:nvSpPr>
        <p:spPr bwMode="auto">
          <a:xfrm>
            <a:off x="5364163" y="4652963"/>
            <a:ext cx="2286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方正舒体" panose="02010601030101010101" charset="-122"/>
                <a:ea typeface="方正舒体" panose="02010601030101010101" charset="-122"/>
              </a:rPr>
              <a:t>5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5" name="WordArt 21"/>
          <p:cNvSpPr>
            <a:spLocks noChangeArrowheads="1" noChangeShapeType="1"/>
          </p:cNvSpPr>
          <p:nvPr/>
        </p:nvSpPr>
        <p:spPr bwMode="auto">
          <a:xfrm>
            <a:off x="4427538" y="4581525"/>
            <a:ext cx="238125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方正舒体" panose="02010601030101010101" charset="-122"/>
                <a:ea typeface="方正舒体" panose="02010601030101010101" charset="-122"/>
              </a:rPr>
              <a:t>6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6" name="WordArt 22"/>
          <p:cNvSpPr>
            <a:spLocks noChangeArrowheads="1" noChangeShapeType="1"/>
          </p:cNvSpPr>
          <p:nvPr/>
        </p:nvSpPr>
        <p:spPr bwMode="auto">
          <a:xfrm>
            <a:off x="3419475" y="4598988"/>
            <a:ext cx="2286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方正舒体" panose="02010601030101010101" charset="-122"/>
                <a:ea typeface="方正舒体" panose="02010601030101010101" charset="-122"/>
              </a:rPr>
              <a:t>7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7" name="WordArt 24"/>
          <p:cNvSpPr>
            <a:spLocks noChangeArrowheads="1" noChangeShapeType="1"/>
          </p:cNvSpPr>
          <p:nvPr/>
        </p:nvSpPr>
        <p:spPr bwMode="auto">
          <a:xfrm>
            <a:off x="2843213" y="3933825"/>
            <a:ext cx="228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WordArt 25"/>
          <p:cNvSpPr>
            <a:spLocks noChangeArrowheads="1" noChangeShapeType="1"/>
          </p:cNvSpPr>
          <p:nvPr/>
        </p:nvSpPr>
        <p:spPr bwMode="auto">
          <a:xfrm>
            <a:off x="2411413" y="3213100"/>
            <a:ext cx="287337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WordArt 26"/>
          <p:cNvSpPr>
            <a:spLocks noChangeArrowheads="1" noChangeShapeType="1"/>
          </p:cNvSpPr>
          <p:nvPr/>
        </p:nvSpPr>
        <p:spPr bwMode="auto">
          <a:xfrm>
            <a:off x="2700338" y="2276475"/>
            <a:ext cx="3587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WordArt 27"/>
          <p:cNvSpPr>
            <a:spLocks noChangeArrowheads="1" noChangeShapeType="1"/>
          </p:cNvSpPr>
          <p:nvPr/>
        </p:nvSpPr>
        <p:spPr bwMode="auto">
          <a:xfrm>
            <a:off x="3419475" y="1628775"/>
            <a:ext cx="288925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WordArt 28"/>
          <p:cNvSpPr>
            <a:spLocks noChangeArrowheads="1" noChangeShapeType="1"/>
          </p:cNvSpPr>
          <p:nvPr/>
        </p:nvSpPr>
        <p:spPr bwMode="auto">
          <a:xfrm>
            <a:off x="4356100" y="1268413"/>
            <a:ext cx="36036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normalizeH="1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endParaRPr lang="zh-CN" altLang="en-US" sz="3600" kern="10" normalizeH="1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Line 29"/>
          <p:cNvSpPr>
            <a:spLocks noChangeShapeType="1"/>
          </p:cNvSpPr>
          <p:nvPr/>
        </p:nvSpPr>
        <p:spPr bwMode="auto">
          <a:xfrm flipV="1">
            <a:off x="4572000" y="1773238"/>
            <a:ext cx="0" cy="15113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32"/>
          <p:cNvSpPr>
            <a:spLocks noChangeShapeType="1"/>
          </p:cNvSpPr>
          <p:nvPr/>
        </p:nvSpPr>
        <p:spPr bwMode="auto">
          <a:xfrm flipV="1">
            <a:off x="4572000" y="1484313"/>
            <a:ext cx="2592388" cy="792162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Text Box 33"/>
          <p:cNvSpPr txBox="1">
            <a:spLocks noChangeArrowheads="1"/>
          </p:cNvSpPr>
          <p:nvPr/>
        </p:nvSpPr>
        <p:spPr bwMode="auto">
          <a:xfrm>
            <a:off x="7164388" y="981075"/>
            <a:ext cx="15843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ea typeface="楷体_GB2312" panose="02010609030101010101" pitchFamily="49" charset="-122"/>
              </a:rPr>
              <a:t>分针</a:t>
            </a:r>
            <a:endParaRPr lang="zh-CN" altLang="en-US" sz="4000">
              <a:ea typeface="楷体_GB2312" panose="02010609030101010101" pitchFamily="49" charset="-122"/>
            </a:endParaRPr>
          </a:p>
        </p:txBody>
      </p:sp>
      <p:sp>
        <p:nvSpPr>
          <p:cNvPr id="50" name="Line 30"/>
          <p:cNvSpPr>
            <a:spLocks noChangeShapeType="1"/>
          </p:cNvSpPr>
          <p:nvPr/>
        </p:nvSpPr>
        <p:spPr bwMode="auto">
          <a:xfrm flipH="1">
            <a:off x="3563938" y="3357563"/>
            <a:ext cx="1006475" cy="71437"/>
          </a:xfrm>
          <a:prstGeom prst="line">
            <a:avLst/>
          </a:prstGeom>
          <a:noFill/>
          <a:ln w="85725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34"/>
          <p:cNvSpPr>
            <a:spLocks noChangeShapeType="1"/>
          </p:cNvSpPr>
          <p:nvPr/>
        </p:nvSpPr>
        <p:spPr bwMode="auto">
          <a:xfrm>
            <a:off x="1547813" y="3429000"/>
            <a:ext cx="20161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Text Box 35"/>
          <p:cNvSpPr txBox="1">
            <a:spLocks noChangeArrowheads="1"/>
          </p:cNvSpPr>
          <p:nvPr/>
        </p:nvSpPr>
        <p:spPr bwMode="auto">
          <a:xfrm>
            <a:off x="395288" y="3068638"/>
            <a:ext cx="1295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ea typeface="楷体_GB2312" panose="02010609030101010101" pitchFamily="49" charset="-122"/>
              </a:rPr>
              <a:t>时针</a:t>
            </a:r>
            <a:endParaRPr lang="zh-CN" altLang="en-US" sz="4000">
              <a:ea typeface="楷体_GB2312" panose="02010609030101010101" pitchFamily="49" charset="-122"/>
            </a:endParaRPr>
          </a:p>
        </p:txBody>
      </p:sp>
      <p:sp>
        <p:nvSpPr>
          <p:cNvPr id="9253" name="Oval 23"/>
          <p:cNvSpPr>
            <a:spLocks noChangeArrowheads="1"/>
          </p:cNvSpPr>
          <p:nvPr/>
        </p:nvSpPr>
        <p:spPr bwMode="auto">
          <a:xfrm>
            <a:off x="4500563" y="3284538"/>
            <a:ext cx="144462" cy="142875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7" grpId="0" animBg="1"/>
      <p:bldP spid="48" grpId="0" animBg="1"/>
      <p:bldP spid="49" grpId="0" autoUpdateAnimBg="0"/>
      <p:bldP spid="50" grpId="0" animBg="1"/>
      <p:bldP spid="51" grpId="0" animBg="1"/>
      <p:bldP spid="5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024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同侧圆角矩形 6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20"/>
          <p:cNvSpPr>
            <a:spLocks noChangeArrowheads="1"/>
          </p:cNvSpPr>
          <p:nvPr/>
        </p:nvSpPr>
        <p:spPr bwMode="auto">
          <a:xfrm>
            <a:off x="900113" y="2565400"/>
            <a:ext cx="7489825" cy="1736725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钟面上有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1~12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这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个数，这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个数将钟面分成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个大格。钟面上又细又长的针是分针，又短又粗的针是时针。</a:t>
            </a:r>
            <a:endParaRPr lang="zh-CN" altLang="en-US" sz="32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0246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126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同侧圆角矩形 6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20"/>
          <p:cNvSpPr>
            <a:spLocks noChangeArrowheads="1"/>
          </p:cNvSpPr>
          <p:nvPr/>
        </p:nvSpPr>
        <p:spPr bwMode="auto">
          <a:xfrm>
            <a:off x="900113" y="2565400"/>
            <a:ext cx="7489825" cy="1192213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钟面上分针指向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，时针指向几就是几时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 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所以上图钟面上的时间是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时。</a:t>
            </a:r>
            <a:endParaRPr lang="zh-CN" altLang="en-US" sz="32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1270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WPS 演示</Application>
  <PresentationFormat>全屏显示(4:3)</PresentationFormat>
  <Paragraphs>259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黑体</vt:lpstr>
      <vt:lpstr>方正大标宋简体</vt:lpstr>
      <vt:lpstr>华文楷体</vt:lpstr>
      <vt:lpstr>Candara</vt:lpstr>
      <vt:lpstr>华文新魏</vt:lpstr>
      <vt:lpstr>方正舒体</vt:lpstr>
      <vt:lpstr>楷体_GB2312</vt:lpstr>
      <vt:lpstr/>
      <vt:lpstr>Arial Unicode MS</vt:lpstr>
      <vt:lpstr>华文行楷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2015-10-20T06:58:00Z</dcterms:created>
  <dcterms:modified xsi:type="dcterms:W3CDTF">2017-09-10T08:57:56Z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