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71" r:id="rId4"/>
    <p:sldId id="264" r:id="rId5"/>
    <p:sldId id="327" r:id="rId6"/>
    <p:sldId id="357" r:id="rId7"/>
    <p:sldId id="384" r:id="rId8"/>
    <p:sldId id="387" r:id="rId9"/>
    <p:sldId id="293" r:id="rId10"/>
    <p:sldId id="359" r:id="rId11"/>
    <p:sldId id="380" r:id="rId12"/>
    <p:sldId id="351" r:id="rId13"/>
    <p:sldId id="301" r:id="rId14"/>
    <p:sldId id="388" r:id="rId15"/>
    <p:sldId id="377" r:id="rId16"/>
    <p:sldId id="278" r:id="rId17"/>
    <p:sldId id="382" r:id="rId18"/>
    <p:sldId id="313" r:id="rId19"/>
    <p:sldId id="315" r:id="rId20"/>
    <p:sldId id="389" r:id="rId21"/>
    <p:sldId id="30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69B81882-D100-4BA4-A3FB-16938B722424}" type="datetime1">
              <a:rPr lang="zh-CN" altLang="en-US"/>
            </a:fld>
            <a:endParaRPr lang="zh-CN" altLang="en-US" sz="1200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D76CD620-1FEA-4FDB-A17C-3C2910F62068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9.wmf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229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4370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2293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.一共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有几块？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684213" y="5373688"/>
            <a:ext cx="8170862" cy="714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将两边的数量相加，用“凑十法”计算。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29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781300"/>
            <a:ext cx="4824412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3316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1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969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68538" y="3284538"/>
            <a:ext cx="41036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9+2=11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4340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10"/>
          <p:cNvSpPr>
            <a:spLocks noChangeArrowheads="1"/>
          </p:cNvSpPr>
          <p:nvPr/>
        </p:nvSpPr>
        <p:spPr bwMode="auto">
          <a:xfrm>
            <a:off x="1368425" y="1773238"/>
            <a:ext cx="3635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口算。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562852">
            <a:off x="2814638" y="2525713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34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4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755650" y="4581525"/>
            <a:ext cx="4968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没有看清加数是几，凑十时出错。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2916238" y="2708275"/>
            <a:ext cx="719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12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348" name="矩形 10"/>
          <p:cNvSpPr>
            <a:spLocks noChangeArrowheads="1"/>
          </p:cNvSpPr>
          <p:nvPr/>
        </p:nvSpPr>
        <p:spPr bwMode="auto">
          <a:xfrm>
            <a:off x="1476375" y="2781300"/>
            <a:ext cx="4391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8+3=              6+5=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5651500" y="2781300"/>
            <a:ext cx="720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14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435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149725"/>
            <a:ext cx="30861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5364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10"/>
          <p:cNvSpPr>
            <a:spLocks noChangeArrowheads="1"/>
          </p:cNvSpPr>
          <p:nvPr/>
        </p:nvSpPr>
        <p:spPr bwMode="auto">
          <a:xfrm>
            <a:off x="1368425" y="1773238"/>
            <a:ext cx="3635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口算。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562852">
            <a:off x="2959100" y="2814638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8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684213" y="4508500"/>
            <a:ext cx="8064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计算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加几的进位加法时，要把另一个数拆成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和几；计算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加几的进位加法时，要把另一个数拆成</a:t>
            </a:r>
            <a:r>
              <a:rPr lang="en-US" altLang="zh-CN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和几。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2916238" y="2708275"/>
            <a:ext cx="719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2" name="矩形 10"/>
          <p:cNvSpPr>
            <a:spLocks noChangeArrowheads="1"/>
          </p:cNvSpPr>
          <p:nvPr/>
        </p:nvSpPr>
        <p:spPr bwMode="auto">
          <a:xfrm>
            <a:off x="1619250" y="2781300"/>
            <a:ext cx="4392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8+3=              6+5=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5651500" y="2781300"/>
            <a:ext cx="720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11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9338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口算。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95513" y="4221163"/>
            <a:ext cx="6480175" cy="1079500"/>
          </a:xfrm>
          <a:prstGeom prst="wedgeRoundRectCallout">
            <a:avLst>
              <a:gd name="adj1" fmla="val -58908"/>
              <a:gd name="adj2" fmla="val -119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将小数拆成和大数相加得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的数和另一个数，凑成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，再计算。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195513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276600" y="5661025"/>
            <a:ext cx="2663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14    15    11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827088" y="30686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9+5=    7+8=    5+6=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  <p:bldP spid="21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7777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计算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时，想“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加（   ）得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，所以应把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拆成（    ）和（    ）。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24075" y="3789363"/>
            <a:ext cx="5688013" cy="1079500"/>
          </a:xfrm>
          <a:prstGeom prst="wedgeRoundRectCallout">
            <a:avLst>
              <a:gd name="adj1" fmla="val -59371"/>
              <a:gd name="adj2" fmla="val 793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因为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得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，所以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应该拆成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1835150" y="5084763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059113" y="5084763"/>
            <a:ext cx="4535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3    3    2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2926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一共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有几个鸡蛋？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051050" y="4292600"/>
            <a:ext cx="6553200" cy="1079500"/>
          </a:xfrm>
          <a:prstGeom prst="wedgeRoundRectCallout">
            <a:avLst>
              <a:gd name="adj1" fmla="val -60310"/>
              <a:gd name="adj2" fmla="val 334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盒子里有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个鸡蛋，盒子外有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个鸡蛋，求总数，应该将这两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个数相加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195513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40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276600" y="5661025"/>
            <a:ext cx="201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9+4=13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852738"/>
            <a:ext cx="4159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3656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612775" y="1746250"/>
            <a:ext cx="7920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看图列式计算。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58" name="AutoShape 27"/>
          <p:cNvSpPr>
            <a:spLocks noChangeArrowheads="1"/>
          </p:cNvSpPr>
          <p:nvPr/>
        </p:nvSpPr>
        <p:spPr bwMode="auto">
          <a:xfrm>
            <a:off x="2195513" y="4365625"/>
            <a:ext cx="6121400" cy="1150938"/>
          </a:xfrm>
          <a:prstGeom prst="wedgeRoundRectCallout">
            <a:avLst>
              <a:gd name="adj1" fmla="val -59917"/>
              <a:gd name="adj2" fmla="val 680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本题要求玩具娃娃的总数，要将左边的个数和右边的个数相加。</a:t>
            </a:r>
            <a:endParaRPr lang="zh-CN" altLang="en-US"/>
          </a:p>
        </p:txBody>
      </p:sp>
      <p:sp>
        <p:nvSpPr>
          <p:cNvPr id="19463" name="矩形 21"/>
          <p:cNvSpPr>
            <a:spLocks noChangeArrowheads="1"/>
          </p:cNvSpPr>
          <p:nvPr/>
        </p:nvSpPr>
        <p:spPr bwMode="auto">
          <a:xfrm>
            <a:off x="5651500" y="1622425"/>
            <a:ext cx="1274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3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059113" y="5661025"/>
            <a:ext cx="53292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9+5=14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89225"/>
            <a:ext cx="417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3708400" y="55895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utoUpdateAnimBg="0"/>
      <p:bldP spid="23558" grpId="0" bldLvl="0" animBg="1" autoUpdateAnimBg="0"/>
      <p:bldP spid="12" grpId="0"/>
      <p:bldP spid="1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9338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8066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共有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几个圆圈？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339975" y="4149049"/>
            <a:ext cx="6264275" cy="1583413"/>
          </a:xfrm>
          <a:prstGeom prst="wedgeRoundRectCallout">
            <a:avLst>
              <a:gd name="adj1" fmla="val -60199"/>
              <a:gd name="adj2" fmla="val -3825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左边有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个圆圈，右边有</a:t>
            </a:r>
            <a:r>
              <a:rPr lang="en-US" altLang="zh-CN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个圆圈。求共有几个圆圈，应将两边的数量相加。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3132138" y="56610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9" name="矩形 13"/>
          <p:cNvSpPr>
            <a:spLocks noChangeArrowheads="1"/>
          </p:cNvSpPr>
          <p:nvPr/>
        </p:nvSpPr>
        <p:spPr bwMode="auto">
          <a:xfrm>
            <a:off x="3276600" y="558958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3708400" y="5732463"/>
            <a:ext cx="29527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5+7=12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349500"/>
            <a:ext cx="32400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6" grpId="0" bldLvl="0" autoUpdateAnimBg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1507" name="Group 23"/>
          <p:cNvGrpSpPr>
            <a:grpSpLocks noChangeAspect="1"/>
          </p:cNvGrpSpPr>
          <p:nvPr/>
        </p:nvGrpSpPr>
        <p:grpSpPr bwMode="auto">
          <a:xfrm>
            <a:off x="3851275" y="2060575"/>
            <a:ext cx="2305050" cy="1762125"/>
            <a:chOff x="0" y="0"/>
            <a:chExt cx="1950" cy="1406"/>
          </a:xfrm>
        </p:grpSpPr>
        <p:pic>
          <p:nvPicPr>
            <p:cNvPr id="21518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9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4"/>
          <p:cNvGrpSpPr/>
          <p:nvPr/>
        </p:nvGrpSpPr>
        <p:grpSpPr bwMode="auto">
          <a:xfrm>
            <a:off x="584200" y="1917700"/>
            <a:ext cx="3100388" cy="2022475"/>
            <a:chOff x="0" y="-104"/>
            <a:chExt cx="1778" cy="3194"/>
          </a:xfrm>
        </p:grpSpPr>
        <p:sp>
          <p:nvSpPr>
            <p:cNvPr id="21516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750" cy="2385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140" y="-104"/>
              <a:ext cx="1638" cy="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学习了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9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、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8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、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7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、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6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加几的进位加法，你想说什么？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300788" y="1916113"/>
            <a:ext cx="2303462" cy="792162"/>
            <a:chOff x="159" y="-68"/>
            <a:chExt cx="1646" cy="832"/>
          </a:xfrm>
        </p:grpSpPr>
        <p:sp>
          <p:nvSpPr>
            <p:cNvPr id="21514" name="AutoShape 27"/>
            <p:cNvSpPr>
              <a:spLocks noChangeArrowheads="1"/>
            </p:cNvSpPr>
            <p:nvPr/>
          </p:nvSpPr>
          <p:spPr bwMode="auto">
            <a:xfrm>
              <a:off x="159" y="-68"/>
              <a:ext cx="1618" cy="832"/>
            </a:xfrm>
            <a:prstGeom prst="wedgeRoundRectCallout">
              <a:avLst>
                <a:gd name="adj1" fmla="val -61880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1515" name="Rectangle 17"/>
            <p:cNvSpPr>
              <a:spLocks noChangeArrowheads="1"/>
            </p:cNvSpPr>
            <p:nvPr/>
          </p:nvSpPr>
          <p:spPr bwMode="auto">
            <a:xfrm>
              <a:off x="210" y="125"/>
              <a:ext cx="1595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有以下几点。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539750" y="3789363"/>
            <a:ext cx="8281988" cy="579437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我会计算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加几的进位加法了。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539750" y="4623695"/>
            <a:ext cx="8280400" cy="6093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我能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运用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加几的进位加法解决问题了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bldLvl="0" animBg="1" autoUpdateAnimBg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第九单元   加法和减法（二）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3132138" y="2997200"/>
            <a:ext cx="363600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2987675" y="2060575"/>
            <a:ext cx="6480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dirty="0" smtClean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3 </a:t>
            </a:r>
            <a:r>
              <a:rPr lang="zh-CN" altLang="en-US" sz="4800" dirty="0" smtClean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整理</a:t>
            </a:r>
            <a:r>
              <a:rPr lang="zh-CN" altLang="en-US" sz="48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与复习</a:t>
            </a:r>
            <a:endParaRPr lang="zh-CN" altLang="en-US" sz="4800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4" grpId="0" animBg="1"/>
      <p:bldP spid="512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81158 w 753252"/>
              <a:gd name="T1" fmla="*/ 124 h 544174"/>
              <a:gd name="T2" fmla="*/ 682786 w 753252"/>
              <a:gd name="T3" fmla="*/ 7393 h 544174"/>
              <a:gd name="T4" fmla="*/ 723743 w 753252"/>
              <a:gd name="T5" fmla="*/ 3031 h 544174"/>
              <a:gd name="T6" fmla="*/ 723743 w 753252"/>
              <a:gd name="T7" fmla="*/ 14662 h 544174"/>
              <a:gd name="T8" fmla="*/ 117560 w 753252"/>
              <a:gd name="T9" fmla="*/ 84451 h 544174"/>
              <a:gd name="T10" fmla="*/ 121895 w 753252"/>
              <a:gd name="T11" fmla="*/ 84287 h 544174"/>
              <a:gd name="T12" fmla="*/ 106723 w 753252"/>
              <a:gd name="T13" fmla="*/ 83069 h 544174"/>
              <a:gd name="T14" fmla="*/ 43630 w 753252"/>
              <a:gd name="T15" fmla="*/ 81631 h 544174"/>
              <a:gd name="T16" fmla="*/ 2843 w 753252"/>
              <a:gd name="T17" fmla="*/ 68484 h 544174"/>
              <a:gd name="T18" fmla="*/ 84417 w 753252"/>
              <a:gd name="T19" fmla="*/ 67024 h 544174"/>
              <a:gd name="T20" fmla="*/ 125202 w 753252"/>
              <a:gd name="T21" fmla="*/ 55338 h 544174"/>
              <a:gd name="T22" fmla="*/ 157834 w 753252"/>
              <a:gd name="T23" fmla="*/ 68484 h 544174"/>
              <a:gd name="T24" fmla="*/ 141520 w 753252"/>
              <a:gd name="T25" fmla="*/ 76519 h 544174"/>
              <a:gd name="T26" fmla="*/ 126063 w 753252"/>
              <a:gd name="T27" fmla="*/ 84129 h 544174"/>
              <a:gd name="T28" fmla="*/ 127800 w 753252"/>
              <a:gd name="T29" fmla="*/ 84065 h 544174"/>
              <a:gd name="T30" fmla="*/ 371502 w 753252"/>
              <a:gd name="T31" fmla="*/ 39379 h 544174"/>
              <a:gd name="T32" fmla="*/ 581158 w 753252"/>
              <a:gd name="T33" fmla="*/ 124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1887 w 760238"/>
              <a:gd name="T1" fmla="*/ 31013 h 489328"/>
              <a:gd name="T2" fmla="*/ 679536 w 760238"/>
              <a:gd name="T3" fmla="*/ 41032 h 489328"/>
              <a:gd name="T4" fmla="*/ 752562 w 760238"/>
              <a:gd name="T5" fmla="*/ 39482 h 489328"/>
              <a:gd name="T6" fmla="*/ 736330 w 760238"/>
              <a:gd name="T7" fmla="*/ 53427 h 489328"/>
              <a:gd name="T8" fmla="*/ 663311 w 760238"/>
              <a:gd name="T9" fmla="*/ 61171 h 489328"/>
              <a:gd name="T10" fmla="*/ 606516 w 760238"/>
              <a:gd name="T11" fmla="*/ 45681 h 489328"/>
              <a:gd name="T12" fmla="*/ 622743 w 760238"/>
              <a:gd name="T13" fmla="*/ 31738 h 489328"/>
              <a:gd name="T14" fmla="*/ 641887 w 760238"/>
              <a:gd name="T15" fmla="*/ 31013 h 489328"/>
              <a:gd name="T16" fmla="*/ 171442 w 760238"/>
              <a:gd name="T17" fmla="*/ 99 h 489328"/>
              <a:gd name="T18" fmla="*/ 380282 w 760238"/>
              <a:gd name="T19" fmla="*/ 30434 h 489328"/>
              <a:gd name="T20" fmla="*/ 671568 w 760238"/>
              <a:gd name="T21" fmla="*/ 61280 h 489328"/>
              <a:gd name="T22" fmla="*/ 16187 w 760238"/>
              <a:gd name="T23" fmla="*/ 24264 h 489328"/>
              <a:gd name="T24" fmla="*/ 0 w 760238"/>
              <a:gd name="T25" fmla="*/ 13466 h 489328"/>
              <a:gd name="T26" fmla="*/ 40451 w 760238"/>
              <a:gd name="T27" fmla="*/ 15010 h 489328"/>
              <a:gd name="T28" fmla="*/ 171442 w 760238"/>
              <a:gd name="T29" fmla="*/ 99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43084 w 3521391"/>
              <a:gd name="T1" fmla="*/ 0 h 741516"/>
              <a:gd name="T2" fmla="*/ 3380548 w 3521391"/>
              <a:gd name="T3" fmla="*/ 118379 h 741516"/>
              <a:gd name="T4" fmla="*/ 3381748 w 3521391"/>
              <a:gd name="T5" fmla="*/ 118375 h 741516"/>
              <a:gd name="T6" fmla="*/ 3353214 w 3521391"/>
              <a:gd name="T7" fmla="*/ 138284 h 741516"/>
              <a:gd name="T8" fmla="*/ 0 w 3521391"/>
              <a:gd name="T9" fmla="*/ 146370 h 741516"/>
              <a:gd name="T10" fmla="*/ 3731 w 3521391"/>
              <a:gd name="T11" fmla="*/ 142604 h 741516"/>
              <a:gd name="T12" fmla="*/ 25342 w 3521391"/>
              <a:gd name="T13" fmla="*/ 127526 h 741516"/>
              <a:gd name="T14" fmla="*/ 25867 w 3521391"/>
              <a:gd name="T15" fmla="*/ 127524 h 741516"/>
              <a:gd name="T16" fmla="*/ 37906 w 3521391"/>
              <a:gd name="T17" fmla="*/ 118763 h 741516"/>
              <a:gd name="T18" fmla="*/ 196101 w 3521391"/>
              <a:gd name="T19" fmla="*/ 8370 h 741516"/>
              <a:gd name="T20" fmla="*/ 3543036 w 3521391"/>
              <a:gd name="T21" fmla="*/ 0 h 741516"/>
              <a:gd name="T22" fmla="*/ 3543082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2563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3011 w 2008511"/>
              <a:gd name="T1" fmla="*/ 0 h 748757"/>
              <a:gd name="T2" fmla="*/ 1827886 w 2008511"/>
              <a:gd name="T3" fmla="*/ 133059 h 748757"/>
              <a:gd name="T4" fmla="*/ 0 w 2008511"/>
              <a:gd name="T5" fmla="*/ 141527 h 748757"/>
              <a:gd name="T6" fmla="*/ 173196 w 2008511"/>
              <a:gd name="T7" fmla="*/ 8682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2564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4080 w 1979334"/>
              <a:gd name="T1" fmla="*/ 0 h 822792"/>
              <a:gd name="T2" fmla="*/ 1834363 w 1979334"/>
              <a:gd name="T3" fmla="*/ 129408 h 822792"/>
              <a:gd name="T4" fmla="*/ 0 w 1979334"/>
              <a:gd name="T5" fmla="*/ 149968 h 822792"/>
              <a:gd name="T6" fmla="*/ 147822 w 1979334"/>
              <a:gd name="T7" fmla="*/ 20779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7777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理解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加几的进位加法的计算算理。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4005263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会计算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1214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对加法的认识。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076700"/>
            <a:ext cx="6192838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以内数的分成。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TextBox 14"/>
          <p:cNvSpPr>
            <a:spLocks noChangeArrowheads="1"/>
          </p:cNvSpPr>
          <p:nvPr/>
        </p:nvSpPr>
        <p:spPr bwMode="auto">
          <a:xfrm>
            <a:off x="1619250" y="4868863"/>
            <a:ext cx="6624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根据数的分成填空。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6" name="Text Box 8"/>
          <p:cNvSpPr>
            <a:spLocks noChangeArrowheads="1"/>
          </p:cNvSpPr>
          <p:nvPr/>
        </p:nvSpPr>
        <p:spPr bwMode="auto">
          <a:xfrm>
            <a:off x="539750" y="1773238"/>
            <a:ext cx="741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例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方框里应填几？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466725" y="2419350"/>
            <a:ext cx="1673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4" name="直线连接符 21"/>
          <p:cNvSpPr>
            <a:spLocks noChangeShapeType="1"/>
          </p:cNvSpPr>
          <p:nvPr/>
        </p:nvSpPr>
        <p:spPr bwMode="auto">
          <a:xfrm flipV="1">
            <a:off x="-3636963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Box 11"/>
          <p:cNvSpPr>
            <a:spLocks noChangeArrowheads="1"/>
          </p:cNvSpPr>
          <p:nvPr/>
        </p:nvSpPr>
        <p:spPr bwMode="auto">
          <a:xfrm>
            <a:off x="539750" y="4868863"/>
            <a:ext cx="1311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205" name="同侧圆角矩形 12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2627313" y="5589588"/>
            <a:ext cx="3600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6    4    2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852738"/>
            <a:ext cx="53117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/>
      <p:bldP spid="8199" grpId="0" bldLvl="0" autoUpdateAnimBg="0"/>
      <p:bldP spid="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看看他们说了什么。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200" name="Picture 8" descr="C:\Users\稳稳\Desktop\一上\37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06" y="2636838"/>
            <a:ext cx="7021324" cy="359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同侧圆角矩形 6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20"/>
          <p:cNvSpPr>
            <a:spLocks noChangeArrowheads="1"/>
          </p:cNvSpPr>
          <p:nvPr/>
        </p:nvSpPr>
        <p:spPr bwMode="auto">
          <a:xfrm>
            <a:off x="827088" y="2492375"/>
            <a:ext cx="7489825" cy="2281238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计算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加几的进位加法时，一般用“凑十法”。即将较小的数拆成和较大数加起来凑成</a:t>
            </a:r>
            <a:r>
              <a:rPr lang="en-US" altLang="zh-CN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的数和另一个数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再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进行</a:t>
            </a:r>
            <a:r>
              <a:rPr lang="zh-CN" altLang="en-US" sz="32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计算。</a:t>
            </a:r>
            <a:endParaRPr lang="zh-CN" altLang="en-US" sz="32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92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827088" y="42211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245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1.口算。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7" name="TextBox 13"/>
          <p:cNvSpPr>
            <a:spLocks noChangeArrowheads="1"/>
          </p:cNvSpPr>
          <p:nvPr/>
        </p:nvSpPr>
        <p:spPr bwMode="auto">
          <a:xfrm>
            <a:off x="5148263" y="4868863"/>
            <a:ext cx="2806700" cy="132873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用得数加另一个数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1116013" y="4941888"/>
            <a:ext cx="2303462" cy="1327150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拆较小的数，凑十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9" name="右箭头 21"/>
          <p:cNvSpPr>
            <a:spLocks noChangeArrowheads="1"/>
          </p:cNvSpPr>
          <p:nvPr/>
        </p:nvSpPr>
        <p:spPr bwMode="auto">
          <a:xfrm>
            <a:off x="3851275" y="5373688"/>
            <a:ext cx="1019175" cy="265112"/>
          </a:xfrm>
          <a:prstGeom prst="rightArrow">
            <a:avLst>
              <a:gd name="adj1" fmla="val 50000"/>
              <a:gd name="adj2" fmla="val 50172"/>
            </a:avLst>
          </a:prstGeom>
          <a:solidFill>
            <a:schemeClr val="accent1"/>
          </a:solidFill>
          <a:ln w="25400">
            <a:solidFill>
              <a:srgbClr val="395E8A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5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1619250" y="2492375"/>
            <a:ext cx="381635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9+4=          3+8=</a:t>
            </a:r>
            <a:endParaRPr lang="en-US" altLang="zh-CN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7+6=          6+5=</a:t>
            </a:r>
            <a:endParaRPr lang="en-US" altLang="zh-CN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7" grpId="0" bldLvl="0" animBg="1" autoUpdateAnimBg="0"/>
      <p:bldP spid="15368" grpId="0" bldLvl="0" animBg="1" autoUpdateAnimBg="0"/>
      <p:bldP spid="15369" grpId="0" bldLvl="0" animBg="1" autoUpdateAnimBg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26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69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81075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33"/>
          <p:cNvSpPr>
            <a:spLocks noChangeArrowheads="1"/>
          </p:cNvSpPr>
          <p:nvPr/>
        </p:nvSpPr>
        <p:spPr bwMode="auto">
          <a:xfrm>
            <a:off x="2195513" y="3213100"/>
            <a:ext cx="655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13    11    13    11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9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WPS 演示</Application>
  <PresentationFormat>全屏显示(4:3)</PresentationFormat>
  <Paragraphs>205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396</cp:revision>
  <dcterms:created xsi:type="dcterms:W3CDTF">2015-10-20T06:58:00Z</dcterms:created>
  <dcterms:modified xsi:type="dcterms:W3CDTF">2017-09-10T08:57:17Z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