
<file path=[Content_Types].xml><?xml version="1.0" encoding="utf-8"?>
<Types xmlns="http://schemas.openxmlformats.org/package/2006/content-types">
  <Default Extension="jpeg" ContentType="image/jpe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56" r:id="rId3"/>
    <p:sldId id="395" r:id="rId4"/>
    <p:sldId id="264" r:id="rId5"/>
    <p:sldId id="327" r:id="rId6"/>
    <p:sldId id="357" r:id="rId7"/>
    <p:sldId id="399" r:id="rId8"/>
    <p:sldId id="391" r:id="rId9"/>
    <p:sldId id="392" r:id="rId10"/>
    <p:sldId id="293" r:id="rId11"/>
    <p:sldId id="359" r:id="rId12"/>
    <p:sldId id="380" r:id="rId13"/>
    <p:sldId id="351" r:id="rId14"/>
    <p:sldId id="301" r:id="rId15"/>
    <p:sldId id="396" r:id="rId16"/>
    <p:sldId id="377" r:id="rId17"/>
    <p:sldId id="313" r:id="rId18"/>
    <p:sldId id="382" r:id="rId19"/>
    <p:sldId id="315" r:id="rId20"/>
    <p:sldId id="278" r:id="rId21"/>
    <p:sldId id="398" r:id="rId22"/>
    <p:sldId id="397" r:id="rId23"/>
    <p:sldId id="305" r:id="rId2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90"/>
      </p:cViewPr>
      <p:guideLst>
        <p:guide orient="horz" pos="2076"/>
        <p:guide pos="29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/>
            </a:lvl1pPr>
          </a:lstStyle>
          <a:p>
            <a:pPr>
              <a:defRPr/>
            </a:pPr>
            <a:fld id="{C3CD1AFE-C398-4A93-9AC4-A0FEC97F03AD}" type="datetime1">
              <a:rPr lang="zh-CN" altLang="en-US"/>
            </a:fld>
            <a:endParaRPr lang="zh-CN" altLang="en-US" sz="1200"/>
          </a:p>
        </p:txBody>
      </p:sp>
      <p:sp>
        <p:nvSpPr>
          <p:cNvPr id="2560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>
              <a:spcBef>
                <a:spcPct val="30000"/>
              </a:spcBef>
              <a:defRPr/>
            </a:pPr>
            <a:r>
              <a:rPr lang="zh-CN" altLang="en-US" sz="1200"/>
              <a:t>单击此处编辑母版文本样式</a:t>
            </a:r>
            <a:endParaRPr lang="zh-CN" altLang="en-US" sz="1200"/>
          </a:p>
          <a:p>
            <a:pPr eaLnBrk="0" hangingPunct="0">
              <a:spcBef>
                <a:spcPct val="30000"/>
              </a:spcBef>
              <a:defRPr/>
            </a:pPr>
            <a:r>
              <a:rPr lang="zh-CN" altLang="en-US" sz="1200"/>
              <a:t>第二级</a:t>
            </a:r>
            <a:endParaRPr lang="zh-CN" altLang="en-US" sz="1200"/>
          </a:p>
          <a:p>
            <a:pPr eaLnBrk="0" hangingPunct="0">
              <a:spcBef>
                <a:spcPct val="30000"/>
              </a:spcBef>
              <a:defRPr/>
            </a:pPr>
            <a:r>
              <a:rPr lang="zh-CN" altLang="en-US" sz="1200"/>
              <a:t>第三级</a:t>
            </a:r>
            <a:endParaRPr lang="zh-CN" altLang="en-US" sz="1200"/>
          </a:p>
          <a:p>
            <a:pPr eaLnBrk="0" hangingPunct="0">
              <a:spcBef>
                <a:spcPct val="30000"/>
              </a:spcBef>
              <a:defRPr/>
            </a:pPr>
            <a:r>
              <a:rPr lang="zh-CN" altLang="en-US" sz="1200"/>
              <a:t>第四级</a:t>
            </a:r>
            <a:endParaRPr lang="zh-CN" altLang="en-US" sz="1200"/>
          </a:p>
          <a:p>
            <a:pPr eaLnBrk="0" hangingPunct="0">
              <a:spcBef>
                <a:spcPct val="30000"/>
              </a:spcBef>
              <a:defRPr/>
            </a:pPr>
            <a:r>
              <a:rPr lang="zh-CN" altLang="en-US" sz="1200"/>
              <a:t>第五级</a:t>
            </a:r>
            <a:endParaRPr lang="zh-CN" altLang="en-US" sz="1200"/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/>
            </a:lvl1pPr>
          </a:lstStyle>
          <a:p>
            <a:pPr>
              <a:defRPr/>
            </a:pPr>
            <a:fld id="{8F219AF1-6811-4CCC-8007-DEDCF5607C70}" type="slidenum">
              <a:rPr lang="zh-CN" altLang="en-US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image" Target="../media/image8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openxmlformats.org/officeDocument/2006/relationships/image" Target="../media/image8.wmf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openxmlformats.org/officeDocument/2006/relationships/image" Target="../media/image8.wmf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image" Target="../media/image8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/>
          <p:cNvSpPr>
            <a:spLocks noChangeArrowheads="1"/>
          </p:cNvSpPr>
          <p:nvPr/>
        </p:nvSpPr>
        <p:spPr bwMode="auto">
          <a:xfrm>
            <a:off x="1835150" y="3092450"/>
            <a:ext cx="54737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一年级</a:t>
            </a:r>
            <a:r>
              <a:rPr lang="en-US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  </a:t>
            </a:r>
            <a:r>
              <a:rPr lang="zh-CN" altLang="en-US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数学  上册</a:t>
            </a:r>
            <a:endParaRPr lang="zh-CN" altLang="en-US" sz="4400">
              <a:solidFill>
                <a:srgbClr val="000000"/>
              </a:solidFill>
              <a:latin typeface="方正大标宋简体" pitchFamily="2" charset="-122"/>
              <a:ea typeface="方正大标宋简体" pitchFamily="2" charset="-122"/>
              <a:sym typeface="方正大标宋简体" pitchFamily="2" charset="-122"/>
            </a:endParaRPr>
          </a:p>
        </p:txBody>
      </p:sp>
      <p:sp>
        <p:nvSpPr>
          <p:cNvPr id="4099" name="TextBox 5"/>
          <p:cNvSpPr>
            <a:spLocks noChangeArrowheads="1"/>
          </p:cNvSpPr>
          <p:nvPr/>
        </p:nvSpPr>
        <p:spPr bwMode="auto">
          <a:xfrm>
            <a:off x="2700338" y="1844675"/>
            <a:ext cx="37449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5400" b="1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黑体" panose="02010600030101010101" pitchFamily="2" charset="-122"/>
              </a:rPr>
              <a:t>北京课改版</a:t>
            </a:r>
            <a:endParaRPr lang="zh-CN" altLang="en-US" sz="5400" b="1">
              <a:solidFill>
                <a:srgbClr val="000000"/>
              </a:solidFill>
              <a:latin typeface="黑体" panose="02010600030101010101" pitchFamily="2" charset="-122"/>
              <a:ea typeface="黑体" panose="02010600030101010101" pitchFamily="2" charset="-122"/>
              <a:sym typeface="黑体" panose="02010600030101010101" pitchFamily="2" charset="-122"/>
            </a:endParaRPr>
          </a:p>
        </p:txBody>
      </p:sp>
      <p:sp>
        <p:nvSpPr>
          <p:cNvPr id="4100" name="直线连接符 8"/>
          <p:cNvSpPr>
            <a:spLocks noChangeShapeType="1"/>
          </p:cNvSpPr>
          <p:nvPr/>
        </p:nvSpPr>
        <p:spPr bwMode="auto">
          <a:xfrm>
            <a:off x="1511300" y="2852738"/>
            <a:ext cx="6121400" cy="158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1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ldLvl="0" autoUpdateAnimBg="0"/>
      <p:bldP spid="4099" grpId="0" bldLvl="0" autoUpdateAnimBg="0"/>
      <p:bldP spid="410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16387" name="TextBox 11"/>
          <p:cNvSpPr>
            <a:spLocks noChangeArrowheads="1"/>
          </p:cNvSpPr>
          <p:nvPr/>
        </p:nvSpPr>
        <p:spPr bwMode="auto">
          <a:xfrm>
            <a:off x="971550" y="3213100"/>
            <a:ext cx="1168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解答</a:t>
            </a:r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：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2292" name="直线连接符 21"/>
          <p:cNvSpPr>
            <a:spLocks noChangeShapeType="1"/>
          </p:cNvSpPr>
          <p:nvPr/>
        </p:nvSpPr>
        <p:spPr bwMode="auto">
          <a:xfrm flipV="1">
            <a:off x="466725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2293" name="Picture 3" descr="F:\七彩课堂插图板式封面\排版用图标、页眉页脚\标题jpg\读读比比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981075"/>
            <a:ext cx="2592388" cy="181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" y="4551363"/>
            <a:ext cx="2162175" cy="167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2" name="同侧圆角矩形 7"/>
          <p:cNvSpPr>
            <a:spLocks noChangeArrowheads="1"/>
          </p:cNvSpPr>
          <p:nvPr/>
        </p:nvSpPr>
        <p:spPr bwMode="auto">
          <a:xfrm>
            <a:off x="468313" y="966788"/>
            <a:ext cx="2000250" cy="515937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典题精讲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矩形 33"/>
          <p:cNvSpPr>
            <a:spLocks noChangeArrowheads="1"/>
          </p:cNvSpPr>
          <p:nvPr/>
        </p:nvSpPr>
        <p:spPr bwMode="auto">
          <a:xfrm>
            <a:off x="2195513" y="3213100"/>
            <a:ext cx="655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6   6   8    8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ldLvl="0" autoUpdateAnimBg="0"/>
      <p:bldP spid="9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13315" name="直线连接符 21"/>
          <p:cNvSpPr>
            <a:spLocks noChangeShapeType="1"/>
          </p:cNvSpPr>
          <p:nvPr/>
        </p:nvSpPr>
        <p:spPr bwMode="auto">
          <a:xfrm flipV="1">
            <a:off x="466725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4" name="TextBox 11"/>
          <p:cNvSpPr>
            <a:spLocks noChangeArrowheads="1"/>
          </p:cNvSpPr>
          <p:nvPr/>
        </p:nvSpPr>
        <p:spPr bwMode="auto">
          <a:xfrm>
            <a:off x="827088" y="4292600"/>
            <a:ext cx="2376487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解题思路：</a:t>
            </a:r>
            <a:endParaRPr lang="zh-CN" altLang="en-US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13317" name="对象 3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850" y="3321050"/>
            <a:ext cx="1143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矩形 33"/>
          <p:cNvSpPr>
            <a:spLocks noChangeArrowheads="1"/>
          </p:cNvSpPr>
          <p:nvPr/>
        </p:nvSpPr>
        <p:spPr bwMode="auto">
          <a:xfrm>
            <a:off x="539750" y="1701800"/>
            <a:ext cx="77057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2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. 口算。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5368" name="TextBox 14"/>
          <p:cNvSpPr>
            <a:spLocks noChangeArrowheads="1"/>
          </p:cNvSpPr>
          <p:nvPr/>
        </p:nvSpPr>
        <p:spPr bwMode="auto">
          <a:xfrm>
            <a:off x="468313" y="4941888"/>
            <a:ext cx="8280400" cy="1328737"/>
          </a:xfrm>
          <a:prstGeom prst="roundRect">
            <a:avLst>
              <a:gd name="adj" fmla="val 16667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可以将被减数分成</a:t>
            </a:r>
            <a:r>
              <a:rPr lang="en-US" altLang="zh-CN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10</a:t>
            </a:r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和另一个数，先用</a:t>
            </a:r>
            <a:r>
              <a:rPr lang="en-US" altLang="zh-CN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10</a:t>
            </a:r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减去减数，再将得数与另一个数相加。</a:t>
            </a:r>
            <a:endParaRPr lang="zh-CN" altLang="en-US" sz="36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5371" name="同侧圆角矩形 13"/>
          <p:cNvSpPr>
            <a:spLocks noChangeArrowheads="1"/>
          </p:cNvSpPr>
          <p:nvPr/>
        </p:nvSpPr>
        <p:spPr bwMode="auto">
          <a:xfrm>
            <a:off x="468313" y="966788"/>
            <a:ext cx="2000250" cy="515937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典题精讲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3321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924175"/>
            <a:ext cx="371475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1763713" y="2924175"/>
            <a:ext cx="600997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14</a:t>
            </a:r>
            <a:r>
              <a:rPr kumimoji="1"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－</a:t>
            </a:r>
            <a:r>
              <a:rPr kumimoji="1"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5 </a:t>
            </a:r>
            <a:r>
              <a:rPr kumimoji="1" lang="en-US" altLang="zh-CN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=    </a:t>
            </a:r>
            <a:r>
              <a:rPr kumimoji="1"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11</a:t>
            </a:r>
            <a:r>
              <a:rPr kumimoji="1"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－</a:t>
            </a:r>
            <a:r>
              <a:rPr kumimoji="1"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9</a:t>
            </a:r>
            <a:r>
              <a:rPr kumimoji="1" lang="en-US" altLang="zh-CN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=     </a:t>
            </a:r>
            <a:r>
              <a:rPr kumimoji="1"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12</a:t>
            </a:r>
            <a:r>
              <a:rPr kumimoji="1"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－</a:t>
            </a:r>
            <a:r>
              <a:rPr kumimoji="1"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kumimoji="1" lang="en-US" altLang="zh-CN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=</a:t>
            </a:r>
            <a:endParaRPr kumimoji="1" lang="en-US" altLang="zh-CN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bldLvl="0" autoUpdateAnimBg="0"/>
      <p:bldP spid="15366" grpId="0" autoUpdateAnimBg="0"/>
      <p:bldP spid="15368" grpId="0" bldLvl="0" animBg="1" autoUpdateAnimBg="0"/>
      <p:bldP spid="11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/>
          </a:p>
        </p:txBody>
      </p:sp>
      <p:sp>
        <p:nvSpPr>
          <p:cNvPr id="18435" name="TextBox 11"/>
          <p:cNvSpPr>
            <a:spLocks noChangeArrowheads="1"/>
          </p:cNvSpPr>
          <p:nvPr/>
        </p:nvSpPr>
        <p:spPr bwMode="auto">
          <a:xfrm>
            <a:off x="971550" y="3213100"/>
            <a:ext cx="1168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解答</a:t>
            </a:r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：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4340" name="直线连接符 21"/>
          <p:cNvSpPr>
            <a:spLocks noChangeShapeType="1"/>
          </p:cNvSpPr>
          <p:nvPr/>
        </p:nvSpPr>
        <p:spPr bwMode="auto">
          <a:xfrm flipV="1">
            <a:off x="466725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4341" name="Picture 3" descr="F:\七彩课堂插图板式封面\排版用图标、页眉页脚\标题jpg\读读比比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1196975"/>
            <a:ext cx="2592387" cy="181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" y="4551363"/>
            <a:ext cx="2162175" cy="167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0" name="同侧圆角矩形 7"/>
          <p:cNvSpPr>
            <a:spLocks noChangeArrowheads="1"/>
          </p:cNvSpPr>
          <p:nvPr/>
        </p:nvSpPr>
        <p:spPr bwMode="auto">
          <a:xfrm>
            <a:off x="468313" y="966788"/>
            <a:ext cx="2000250" cy="515937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典题精讲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268538" y="3284538"/>
            <a:ext cx="41036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latin typeface="华文新魏" panose="02010800040101010101" pitchFamily="2" charset="-122"/>
                <a:ea typeface="华文新魏" panose="02010800040101010101" pitchFamily="2" charset="-122"/>
              </a:rPr>
              <a:t>9    2    9</a:t>
            </a:r>
            <a:endParaRPr lang="zh-CN" altLang="en-US" sz="3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ldLvl="0" autoUpdateAnimBg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15363" name="Rectangle 2"/>
          <p:cNvSpPr>
            <a:spLocks noChangeArrowheads="1"/>
          </p:cNvSpPr>
          <p:nvPr/>
        </p:nvSpPr>
        <p:spPr bwMode="auto">
          <a:xfrm>
            <a:off x="0" y="-18415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pic>
        <p:nvPicPr>
          <p:cNvPr id="15364" name="例.eps" descr="id:2147501035;FounderCES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2205038"/>
            <a:ext cx="508000" cy="44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矩形 10"/>
          <p:cNvSpPr>
            <a:spLocks noChangeArrowheads="1"/>
          </p:cNvSpPr>
          <p:nvPr/>
        </p:nvSpPr>
        <p:spPr bwMode="auto">
          <a:xfrm>
            <a:off x="1476375" y="2060575"/>
            <a:ext cx="73437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看图列式计算。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9462" name="矩形 1"/>
          <p:cNvSpPr>
            <a:spLocks noChangeArrowheads="1"/>
          </p:cNvSpPr>
          <p:nvPr/>
        </p:nvSpPr>
        <p:spPr bwMode="auto">
          <a:xfrm rot="-562852">
            <a:off x="3030538" y="4614863"/>
            <a:ext cx="2235200" cy="7080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错误解答</a:t>
            </a:r>
            <a:endParaRPr lang="zh-CN" altLang="en-US" sz="40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5367" name="直线连接符 21"/>
          <p:cNvSpPr>
            <a:spLocks noChangeShapeType="1"/>
          </p:cNvSpPr>
          <p:nvPr/>
        </p:nvSpPr>
        <p:spPr bwMode="auto">
          <a:xfrm flipV="1">
            <a:off x="466725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5368" name="对象 2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3651250"/>
            <a:ext cx="1143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7" name="矩形 16"/>
          <p:cNvSpPr>
            <a:spLocks noChangeArrowheads="1"/>
          </p:cNvSpPr>
          <p:nvPr/>
        </p:nvSpPr>
        <p:spPr bwMode="auto">
          <a:xfrm>
            <a:off x="725488" y="5562600"/>
            <a:ext cx="77343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错误原因：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没有理清图中的数量关系。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9468" name="同侧圆角矩形 11"/>
          <p:cNvSpPr>
            <a:spLocks noChangeArrowheads="1"/>
          </p:cNvSpPr>
          <p:nvPr/>
        </p:nvSpPr>
        <p:spPr bwMode="auto">
          <a:xfrm>
            <a:off x="468313" y="966788"/>
            <a:ext cx="2000250" cy="515937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易错提醒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3348038" y="4652963"/>
            <a:ext cx="24479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latin typeface="华文新魏" panose="02010800040101010101" pitchFamily="2" charset="-122"/>
                <a:ea typeface="华文新魏" panose="02010800040101010101" pitchFamily="2" charset="-122"/>
              </a:rPr>
              <a:t>13+4=17</a:t>
            </a:r>
            <a:endParaRPr lang="zh-CN" altLang="en-US" sz="3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8454" name="Picture 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2924175"/>
            <a:ext cx="2390775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 bldLvl="0" animBg="1" autoUpdateAnimBg="0"/>
      <p:bldP spid="19467" grpId="0" bldLvl="0" autoUpdateAnimBg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16387" name="Rectangle 2"/>
          <p:cNvSpPr>
            <a:spLocks noChangeArrowheads="1"/>
          </p:cNvSpPr>
          <p:nvPr/>
        </p:nvSpPr>
        <p:spPr bwMode="auto">
          <a:xfrm>
            <a:off x="0" y="-18415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pic>
        <p:nvPicPr>
          <p:cNvPr id="16388" name="例.eps" descr="id:2147501035;FounderCES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2205038"/>
            <a:ext cx="508000" cy="44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矩形 10"/>
          <p:cNvSpPr>
            <a:spLocks noChangeArrowheads="1"/>
          </p:cNvSpPr>
          <p:nvPr/>
        </p:nvSpPr>
        <p:spPr bwMode="auto">
          <a:xfrm>
            <a:off x="1476375" y="2060575"/>
            <a:ext cx="73437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看图列式计算。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6391" name="直线连接符 21"/>
          <p:cNvSpPr>
            <a:spLocks noChangeShapeType="1"/>
          </p:cNvSpPr>
          <p:nvPr/>
        </p:nvSpPr>
        <p:spPr bwMode="auto">
          <a:xfrm flipV="1">
            <a:off x="466725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6392" name="对象 2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3651250"/>
            <a:ext cx="1143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7" name="矩形 16"/>
          <p:cNvSpPr>
            <a:spLocks noChangeArrowheads="1"/>
          </p:cNvSpPr>
          <p:nvPr/>
        </p:nvSpPr>
        <p:spPr bwMode="auto">
          <a:xfrm>
            <a:off x="755650" y="5229225"/>
            <a:ext cx="77343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已知两边共有</a:t>
            </a:r>
            <a:r>
              <a:rPr lang="en-US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13</a:t>
            </a:r>
            <a:r>
              <a:rPr lang="zh-CN" altLang="en-US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个</a:t>
            </a:r>
            <a:r>
              <a:rPr lang="zh-CN" altLang="en-US" sz="32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菠萝，右边有</a:t>
            </a:r>
            <a:r>
              <a:rPr lang="en-US" altLang="zh-CN" sz="32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4</a:t>
            </a:r>
            <a:r>
              <a:rPr lang="zh-CN" altLang="en-US" sz="32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个，求左边的数量，应该用减法计算。</a:t>
            </a:r>
            <a:endParaRPr lang="zh-CN" altLang="en-US" sz="320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9468" name="同侧圆角矩形 11"/>
          <p:cNvSpPr>
            <a:spLocks noChangeArrowheads="1"/>
          </p:cNvSpPr>
          <p:nvPr/>
        </p:nvSpPr>
        <p:spPr bwMode="auto">
          <a:xfrm>
            <a:off x="468313" y="966788"/>
            <a:ext cx="2000250" cy="515937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易错提醒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3348038" y="4581525"/>
            <a:ext cx="24479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13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－</a:t>
            </a:r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4=9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8454" name="Picture 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2924175"/>
            <a:ext cx="2390775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矩形 1"/>
          <p:cNvSpPr>
            <a:spLocks noChangeArrowheads="1"/>
          </p:cNvSpPr>
          <p:nvPr/>
        </p:nvSpPr>
        <p:spPr bwMode="auto">
          <a:xfrm rot="-562852">
            <a:off x="3516429" y="4487550"/>
            <a:ext cx="2236788" cy="7080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正确解答</a:t>
            </a:r>
            <a:endParaRPr lang="zh-CN" altLang="en-US" sz="40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7" grpId="0" bldLvl="0" autoUpdateAnimBg="0"/>
      <p:bldP spid="18" grpId="0"/>
      <p:bldP spid="19462" grpId="0" bldLvl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17411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4580" name="Picture 20" descr="93副本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3573463"/>
            <a:ext cx="119062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矩形 17"/>
          <p:cNvSpPr>
            <a:spLocks noChangeArrowheads="1"/>
          </p:cNvSpPr>
          <p:nvPr/>
        </p:nvSpPr>
        <p:spPr bwMode="auto">
          <a:xfrm>
            <a:off x="755650" y="1773238"/>
            <a:ext cx="80645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被减数是</a:t>
            </a:r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11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，减数是</a:t>
            </a:r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8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，差是（    ）。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4582" name="AutoShape 27"/>
          <p:cNvSpPr>
            <a:spLocks noChangeArrowheads="1"/>
          </p:cNvSpPr>
          <p:nvPr/>
        </p:nvSpPr>
        <p:spPr bwMode="auto">
          <a:xfrm>
            <a:off x="2627313" y="3573463"/>
            <a:ext cx="5832475" cy="1223962"/>
          </a:xfrm>
          <a:prstGeom prst="wedgeRoundRectCallout">
            <a:avLst>
              <a:gd name="adj1" fmla="val -64134"/>
              <a:gd name="adj2" fmla="val 616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 dirty="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把</a:t>
            </a:r>
            <a:r>
              <a:rPr lang="en-US" altLang="zh-CN" sz="3200" dirty="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11</a:t>
            </a:r>
            <a:r>
              <a:rPr lang="zh-CN" altLang="en-US" sz="3200" dirty="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分成</a:t>
            </a:r>
            <a:r>
              <a:rPr lang="en-US" altLang="zh-CN" sz="3200" dirty="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10</a:t>
            </a:r>
            <a:r>
              <a:rPr lang="zh-CN" altLang="en-US" sz="3200" dirty="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和</a:t>
            </a:r>
            <a:r>
              <a:rPr lang="en-US" altLang="zh-CN" sz="3200" dirty="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</a:t>
            </a:r>
            <a:r>
              <a:rPr lang="zh-CN" altLang="en-US" sz="3200" dirty="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，先算</a:t>
            </a:r>
            <a:r>
              <a:rPr lang="en-US" altLang="zh-CN" sz="3200" dirty="0" smtClean="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10</a:t>
            </a:r>
            <a:r>
              <a:rPr lang="zh-CN" altLang="en-US" sz="3200" dirty="0" smtClean="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－</a:t>
            </a:r>
            <a:r>
              <a:rPr lang="en-US" altLang="zh-CN" sz="3200" dirty="0" smtClean="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8=2</a:t>
            </a:r>
            <a:r>
              <a:rPr lang="zh-CN" altLang="en-US" sz="3200" dirty="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，再算</a:t>
            </a:r>
            <a:r>
              <a:rPr lang="en-US" altLang="zh-CN" sz="3200" dirty="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2+1=3</a:t>
            </a:r>
            <a:r>
              <a:rPr lang="zh-CN" altLang="en-US" sz="3200" dirty="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。</a:t>
            </a:r>
            <a:endParaRPr lang="zh-CN" altLang="en-US" sz="3200" dirty="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4584" name="矩形 15"/>
          <p:cNvSpPr>
            <a:spLocks noChangeArrowheads="1"/>
          </p:cNvSpPr>
          <p:nvPr/>
        </p:nvSpPr>
        <p:spPr bwMode="auto">
          <a:xfrm>
            <a:off x="1979613" y="5661025"/>
            <a:ext cx="11080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解：</a:t>
            </a:r>
            <a:endParaRPr lang="zh-CN" altLang="en-US" sz="36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7416" name="矩形 22"/>
          <p:cNvSpPr>
            <a:spLocks noChangeArrowheads="1"/>
          </p:cNvSpPr>
          <p:nvPr/>
        </p:nvSpPr>
        <p:spPr bwMode="auto">
          <a:xfrm>
            <a:off x="2411413" y="1619250"/>
            <a:ext cx="1498600" cy="10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endParaRPr lang="zh-CN" altLang="en-US" sz="32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4587" name="同侧圆角矩形 10"/>
          <p:cNvSpPr>
            <a:spLocks noChangeArrowheads="1"/>
          </p:cNvSpPr>
          <p:nvPr/>
        </p:nvSpPr>
        <p:spPr bwMode="auto">
          <a:xfrm>
            <a:off x="468313" y="9683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学以致用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" name="矩形 13"/>
          <p:cNvSpPr>
            <a:spLocks noChangeArrowheads="1"/>
          </p:cNvSpPr>
          <p:nvPr/>
        </p:nvSpPr>
        <p:spPr bwMode="auto">
          <a:xfrm>
            <a:off x="2916238" y="5661025"/>
            <a:ext cx="58324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3</a:t>
            </a:r>
            <a:endParaRPr lang="zh-CN" altLang="en-US" sz="320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 bldLvl="0" autoUpdateAnimBg="0"/>
      <p:bldP spid="24582" grpId="0" bldLvl="0" animBg="1" autoUpdateAnimBg="0"/>
      <p:bldP spid="24584" grpId="0" bldLvl="0" autoUpdateAnimBg="0"/>
      <p:bldP spid="17" grpId="0" bldLvl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18435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3556" name="Picture 20" descr="93副本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4076700"/>
            <a:ext cx="119062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矩形 17"/>
          <p:cNvSpPr>
            <a:spLocks noChangeArrowheads="1"/>
          </p:cNvSpPr>
          <p:nvPr/>
        </p:nvSpPr>
        <p:spPr bwMode="auto">
          <a:xfrm>
            <a:off x="612775" y="1746250"/>
            <a:ext cx="82788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2.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比较大小。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3558" name="AutoShape 27"/>
          <p:cNvSpPr>
            <a:spLocks noChangeArrowheads="1"/>
          </p:cNvSpPr>
          <p:nvPr/>
        </p:nvSpPr>
        <p:spPr bwMode="auto">
          <a:xfrm>
            <a:off x="1691800" y="4076700"/>
            <a:ext cx="6985000" cy="1295400"/>
          </a:xfrm>
          <a:prstGeom prst="wedgeRoundRectCallout">
            <a:avLst>
              <a:gd name="adj1" fmla="val -53937"/>
              <a:gd name="adj2" fmla="val 2449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 dirty="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减数相同，被减数越大，差越大；被减数越小，差越小。</a:t>
            </a:r>
            <a:endParaRPr lang="zh-CN" altLang="en-US" dirty="0"/>
          </a:p>
        </p:txBody>
      </p:sp>
      <p:sp>
        <p:nvSpPr>
          <p:cNvPr id="18439" name="矩形 21"/>
          <p:cNvSpPr>
            <a:spLocks noChangeArrowheads="1"/>
          </p:cNvSpPr>
          <p:nvPr/>
        </p:nvSpPr>
        <p:spPr bwMode="auto">
          <a:xfrm>
            <a:off x="5651500" y="1622425"/>
            <a:ext cx="127476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endParaRPr lang="zh-CN" altLang="en-US" sz="32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3563" name="同侧圆角矩形 10"/>
          <p:cNvSpPr>
            <a:spLocks noChangeArrowheads="1"/>
          </p:cNvSpPr>
          <p:nvPr/>
        </p:nvSpPr>
        <p:spPr bwMode="auto">
          <a:xfrm>
            <a:off x="468313" y="9683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学以致用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3059113" y="5661025"/>
            <a:ext cx="5329237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Calibri" panose="020F0502020204030204" pitchFamily="34" charset="0"/>
              </a:rPr>
              <a:t>＜   ＞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13" name="矩形 17"/>
          <p:cNvSpPr>
            <a:spLocks noChangeArrowheads="1"/>
          </p:cNvSpPr>
          <p:nvPr/>
        </p:nvSpPr>
        <p:spPr bwMode="auto">
          <a:xfrm>
            <a:off x="865188" y="2924175"/>
            <a:ext cx="69470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en-US" altLang="zh-CN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15</a:t>
            </a:r>
            <a:r>
              <a:rPr lang="zh-CN" altLang="en-US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－</a:t>
            </a:r>
            <a:r>
              <a:rPr lang="en-US" altLang="zh-CN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8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○</a:t>
            </a:r>
            <a:r>
              <a:rPr lang="en-US" altLang="zh-CN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16</a:t>
            </a:r>
            <a:r>
              <a:rPr lang="zh-CN" altLang="en-US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－</a:t>
            </a:r>
            <a:r>
              <a:rPr lang="en-US" altLang="zh-CN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8     18</a:t>
            </a:r>
            <a:r>
              <a:rPr lang="zh-CN" altLang="en-US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－</a:t>
            </a:r>
            <a:r>
              <a:rPr lang="en-US" altLang="zh-CN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9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○</a:t>
            </a:r>
            <a:r>
              <a:rPr lang="en-US" altLang="zh-CN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17</a:t>
            </a:r>
            <a:r>
              <a:rPr lang="zh-CN" altLang="en-US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－</a:t>
            </a:r>
            <a:r>
              <a:rPr lang="en-US" altLang="zh-CN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9        </a:t>
            </a:r>
            <a:endParaRPr lang="zh-CN" altLang="en-US" sz="360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4" name="矩形 15"/>
          <p:cNvSpPr>
            <a:spLocks noChangeArrowheads="1"/>
          </p:cNvSpPr>
          <p:nvPr/>
        </p:nvSpPr>
        <p:spPr bwMode="auto">
          <a:xfrm>
            <a:off x="3635375" y="5661025"/>
            <a:ext cx="11080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解：</a:t>
            </a:r>
            <a:endParaRPr lang="zh-CN" altLang="en-US" sz="36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 bldLvl="0" autoUpdateAnimBg="0"/>
      <p:bldP spid="23558" grpId="0" bldLvl="0" animBg="1" autoUpdateAnimBg="0"/>
      <p:bldP spid="12" grpId="0"/>
      <p:bldP spid="13" grpId="0" bldLvl="0" autoUpdateAnimBg="0"/>
      <p:bldP spid="14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19459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4580" name="Picture 20" descr="93副本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860800"/>
            <a:ext cx="119062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矩形 17"/>
          <p:cNvSpPr>
            <a:spLocks noChangeArrowheads="1"/>
          </p:cNvSpPr>
          <p:nvPr/>
        </p:nvSpPr>
        <p:spPr bwMode="auto">
          <a:xfrm>
            <a:off x="755650" y="1773238"/>
            <a:ext cx="80645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3.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括号里应填什么数？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4582" name="AutoShape 27"/>
          <p:cNvSpPr>
            <a:spLocks noChangeArrowheads="1"/>
          </p:cNvSpPr>
          <p:nvPr/>
        </p:nvSpPr>
        <p:spPr bwMode="auto">
          <a:xfrm>
            <a:off x="2124075" y="3933825"/>
            <a:ext cx="6119813" cy="1079500"/>
          </a:xfrm>
          <a:prstGeom prst="wedgeRoundRectCallout">
            <a:avLst>
              <a:gd name="adj1" fmla="val -59522"/>
              <a:gd name="adj2" fmla="val -430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先算出左边的得数，这个数加几得被减数，括号里就填几。</a:t>
            </a:r>
            <a:endParaRPr lang="zh-CN" altLang="en-US" sz="320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4584" name="矩形 15"/>
          <p:cNvSpPr>
            <a:spLocks noChangeArrowheads="1"/>
          </p:cNvSpPr>
          <p:nvPr/>
        </p:nvSpPr>
        <p:spPr bwMode="auto">
          <a:xfrm>
            <a:off x="2195513" y="5661025"/>
            <a:ext cx="11080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解：</a:t>
            </a:r>
            <a:endParaRPr lang="zh-CN" altLang="en-US" sz="36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9464" name="矩形 22"/>
          <p:cNvSpPr>
            <a:spLocks noChangeArrowheads="1"/>
          </p:cNvSpPr>
          <p:nvPr/>
        </p:nvSpPr>
        <p:spPr bwMode="auto">
          <a:xfrm>
            <a:off x="2411413" y="1619250"/>
            <a:ext cx="1498600" cy="10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endParaRPr lang="zh-CN" altLang="en-US" sz="32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4587" name="同侧圆角矩形 10"/>
          <p:cNvSpPr>
            <a:spLocks noChangeArrowheads="1"/>
          </p:cNvSpPr>
          <p:nvPr/>
        </p:nvSpPr>
        <p:spPr bwMode="auto">
          <a:xfrm>
            <a:off x="468313" y="9683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学以致用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" name="矩形 13"/>
          <p:cNvSpPr>
            <a:spLocks noChangeArrowheads="1"/>
          </p:cNvSpPr>
          <p:nvPr/>
        </p:nvSpPr>
        <p:spPr bwMode="auto">
          <a:xfrm>
            <a:off x="3276600" y="5661025"/>
            <a:ext cx="41751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6    1</a:t>
            </a:r>
            <a:endParaRPr lang="zh-CN" altLang="en-US" sz="320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4" name="矩形 17"/>
          <p:cNvSpPr>
            <a:spLocks noChangeArrowheads="1"/>
          </p:cNvSpPr>
          <p:nvPr/>
        </p:nvSpPr>
        <p:spPr bwMode="auto">
          <a:xfrm>
            <a:off x="611725" y="2781300"/>
            <a:ext cx="777654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en-US" altLang="zh-CN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9</a:t>
            </a:r>
            <a:r>
              <a:rPr lang="zh-CN" altLang="en-US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－</a:t>
            </a:r>
            <a:r>
              <a:rPr lang="en-US" altLang="zh-CN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4=11</a:t>
            </a:r>
            <a:r>
              <a:rPr lang="zh-CN" altLang="en-US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－（    ）   </a:t>
            </a:r>
            <a:r>
              <a:rPr lang="en-US" altLang="zh-CN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14</a:t>
            </a:r>
            <a:r>
              <a:rPr lang="zh-CN" altLang="en-US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－</a:t>
            </a:r>
            <a:r>
              <a:rPr lang="en-US" altLang="zh-CN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5=10</a:t>
            </a:r>
            <a:r>
              <a:rPr lang="zh-CN" altLang="en-US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－（    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）</a:t>
            </a:r>
            <a:endParaRPr lang="zh-CN" altLang="en-US" sz="360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 bldLvl="0" autoUpdateAnimBg="0"/>
      <p:bldP spid="24582" grpId="0" bldLvl="0" animBg="1" autoUpdateAnimBg="0"/>
      <p:bldP spid="24584" grpId="0" bldLvl="0" autoUpdateAnimBg="0"/>
      <p:bldP spid="17" grpId="0" bldLvl="0" autoUpdateAnimBg="0"/>
      <p:bldP spid="14" grpId="0" bldLvl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20483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2532" name="Picture 20" descr="93副本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4005263"/>
            <a:ext cx="119062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矩形 17"/>
          <p:cNvSpPr>
            <a:spLocks noChangeArrowheads="1"/>
          </p:cNvSpPr>
          <p:nvPr/>
        </p:nvSpPr>
        <p:spPr bwMode="auto">
          <a:xfrm>
            <a:off x="684213" y="1746250"/>
            <a:ext cx="80660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4.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不计算，你能从小到大排列下面的算式吗？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2534" name="AutoShape 27"/>
          <p:cNvSpPr>
            <a:spLocks noChangeArrowheads="1"/>
          </p:cNvSpPr>
          <p:nvPr/>
        </p:nvSpPr>
        <p:spPr bwMode="auto">
          <a:xfrm>
            <a:off x="2484438" y="4076700"/>
            <a:ext cx="5329237" cy="1296988"/>
          </a:xfrm>
          <a:prstGeom prst="wedgeRoundRectCallout">
            <a:avLst>
              <a:gd name="adj1" fmla="val -55992"/>
              <a:gd name="adj2" fmla="val -11490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被减数都是</a:t>
            </a:r>
            <a:r>
              <a:rPr lang="en-US" altLang="zh-CN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13</a:t>
            </a:r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，减数越大，差越小；减数越小，差越大。</a:t>
            </a:r>
            <a:endParaRPr lang="zh-CN" altLang="en-US" sz="320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2536" name="矩形 15"/>
          <p:cNvSpPr>
            <a:spLocks noChangeArrowheads="1"/>
          </p:cNvSpPr>
          <p:nvPr/>
        </p:nvSpPr>
        <p:spPr bwMode="auto">
          <a:xfrm>
            <a:off x="1835150" y="5661155"/>
            <a:ext cx="8636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解：</a:t>
            </a:r>
            <a:endParaRPr lang="zh-CN" altLang="en-US" sz="3600" dirty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2539" name="同侧圆角矩形 10"/>
          <p:cNvSpPr>
            <a:spLocks noChangeArrowheads="1"/>
          </p:cNvSpPr>
          <p:nvPr/>
        </p:nvSpPr>
        <p:spPr bwMode="auto">
          <a:xfrm>
            <a:off x="468313" y="9683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学以致用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0489" name="矩形 13"/>
          <p:cNvSpPr>
            <a:spLocks noChangeArrowheads="1"/>
          </p:cNvSpPr>
          <p:nvPr/>
        </p:nvSpPr>
        <p:spPr bwMode="auto">
          <a:xfrm>
            <a:off x="2700338" y="5589588"/>
            <a:ext cx="41036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endParaRPr lang="zh-CN" altLang="en-US" sz="320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6" name="Rectangle 2"/>
          <p:cNvSpPr txBox="1">
            <a:spLocks noChangeArrowheads="1"/>
          </p:cNvSpPr>
          <p:nvPr/>
        </p:nvSpPr>
        <p:spPr bwMode="auto">
          <a:xfrm>
            <a:off x="2662238" y="5661025"/>
            <a:ext cx="6481762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</a:pPr>
            <a:r>
              <a:rPr lang="en-US" altLang="zh-CN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Calibri" panose="020F0502020204030204" pitchFamily="34" charset="0"/>
              </a:rPr>
              <a:t>13-9    13-8    13-6    </a:t>
            </a:r>
            <a:r>
              <a:rPr lang="en-US" altLang="zh-CN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Calibri" panose="020F0502020204030204" pitchFamily="34" charset="0"/>
              </a:rPr>
              <a:t>13-4    13-2</a:t>
            </a:r>
            <a:endParaRPr lang="zh-CN" altLang="en-US" sz="360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13" name="矩形 17"/>
          <p:cNvSpPr>
            <a:spLocks noChangeArrowheads="1"/>
          </p:cNvSpPr>
          <p:nvPr/>
        </p:nvSpPr>
        <p:spPr bwMode="auto">
          <a:xfrm>
            <a:off x="725149" y="2971842"/>
            <a:ext cx="77423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en-US" altLang="zh-CN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13</a:t>
            </a:r>
            <a:r>
              <a:rPr lang="zh-CN" altLang="en-US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－</a:t>
            </a:r>
            <a:r>
              <a:rPr lang="en-US" altLang="zh-CN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8    13</a:t>
            </a:r>
            <a:r>
              <a:rPr lang="zh-CN" altLang="en-US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－</a:t>
            </a:r>
            <a:r>
              <a:rPr lang="en-US" altLang="zh-CN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6    13</a:t>
            </a:r>
            <a:r>
              <a:rPr lang="zh-CN" altLang="en-US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－</a:t>
            </a:r>
            <a:r>
              <a:rPr lang="en-US" altLang="zh-CN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2    13</a:t>
            </a:r>
            <a:r>
              <a:rPr lang="zh-CN" altLang="en-US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－</a:t>
            </a:r>
            <a:r>
              <a:rPr lang="en-US" altLang="zh-CN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9   13</a:t>
            </a:r>
            <a:r>
              <a:rPr lang="zh-CN" altLang="en-US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－</a:t>
            </a:r>
            <a:r>
              <a:rPr lang="en-US" altLang="zh-CN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4</a:t>
            </a:r>
            <a:endParaRPr lang="zh-CN" altLang="en-US" sz="360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bldLvl="0" autoUpdateAnimBg="0"/>
      <p:bldP spid="22534" grpId="0" bldLvl="0" animBg="1" autoUpdateAnimBg="0"/>
      <p:bldP spid="22536" grpId="0" bldLvl="0" autoUpdateAnimBg="0"/>
      <p:bldP spid="26" grpId="0"/>
      <p:bldP spid="13" grpId="0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21507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4580" name="Picture 20" descr="93副本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789363"/>
            <a:ext cx="119062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矩形 17"/>
          <p:cNvSpPr>
            <a:spLocks noChangeArrowheads="1"/>
          </p:cNvSpPr>
          <p:nvPr/>
        </p:nvSpPr>
        <p:spPr bwMode="auto">
          <a:xfrm>
            <a:off x="755650" y="1773238"/>
            <a:ext cx="80645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5.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看图列式计算。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4582" name="AutoShape 27"/>
          <p:cNvSpPr>
            <a:spLocks noChangeArrowheads="1"/>
          </p:cNvSpPr>
          <p:nvPr/>
        </p:nvSpPr>
        <p:spPr bwMode="auto">
          <a:xfrm>
            <a:off x="1835810" y="4149725"/>
            <a:ext cx="5688012" cy="1079500"/>
          </a:xfrm>
          <a:prstGeom prst="wedgeRoundRectCallout">
            <a:avLst>
              <a:gd name="adj1" fmla="val -57553"/>
              <a:gd name="adj2" fmla="val -32171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已知共有</a:t>
            </a:r>
            <a:r>
              <a:rPr lang="en-US" altLang="zh-CN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13</a:t>
            </a:r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个，右边有</a:t>
            </a:r>
            <a:r>
              <a:rPr lang="en-US" altLang="zh-CN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5</a:t>
            </a:r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个，求左边的个数，用减法计算。</a:t>
            </a:r>
            <a:endParaRPr lang="zh-CN" altLang="en-US" sz="320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4584" name="矩形 15"/>
          <p:cNvSpPr>
            <a:spLocks noChangeArrowheads="1"/>
          </p:cNvSpPr>
          <p:nvPr/>
        </p:nvSpPr>
        <p:spPr bwMode="auto">
          <a:xfrm>
            <a:off x="1835150" y="5445125"/>
            <a:ext cx="11080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解：</a:t>
            </a:r>
            <a:endParaRPr lang="zh-CN" altLang="en-US" sz="36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1512" name="矩形 22"/>
          <p:cNvSpPr>
            <a:spLocks noChangeArrowheads="1"/>
          </p:cNvSpPr>
          <p:nvPr/>
        </p:nvSpPr>
        <p:spPr bwMode="auto">
          <a:xfrm>
            <a:off x="2411413" y="1619250"/>
            <a:ext cx="1498600" cy="10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endParaRPr lang="zh-CN" altLang="en-US" sz="32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4587" name="同侧圆角矩形 10"/>
          <p:cNvSpPr>
            <a:spLocks noChangeArrowheads="1"/>
          </p:cNvSpPr>
          <p:nvPr/>
        </p:nvSpPr>
        <p:spPr bwMode="auto">
          <a:xfrm>
            <a:off x="468313" y="9683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学以致用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" name="矩形 13"/>
          <p:cNvSpPr>
            <a:spLocks noChangeArrowheads="1"/>
          </p:cNvSpPr>
          <p:nvPr/>
        </p:nvSpPr>
        <p:spPr bwMode="auto">
          <a:xfrm>
            <a:off x="2843213" y="5589588"/>
            <a:ext cx="45354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3200" dirty="0" smtClean="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11</a:t>
            </a:r>
            <a:r>
              <a:rPr lang="zh-CN" altLang="en-US" sz="3200" dirty="0" smtClean="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－</a:t>
            </a:r>
            <a:r>
              <a:rPr lang="en-US" altLang="zh-CN" sz="3200" dirty="0" smtClean="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5=6</a:t>
            </a:r>
            <a:endParaRPr lang="zh-CN" altLang="en-US" sz="3200" dirty="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23564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2420938"/>
            <a:ext cx="248602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 bldLvl="0" autoUpdateAnimBg="0"/>
      <p:bldP spid="24582" grpId="0" bldLvl="0" animBg="1" autoUpdateAnimBg="0"/>
      <p:bldP spid="24584" grpId="0" bldLvl="0" autoUpdateAnimBg="0"/>
      <p:bldP spid="17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5123" name="TextBox 1"/>
          <p:cNvSpPr>
            <a:spLocks noChangeArrowheads="1"/>
          </p:cNvSpPr>
          <p:nvPr/>
        </p:nvSpPr>
        <p:spPr bwMode="auto">
          <a:xfrm>
            <a:off x="323850" y="981075"/>
            <a:ext cx="62658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第九单元   加法和减法（二）</a:t>
            </a:r>
            <a:endParaRPr lang="zh-CN" altLang="en-US" sz="360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华文楷体" panose="02010600040101010101" pitchFamily="2" charset="-122"/>
            </a:endParaRPr>
          </a:p>
        </p:txBody>
      </p:sp>
      <p:sp>
        <p:nvSpPr>
          <p:cNvPr id="5124" name="直线连接符 21"/>
          <p:cNvSpPr>
            <a:spLocks noChangeShapeType="1"/>
          </p:cNvSpPr>
          <p:nvPr/>
        </p:nvSpPr>
        <p:spPr bwMode="auto">
          <a:xfrm flipV="1">
            <a:off x="3132138" y="2997200"/>
            <a:ext cx="3924000" cy="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101" name="Picture 4" descr="C:\Users\duyanlin\Desktop\二年级上学路上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25" y="2636838"/>
            <a:ext cx="5168900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矩形 4"/>
          <p:cNvSpPr>
            <a:spLocks noChangeArrowheads="1"/>
          </p:cNvSpPr>
          <p:nvPr/>
        </p:nvSpPr>
        <p:spPr bwMode="auto">
          <a:xfrm>
            <a:off x="2987676" y="2060575"/>
            <a:ext cx="424851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4800" dirty="0" smtClean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黑体" panose="02010600030101010101" pitchFamily="2" charset="-122"/>
              </a:rPr>
              <a:t>6  </a:t>
            </a:r>
            <a:r>
              <a:rPr lang="zh-CN" altLang="en-US" sz="4800" dirty="0" smtClean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黑体" panose="02010600030101010101" pitchFamily="2" charset="-122"/>
              </a:rPr>
              <a:t>整理</a:t>
            </a:r>
            <a:r>
              <a:rPr lang="zh-CN" altLang="en-US" sz="4800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黑体" panose="02010600030101010101" pitchFamily="2" charset="-122"/>
              </a:rPr>
              <a:t>与复习</a:t>
            </a:r>
            <a:endParaRPr lang="zh-CN" altLang="en-US" sz="4800" dirty="0">
              <a:solidFill>
                <a:srgbClr val="000000"/>
              </a:solidFill>
              <a:latin typeface="黑体" panose="02010600030101010101" pitchFamily="2" charset="-122"/>
              <a:ea typeface="黑体" panose="02010600030101010101" pitchFamily="2" charset="-122"/>
              <a:sym typeface="黑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ldLvl="0" autoUpdateAnimBg="0"/>
      <p:bldP spid="5124" grpId="0" animBg="1"/>
      <p:bldP spid="5126" grpId="0" bldLvl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22531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4580" name="Picture 20" descr="93副本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789363"/>
            <a:ext cx="119062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矩形 17"/>
          <p:cNvSpPr>
            <a:spLocks noChangeArrowheads="1"/>
          </p:cNvSpPr>
          <p:nvPr/>
        </p:nvSpPr>
        <p:spPr bwMode="auto">
          <a:xfrm>
            <a:off x="755650" y="1773238"/>
            <a:ext cx="80645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6.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算一算。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4582" name="AutoShape 27"/>
          <p:cNvSpPr>
            <a:spLocks noChangeArrowheads="1"/>
          </p:cNvSpPr>
          <p:nvPr/>
        </p:nvSpPr>
        <p:spPr bwMode="auto">
          <a:xfrm>
            <a:off x="2268538" y="4149725"/>
            <a:ext cx="6407150" cy="1079500"/>
          </a:xfrm>
          <a:prstGeom prst="wedgeRoundRectCallout">
            <a:avLst>
              <a:gd name="adj1" fmla="val -60228"/>
              <a:gd name="adj2" fmla="val -26942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 dirty="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可以先列出</a:t>
            </a:r>
            <a:r>
              <a:rPr lang="en-US" altLang="zh-CN" sz="3200" dirty="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20</a:t>
            </a:r>
            <a:r>
              <a:rPr lang="zh-CN" altLang="en-US" sz="3200" dirty="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以内相减得</a:t>
            </a:r>
            <a:r>
              <a:rPr lang="en-US" altLang="zh-CN" sz="3200" dirty="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9</a:t>
            </a:r>
            <a:r>
              <a:rPr lang="zh-CN" altLang="en-US" sz="3200" dirty="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的算式，再从中找出</a:t>
            </a:r>
            <a:r>
              <a:rPr lang="zh-CN" altLang="en-US" sz="3200" dirty="0" smtClean="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相加得</a:t>
            </a:r>
            <a:r>
              <a:rPr lang="en-US" altLang="zh-CN" sz="3200" dirty="0" smtClean="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17</a:t>
            </a:r>
            <a:r>
              <a:rPr lang="zh-CN" altLang="en-US" sz="3200" dirty="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的两个数。</a:t>
            </a:r>
            <a:endParaRPr lang="zh-CN" altLang="en-US" sz="3200" dirty="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4584" name="矩形 15"/>
          <p:cNvSpPr>
            <a:spLocks noChangeArrowheads="1"/>
          </p:cNvSpPr>
          <p:nvPr/>
        </p:nvSpPr>
        <p:spPr bwMode="auto">
          <a:xfrm>
            <a:off x="1835150" y="5445125"/>
            <a:ext cx="11080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解：</a:t>
            </a:r>
            <a:endParaRPr lang="zh-CN" altLang="en-US" sz="36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4587" name="同侧圆角矩形 10"/>
          <p:cNvSpPr>
            <a:spLocks noChangeArrowheads="1"/>
          </p:cNvSpPr>
          <p:nvPr/>
        </p:nvSpPr>
        <p:spPr bwMode="auto">
          <a:xfrm>
            <a:off x="468313" y="9683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学以致用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" name="矩形 13"/>
          <p:cNvSpPr>
            <a:spLocks noChangeArrowheads="1"/>
          </p:cNvSpPr>
          <p:nvPr/>
        </p:nvSpPr>
        <p:spPr bwMode="auto">
          <a:xfrm>
            <a:off x="2843213" y="5589588"/>
            <a:ext cx="45354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13    4</a:t>
            </a:r>
            <a:endParaRPr lang="zh-CN" altLang="en-US" sz="320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2" name="矩形 17"/>
          <p:cNvSpPr>
            <a:spLocks noChangeArrowheads="1"/>
          </p:cNvSpPr>
          <p:nvPr/>
        </p:nvSpPr>
        <p:spPr bwMode="auto">
          <a:xfrm>
            <a:off x="971550" y="2636838"/>
            <a:ext cx="65182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      </a:t>
            </a:r>
            <a:r>
              <a:rPr lang="zh-CN" altLang="en-US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○－△</a:t>
            </a:r>
            <a:r>
              <a:rPr lang="en-US" altLang="zh-CN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=9     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○</a:t>
            </a:r>
            <a:r>
              <a:rPr lang="en-US" altLang="zh-CN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+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△</a:t>
            </a:r>
            <a:r>
              <a:rPr lang="en-US" altLang="zh-CN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=17</a:t>
            </a:r>
            <a:endParaRPr lang="en-US" altLang="zh-CN" sz="360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  <a:p>
            <a:pPr algn="just"/>
            <a:r>
              <a:rPr lang="en-US" altLang="zh-CN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      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○</a:t>
            </a:r>
            <a:r>
              <a:rPr lang="en-US" altLang="zh-CN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=             </a:t>
            </a:r>
            <a:r>
              <a:rPr lang="en-US" altLang="zh-CN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  </a:t>
            </a:r>
            <a:r>
              <a:rPr lang="zh-CN" altLang="en-US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△</a:t>
            </a:r>
            <a:r>
              <a:rPr lang="en-US" altLang="zh-CN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=</a:t>
            </a:r>
            <a:endParaRPr lang="zh-CN" altLang="en-US" sz="360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 bldLvl="0" autoUpdateAnimBg="0"/>
      <p:bldP spid="24582" grpId="0" bldLvl="0" animBg="1" autoUpdateAnimBg="0"/>
      <p:bldP spid="24584" grpId="0" bldLvl="0" autoUpdateAnimBg="0"/>
      <p:bldP spid="17" grpId="0" bldLvl="0" autoUpdateAnimBg="0"/>
      <p:bldP spid="12" grpId="0" bldLvl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grpSp>
        <p:nvGrpSpPr>
          <p:cNvPr id="23555" name="Group 23"/>
          <p:cNvGrpSpPr>
            <a:grpSpLocks noChangeAspect="1"/>
          </p:cNvGrpSpPr>
          <p:nvPr/>
        </p:nvGrpSpPr>
        <p:grpSpPr bwMode="auto">
          <a:xfrm>
            <a:off x="3851275" y="2060575"/>
            <a:ext cx="2305050" cy="1762125"/>
            <a:chOff x="0" y="0"/>
            <a:chExt cx="1950" cy="1406"/>
          </a:xfrm>
        </p:grpSpPr>
        <p:pic>
          <p:nvPicPr>
            <p:cNvPr id="23566" name="Picture 10" descr="76副本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9" y="0"/>
              <a:ext cx="1031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7" name="Picture 22" descr="95副本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97"/>
              <a:ext cx="1024" cy="1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556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" name="Group 24"/>
          <p:cNvGrpSpPr/>
          <p:nvPr/>
        </p:nvGrpSpPr>
        <p:grpSpPr bwMode="auto">
          <a:xfrm>
            <a:off x="584200" y="1917700"/>
            <a:ext cx="3100388" cy="1643063"/>
            <a:chOff x="0" y="-104"/>
            <a:chExt cx="1778" cy="2596"/>
          </a:xfrm>
        </p:grpSpPr>
        <p:sp>
          <p:nvSpPr>
            <p:cNvPr id="23564" name="AutoShape 27"/>
            <p:cNvSpPr>
              <a:spLocks noChangeArrowheads="1"/>
            </p:cNvSpPr>
            <p:nvPr/>
          </p:nvSpPr>
          <p:spPr bwMode="auto">
            <a:xfrm>
              <a:off x="0" y="12"/>
              <a:ext cx="1750" cy="2385"/>
            </a:xfrm>
            <a:prstGeom prst="wedgeRoundRectCallout">
              <a:avLst>
                <a:gd name="adj1" fmla="val 61000"/>
                <a:gd name="adj2" fmla="val -22120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/>
              <a:endParaRPr lang="zh-CN" altLang="en-US" sz="2000">
                <a:solidFill>
                  <a:srgbClr val="1C1C1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楷体_GB2312" panose="02010609030101010101" pitchFamily="49" charset="-122"/>
              </a:endParaRPr>
            </a:p>
            <a:p>
              <a:endParaRPr lang="zh-CN" altLang="en-US"/>
            </a:p>
          </p:txBody>
        </p:sp>
        <p:sp>
          <p:nvSpPr>
            <p:cNvPr id="23565" name="Rectangle 13"/>
            <p:cNvSpPr>
              <a:spLocks noChangeArrowheads="1"/>
            </p:cNvSpPr>
            <p:nvPr/>
          </p:nvSpPr>
          <p:spPr bwMode="auto">
            <a:xfrm>
              <a:off x="140" y="-104"/>
              <a:ext cx="1638" cy="2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学习了十几减几的退位减法，你想说什么？</a:t>
              </a:r>
              <a:endParaRPr lang="zh-CN" altLang="en-US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</p:grpSp>
      <p:grpSp>
        <p:nvGrpSpPr>
          <p:cNvPr id="4" name="Group 21"/>
          <p:cNvGrpSpPr/>
          <p:nvPr/>
        </p:nvGrpSpPr>
        <p:grpSpPr bwMode="auto">
          <a:xfrm>
            <a:off x="6300788" y="1916113"/>
            <a:ext cx="2303462" cy="792162"/>
            <a:chOff x="159" y="-68"/>
            <a:chExt cx="1646" cy="832"/>
          </a:xfrm>
        </p:grpSpPr>
        <p:sp>
          <p:nvSpPr>
            <p:cNvPr id="23562" name="AutoShape 27"/>
            <p:cNvSpPr>
              <a:spLocks noChangeArrowheads="1"/>
            </p:cNvSpPr>
            <p:nvPr/>
          </p:nvSpPr>
          <p:spPr bwMode="auto">
            <a:xfrm>
              <a:off x="159" y="-68"/>
              <a:ext cx="1618" cy="832"/>
            </a:xfrm>
            <a:prstGeom prst="wedgeRoundRectCallout">
              <a:avLst>
                <a:gd name="adj1" fmla="val -61880"/>
                <a:gd name="adj2" fmla="val 5403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/>
              <a:endParaRPr lang="zh-CN" altLang="en-US" sz="2000">
                <a:latin typeface="楷体_GB2312" panose="02010609030101010101" pitchFamily="49" charset="-122"/>
                <a:sym typeface="楷体_GB2312" panose="02010609030101010101" pitchFamily="49" charset="-122"/>
              </a:endParaRPr>
            </a:p>
            <a:p>
              <a:endParaRPr lang="zh-CN" altLang="en-US"/>
            </a:p>
          </p:txBody>
        </p:sp>
        <p:sp>
          <p:nvSpPr>
            <p:cNvPr id="23563" name="Rectangle 17"/>
            <p:cNvSpPr>
              <a:spLocks noChangeArrowheads="1"/>
            </p:cNvSpPr>
            <p:nvPr/>
          </p:nvSpPr>
          <p:spPr bwMode="auto">
            <a:xfrm>
              <a:off x="210" y="125"/>
              <a:ext cx="1595" cy="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有以下几点。</a:t>
              </a:r>
              <a:endParaRPr lang="zh-CN" altLang="en-US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</p:grpSp>
      <p:sp>
        <p:nvSpPr>
          <p:cNvPr id="26638" name="矩形 21"/>
          <p:cNvSpPr>
            <a:spLocks noChangeArrowheads="1"/>
          </p:cNvSpPr>
          <p:nvPr/>
        </p:nvSpPr>
        <p:spPr bwMode="auto">
          <a:xfrm>
            <a:off x="539750" y="3789363"/>
            <a:ext cx="8281988" cy="579437"/>
          </a:xfrm>
          <a:prstGeom prst="rect">
            <a:avLst/>
          </a:prstGeom>
          <a:solidFill>
            <a:srgbClr val="F2DA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1.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我会计算十几减几的退位减法了。</a:t>
            </a:r>
            <a:endParaRPr lang="zh-CN" altLang="en-US" sz="280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6639" name="同侧圆角矩形 14"/>
          <p:cNvSpPr>
            <a:spLocks noChangeArrowheads="1"/>
          </p:cNvSpPr>
          <p:nvPr/>
        </p:nvSpPr>
        <p:spPr bwMode="auto">
          <a:xfrm>
            <a:off x="468313" y="9683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课堂小结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539750" y="4508500"/>
            <a:ext cx="8280400" cy="58102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我能</a:t>
            </a:r>
            <a:r>
              <a:rPr lang="zh-CN" altLang="en-US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运用十几减几的退位减法解决问题了</a:t>
            </a:r>
            <a:r>
              <a:rPr lang="zh-CN" altLang="en-US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en-US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8" grpId="0" bldLvl="0" animBg="1" autoUpdateAnimBg="0"/>
      <p:bldP spid="1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24579" name="Freeform 93"/>
          <p:cNvSpPr>
            <a:spLocks noChangeArrowheads="1"/>
          </p:cNvSpPr>
          <p:nvPr/>
        </p:nvSpPr>
        <p:spPr bwMode="auto">
          <a:xfrm>
            <a:off x="3430588" y="2671763"/>
            <a:ext cx="2592387" cy="412750"/>
          </a:xfrm>
          <a:custGeom>
            <a:avLst/>
            <a:gdLst>
              <a:gd name="T0" fmla="*/ 2147483647 w 1638"/>
              <a:gd name="T1" fmla="*/ 0 h 289"/>
              <a:gd name="T2" fmla="*/ 0 w 1638"/>
              <a:gd name="T3" fmla="*/ 2147483647 h 289"/>
              <a:gd name="T4" fmla="*/ 0 w 1638"/>
              <a:gd name="T5" fmla="*/ 2147483647 h 289"/>
              <a:gd name="T6" fmla="*/ 2147483647 w 1638"/>
              <a:gd name="T7" fmla="*/ 2147483647 h 289"/>
              <a:gd name="T8" fmla="*/ 2147483647 w 1638"/>
              <a:gd name="T9" fmla="*/ 0 h 2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38"/>
              <a:gd name="T16" fmla="*/ 0 h 289"/>
              <a:gd name="T17" fmla="*/ 1638 w 1638"/>
              <a:gd name="T18" fmla="*/ 289 h 28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38" h="289">
                <a:moveTo>
                  <a:pt x="1633" y="0"/>
                </a:moveTo>
                <a:lnTo>
                  <a:pt x="0" y="66"/>
                </a:lnTo>
                <a:lnTo>
                  <a:pt x="0" y="289"/>
                </a:lnTo>
                <a:lnTo>
                  <a:pt x="1638" y="213"/>
                </a:lnTo>
                <a:lnTo>
                  <a:pt x="1633" y="0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0" name="Freeform 94"/>
          <p:cNvSpPr>
            <a:spLocks noChangeArrowheads="1"/>
          </p:cNvSpPr>
          <p:nvPr/>
        </p:nvSpPr>
        <p:spPr bwMode="auto">
          <a:xfrm>
            <a:off x="3430588" y="2671763"/>
            <a:ext cx="2600325" cy="412750"/>
          </a:xfrm>
          <a:custGeom>
            <a:avLst/>
            <a:gdLst>
              <a:gd name="T0" fmla="*/ 2147483647 w 1638"/>
              <a:gd name="T1" fmla="*/ 0 h 289"/>
              <a:gd name="T2" fmla="*/ 0 w 1638"/>
              <a:gd name="T3" fmla="*/ 2147483647 h 289"/>
              <a:gd name="T4" fmla="*/ 0 w 1638"/>
              <a:gd name="T5" fmla="*/ 2147483647 h 289"/>
              <a:gd name="T6" fmla="*/ 2147483647 w 1638"/>
              <a:gd name="T7" fmla="*/ 2147483647 h 289"/>
              <a:gd name="T8" fmla="*/ 2147483647 w 1638"/>
              <a:gd name="T9" fmla="*/ 0 h 2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38"/>
              <a:gd name="T16" fmla="*/ 0 h 289"/>
              <a:gd name="T17" fmla="*/ 1638 w 1638"/>
              <a:gd name="T18" fmla="*/ 289 h 28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38" h="289">
                <a:moveTo>
                  <a:pt x="1633" y="0"/>
                </a:moveTo>
                <a:lnTo>
                  <a:pt x="0" y="66"/>
                </a:lnTo>
                <a:lnTo>
                  <a:pt x="0" y="289"/>
                </a:lnTo>
                <a:lnTo>
                  <a:pt x="1638" y="213"/>
                </a:lnTo>
                <a:lnTo>
                  <a:pt x="163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1" name="Freeform 95"/>
          <p:cNvSpPr>
            <a:spLocks noChangeArrowheads="1"/>
          </p:cNvSpPr>
          <p:nvPr/>
        </p:nvSpPr>
        <p:spPr bwMode="auto">
          <a:xfrm>
            <a:off x="2835275" y="3765550"/>
            <a:ext cx="2359025" cy="406400"/>
          </a:xfrm>
          <a:custGeom>
            <a:avLst/>
            <a:gdLst>
              <a:gd name="T0" fmla="*/ 2147483647 w 1486"/>
              <a:gd name="T1" fmla="*/ 0 h 284"/>
              <a:gd name="T2" fmla="*/ 0 w 1486"/>
              <a:gd name="T3" fmla="*/ 2147483647 h 284"/>
              <a:gd name="T4" fmla="*/ 2147483647 w 1486"/>
              <a:gd name="T5" fmla="*/ 2147483647 h 284"/>
              <a:gd name="T6" fmla="*/ 2147483647 w 1486"/>
              <a:gd name="T7" fmla="*/ 2147483647 h 284"/>
              <a:gd name="T8" fmla="*/ 2147483647 w 1486"/>
              <a:gd name="T9" fmla="*/ 0 h 2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6"/>
              <a:gd name="T16" fmla="*/ 0 h 284"/>
              <a:gd name="T17" fmla="*/ 1486 w 1486"/>
              <a:gd name="T18" fmla="*/ 284 h 28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6" h="284">
                <a:moveTo>
                  <a:pt x="1486" y="0"/>
                </a:moveTo>
                <a:lnTo>
                  <a:pt x="0" y="61"/>
                </a:lnTo>
                <a:lnTo>
                  <a:pt x="5" y="284"/>
                </a:lnTo>
                <a:lnTo>
                  <a:pt x="1486" y="213"/>
                </a:lnTo>
                <a:lnTo>
                  <a:pt x="1486" y="0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2" name="Freeform 96"/>
          <p:cNvSpPr>
            <a:spLocks noChangeArrowheads="1"/>
          </p:cNvSpPr>
          <p:nvPr/>
        </p:nvSpPr>
        <p:spPr bwMode="auto">
          <a:xfrm>
            <a:off x="2825750" y="3765550"/>
            <a:ext cx="2359025" cy="406400"/>
          </a:xfrm>
          <a:custGeom>
            <a:avLst/>
            <a:gdLst>
              <a:gd name="T0" fmla="*/ 2147483647 w 1486"/>
              <a:gd name="T1" fmla="*/ 0 h 284"/>
              <a:gd name="T2" fmla="*/ 0 w 1486"/>
              <a:gd name="T3" fmla="*/ 2147483647 h 284"/>
              <a:gd name="T4" fmla="*/ 2147483647 w 1486"/>
              <a:gd name="T5" fmla="*/ 2147483647 h 284"/>
              <a:gd name="T6" fmla="*/ 2147483647 w 1486"/>
              <a:gd name="T7" fmla="*/ 2147483647 h 284"/>
              <a:gd name="T8" fmla="*/ 2147483647 w 1486"/>
              <a:gd name="T9" fmla="*/ 0 h 2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6"/>
              <a:gd name="T16" fmla="*/ 0 h 284"/>
              <a:gd name="T17" fmla="*/ 1486 w 1486"/>
              <a:gd name="T18" fmla="*/ 284 h 28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6" h="284">
                <a:moveTo>
                  <a:pt x="1486" y="0"/>
                </a:moveTo>
                <a:lnTo>
                  <a:pt x="0" y="61"/>
                </a:lnTo>
                <a:lnTo>
                  <a:pt x="5" y="284"/>
                </a:lnTo>
                <a:lnTo>
                  <a:pt x="1486" y="213"/>
                </a:lnTo>
                <a:lnTo>
                  <a:pt x="148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3" name="Freeform 97"/>
          <p:cNvSpPr>
            <a:spLocks noChangeArrowheads="1"/>
          </p:cNvSpPr>
          <p:nvPr/>
        </p:nvSpPr>
        <p:spPr bwMode="auto">
          <a:xfrm>
            <a:off x="3443288" y="4584700"/>
            <a:ext cx="1481137" cy="571500"/>
          </a:xfrm>
          <a:custGeom>
            <a:avLst/>
            <a:gdLst>
              <a:gd name="T0" fmla="*/ 2147483647 w 933"/>
              <a:gd name="T1" fmla="*/ 0 h 401"/>
              <a:gd name="T2" fmla="*/ 2147483647 w 933"/>
              <a:gd name="T3" fmla="*/ 2147483647 h 401"/>
              <a:gd name="T4" fmla="*/ 2147483647 w 933"/>
              <a:gd name="T5" fmla="*/ 2147483647 h 401"/>
              <a:gd name="T6" fmla="*/ 2147483647 w 933"/>
              <a:gd name="T7" fmla="*/ 2147483647 h 401"/>
              <a:gd name="T8" fmla="*/ 0 w 933"/>
              <a:gd name="T9" fmla="*/ 2147483647 h 401"/>
              <a:gd name="T10" fmla="*/ 2147483647 w 933"/>
              <a:gd name="T11" fmla="*/ 0 h 4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33"/>
              <a:gd name="T19" fmla="*/ 0 h 401"/>
              <a:gd name="T20" fmla="*/ 933 w 933"/>
              <a:gd name="T21" fmla="*/ 401 h 40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33" h="401">
                <a:moveTo>
                  <a:pt x="436" y="0"/>
                </a:moveTo>
                <a:lnTo>
                  <a:pt x="933" y="112"/>
                </a:lnTo>
                <a:lnTo>
                  <a:pt x="750" y="218"/>
                </a:lnTo>
                <a:lnTo>
                  <a:pt x="831" y="401"/>
                </a:lnTo>
                <a:lnTo>
                  <a:pt x="0" y="203"/>
                </a:lnTo>
                <a:lnTo>
                  <a:pt x="436" y="0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4" name="Freeform 98"/>
          <p:cNvSpPr>
            <a:spLocks noChangeArrowheads="1"/>
          </p:cNvSpPr>
          <p:nvPr/>
        </p:nvSpPr>
        <p:spPr bwMode="auto">
          <a:xfrm>
            <a:off x="3430588" y="4584700"/>
            <a:ext cx="1481137" cy="571500"/>
          </a:xfrm>
          <a:custGeom>
            <a:avLst/>
            <a:gdLst>
              <a:gd name="T0" fmla="*/ 2147483647 w 933"/>
              <a:gd name="T1" fmla="*/ 0 h 401"/>
              <a:gd name="T2" fmla="*/ 2147483647 w 933"/>
              <a:gd name="T3" fmla="*/ 2147483647 h 401"/>
              <a:gd name="T4" fmla="*/ 2147483647 w 933"/>
              <a:gd name="T5" fmla="*/ 2147483647 h 401"/>
              <a:gd name="T6" fmla="*/ 2147483647 w 933"/>
              <a:gd name="T7" fmla="*/ 2147483647 h 401"/>
              <a:gd name="T8" fmla="*/ 0 w 933"/>
              <a:gd name="T9" fmla="*/ 2147483647 h 401"/>
              <a:gd name="T10" fmla="*/ 2147483647 w 933"/>
              <a:gd name="T11" fmla="*/ 0 h 4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33"/>
              <a:gd name="T19" fmla="*/ 0 h 401"/>
              <a:gd name="T20" fmla="*/ 933 w 933"/>
              <a:gd name="T21" fmla="*/ 401 h 40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33" h="401">
                <a:moveTo>
                  <a:pt x="436" y="0"/>
                </a:moveTo>
                <a:lnTo>
                  <a:pt x="933" y="112"/>
                </a:lnTo>
                <a:lnTo>
                  <a:pt x="750" y="218"/>
                </a:lnTo>
                <a:lnTo>
                  <a:pt x="831" y="401"/>
                </a:lnTo>
                <a:lnTo>
                  <a:pt x="0" y="203"/>
                </a:lnTo>
                <a:lnTo>
                  <a:pt x="43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5" name="Freeform 100"/>
          <p:cNvSpPr>
            <a:spLocks noChangeArrowheads="1"/>
          </p:cNvSpPr>
          <p:nvPr/>
        </p:nvSpPr>
        <p:spPr bwMode="auto">
          <a:xfrm>
            <a:off x="2825750" y="2671763"/>
            <a:ext cx="3205163" cy="1500187"/>
          </a:xfrm>
          <a:custGeom>
            <a:avLst/>
            <a:gdLst>
              <a:gd name="T0" fmla="*/ 2147483647 w 2019"/>
              <a:gd name="T1" fmla="*/ 0 h 1050"/>
              <a:gd name="T2" fmla="*/ 0 w 2019"/>
              <a:gd name="T3" fmla="*/ 2147483647 h 1050"/>
              <a:gd name="T4" fmla="*/ 2147483647 w 2019"/>
              <a:gd name="T5" fmla="*/ 2147483647 h 1050"/>
              <a:gd name="T6" fmla="*/ 2147483647 w 2019"/>
              <a:gd name="T7" fmla="*/ 2147483647 h 1050"/>
              <a:gd name="T8" fmla="*/ 2147483647 w 2019"/>
              <a:gd name="T9" fmla="*/ 0 h 10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19"/>
              <a:gd name="T16" fmla="*/ 0 h 1050"/>
              <a:gd name="T17" fmla="*/ 2019 w 2019"/>
              <a:gd name="T18" fmla="*/ 1050 h 105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19" h="1050">
                <a:moveTo>
                  <a:pt x="2014" y="0"/>
                </a:moveTo>
                <a:lnTo>
                  <a:pt x="0" y="594"/>
                </a:lnTo>
                <a:lnTo>
                  <a:pt x="5" y="1050"/>
                </a:lnTo>
                <a:lnTo>
                  <a:pt x="2019" y="457"/>
                </a:lnTo>
                <a:lnTo>
                  <a:pt x="2014" y="0"/>
                </a:lnTo>
              </a:path>
            </a:pathLst>
          </a:custGeom>
          <a:solidFill>
            <a:srgbClr val="57907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6" name="Freeform 102"/>
          <p:cNvSpPr>
            <a:spLocks noChangeArrowheads="1"/>
          </p:cNvSpPr>
          <p:nvPr/>
        </p:nvSpPr>
        <p:spPr bwMode="auto">
          <a:xfrm>
            <a:off x="2825750" y="2671763"/>
            <a:ext cx="3197225" cy="942975"/>
          </a:xfrm>
          <a:custGeom>
            <a:avLst/>
            <a:gdLst>
              <a:gd name="T0" fmla="*/ 2147483647 w 2014"/>
              <a:gd name="T1" fmla="*/ 0 h 660"/>
              <a:gd name="T2" fmla="*/ 2147483647 w 2014"/>
              <a:gd name="T3" fmla="*/ 0 h 660"/>
              <a:gd name="T4" fmla="*/ 2147483647 w 2014"/>
              <a:gd name="T5" fmla="*/ 2147483647 h 660"/>
              <a:gd name="T6" fmla="*/ 0 w 2014"/>
              <a:gd name="T7" fmla="*/ 2147483647 h 660"/>
              <a:gd name="T8" fmla="*/ 0 w 2014"/>
              <a:gd name="T9" fmla="*/ 2147483647 h 660"/>
              <a:gd name="T10" fmla="*/ 2147483647 w 2014"/>
              <a:gd name="T11" fmla="*/ 2147483647 h 660"/>
              <a:gd name="T12" fmla="*/ 2147483647 w 2014"/>
              <a:gd name="T13" fmla="*/ 0 h 66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14"/>
              <a:gd name="T22" fmla="*/ 0 h 660"/>
              <a:gd name="T23" fmla="*/ 2014 w 2014"/>
              <a:gd name="T24" fmla="*/ 660 h 66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014" h="660">
                <a:moveTo>
                  <a:pt x="2014" y="0"/>
                </a:moveTo>
                <a:lnTo>
                  <a:pt x="2014" y="0"/>
                </a:lnTo>
                <a:lnTo>
                  <a:pt x="1162" y="254"/>
                </a:lnTo>
                <a:lnTo>
                  <a:pt x="0" y="594"/>
                </a:lnTo>
                <a:lnTo>
                  <a:pt x="0" y="660"/>
                </a:lnTo>
                <a:lnTo>
                  <a:pt x="2014" y="76"/>
                </a:lnTo>
                <a:lnTo>
                  <a:pt x="201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7" name="Freeform 104"/>
          <p:cNvSpPr>
            <a:spLocks noChangeArrowheads="1"/>
          </p:cNvSpPr>
          <p:nvPr/>
        </p:nvSpPr>
        <p:spPr bwMode="auto">
          <a:xfrm>
            <a:off x="2825750" y="3228975"/>
            <a:ext cx="3205163" cy="942975"/>
          </a:xfrm>
          <a:custGeom>
            <a:avLst/>
            <a:gdLst>
              <a:gd name="T0" fmla="*/ 2147483647 w 2019"/>
              <a:gd name="T1" fmla="*/ 0 h 659"/>
              <a:gd name="T2" fmla="*/ 0 w 2019"/>
              <a:gd name="T3" fmla="*/ 2147483647 h 659"/>
              <a:gd name="T4" fmla="*/ 2147483647 w 2019"/>
              <a:gd name="T5" fmla="*/ 2147483647 h 659"/>
              <a:gd name="T6" fmla="*/ 2147483647 w 2019"/>
              <a:gd name="T7" fmla="*/ 2147483647 h 659"/>
              <a:gd name="T8" fmla="*/ 2147483647 w 2019"/>
              <a:gd name="T9" fmla="*/ 0 h 65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19"/>
              <a:gd name="T16" fmla="*/ 0 h 659"/>
              <a:gd name="T17" fmla="*/ 2019 w 2019"/>
              <a:gd name="T18" fmla="*/ 659 h 65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19" h="659">
                <a:moveTo>
                  <a:pt x="2019" y="0"/>
                </a:moveTo>
                <a:lnTo>
                  <a:pt x="0" y="598"/>
                </a:lnTo>
                <a:lnTo>
                  <a:pt x="5" y="659"/>
                </a:lnTo>
                <a:lnTo>
                  <a:pt x="2019" y="66"/>
                </a:lnTo>
                <a:lnTo>
                  <a:pt x="201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8" name="Freeform 105"/>
          <p:cNvSpPr>
            <a:spLocks noChangeArrowheads="1"/>
          </p:cNvSpPr>
          <p:nvPr/>
        </p:nvSpPr>
        <p:spPr bwMode="auto">
          <a:xfrm>
            <a:off x="2762250" y="3359150"/>
            <a:ext cx="31750" cy="160338"/>
          </a:xfrm>
          <a:custGeom>
            <a:avLst/>
            <a:gdLst>
              <a:gd name="T0" fmla="*/ 0 w 20"/>
              <a:gd name="T1" fmla="*/ 2147483647 h 112"/>
              <a:gd name="T2" fmla="*/ 2147483647 w 20"/>
              <a:gd name="T3" fmla="*/ 0 h 112"/>
              <a:gd name="T4" fmla="*/ 2147483647 w 20"/>
              <a:gd name="T5" fmla="*/ 0 h 112"/>
              <a:gd name="T6" fmla="*/ 2147483647 w 20"/>
              <a:gd name="T7" fmla="*/ 2147483647 h 112"/>
              <a:gd name="T8" fmla="*/ 0 w 20"/>
              <a:gd name="T9" fmla="*/ 2147483647 h 1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"/>
              <a:gd name="T16" fmla="*/ 0 h 112"/>
              <a:gd name="T17" fmla="*/ 20 w 20"/>
              <a:gd name="T18" fmla="*/ 112 h 1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" h="112">
                <a:moveTo>
                  <a:pt x="0" y="112"/>
                </a:moveTo>
                <a:lnTo>
                  <a:pt x="10" y="0"/>
                </a:lnTo>
                <a:lnTo>
                  <a:pt x="20" y="0"/>
                </a:lnTo>
                <a:lnTo>
                  <a:pt x="10" y="112"/>
                </a:lnTo>
                <a:lnTo>
                  <a:pt x="0" y="112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9" name="Freeform 106"/>
          <p:cNvSpPr>
            <a:spLocks noEditPoints="1" noChangeArrowheads="1"/>
          </p:cNvSpPr>
          <p:nvPr/>
        </p:nvSpPr>
        <p:spPr bwMode="auto">
          <a:xfrm>
            <a:off x="2857500" y="3346450"/>
            <a:ext cx="73025" cy="158750"/>
          </a:xfrm>
          <a:custGeom>
            <a:avLst/>
            <a:gdLst>
              <a:gd name="T0" fmla="*/ 2147483647 w 46"/>
              <a:gd name="T1" fmla="*/ 2147483647 h 111"/>
              <a:gd name="T2" fmla="*/ 0 w 46"/>
              <a:gd name="T3" fmla="*/ 0 h 111"/>
              <a:gd name="T4" fmla="*/ 2147483647 w 46"/>
              <a:gd name="T5" fmla="*/ 0 h 111"/>
              <a:gd name="T6" fmla="*/ 2147483647 w 46"/>
              <a:gd name="T7" fmla="*/ 2147483647 h 111"/>
              <a:gd name="T8" fmla="*/ 2147483647 w 46"/>
              <a:gd name="T9" fmla="*/ 2147483647 h 111"/>
              <a:gd name="T10" fmla="*/ 2147483647 w 46"/>
              <a:gd name="T11" fmla="*/ 2147483647 h 111"/>
              <a:gd name="T12" fmla="*/ 2147483647 w 46"/>
              <a:gd name="T13" fmla="*/ 2147483647 h 111"/>
              <a:gd name="T14" fmla="*/ 0 w 46"/>
              <a:gd name="T15" fmla="*/ 0 h 111"/>
              <a:gd name="T16" fmla="*/ 0 w 46"/>
              <a:gd name="T17" fmla="*/ 0 h 111"/>
              <a:gd name="T18" fmla="*/ 0 w 46"/>
              <a:gd name="T19" fmla="*/ 0 h 111"/>
              <a:gd name="T20" fmla="*/ 0 w 46"/>
              <a:gd name="T21" fmla="*/ 0 h 11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46"/>
              <a:gd name="T34" fmla="*/ 0 h 111"/>
              <a:gd name="T35" fmla="*/ 46 w 46"/>
              <a:gd name="T36" fmla="*/ 111 h 111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46" h="111">
                <a:moveTo>
                  <a:pt x="16" y="101"/>
                </a:moveTo>
                <a:lnTo>
                  <a:pt x="0" y="0"/>
                </a:lnTo>
                <a:lnTo>
                  <a:pt x="11" y="0"/>
                </a:lnTo>
                <a:lnTo>
                  <a:pt x="26" y="96"/>
                </a:lnTo>
                <a:lnTo>
                  <a:pt x="46" y="101"/>
                </a:lnTo>
                <a:lnTo>
                  <a:pt x="46" y="111"/>
                </a:lnTo>
                <a:lnTo>
                  <a:pt x="16" y="101"/>
                </a:lnTo>
                <a:close/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0" name="Freeform 107"/>
          <p:cNvSpPr>
            <a:spLocks noChangeArrowheads="1"/>
          </p:cNvSpPr>
          <p:nvPr/>
        </p:nvSpPr>
        <p:spPr bwMode="auto">
          <a:xfrm>
            <a:off x="2770188" y="3503613"/>
            <a:ext cx="47625" cy="44450"/>
          </a:xfrm>
          <a:custGeom>
            <a:avLst/>
            <a:gdLst>
              <a:gd name="T0" fmla="*/ 0 w 30"/>
              <a:gd name="T1" fmla="*/ 2147483647 h 31"/>
              <a:gd name="T2" fmla="*/ 2147483647 w 30"/>
              <a:gd name="T3" fmla="*/ 0 h 31"/>
              <a:gd name="T4" fmla="*/ 2147483647 w 30"/>
              <a:gd name="T5" fmla="*/ 2147483647 h 31"/>
              <a:gd name="T6" fmla="*/ 2147483647 w 30"/>
              <a:gd name="T7" fmla="*/ 2147483647 h 31"/>
              <a:gd name="T8" fmla="*/ 0 w 30"/>
              <a:gd name="T9" fmla="*/ 2147483647 h 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"/>
              <a:gd name="T16" fmla="*/ 0 h 31"/>
              <a:gd name="T17" fmla="*/ 30 w 30"/>
              <a:gd name="T18" fmla="*/ 31 h 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" h="31">
                <a:moveTo>
                  <a:pt x="0" y="11"/>
                </a:moveTo>
                <a:lnTo>
                  <a:pt x="5" y="0"/>
                </a:lnTo>
                <a:lnTo>
                  <a:pt x="30" y="21"/>
                </a:lnTo>
                <a:lnTo>
                  <a:pt x="20" y="31"/>
                </a:lnTo>
                <a:lnTo>
                  <a:pt x="0" y="11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1" name="任意多边形 38"/>
          <p:cNvSpPr>
            <a:spLocks noChangeArrowheads="1"/>
          </p:cNvSpPr>
          <p:nvPr/>
        </p:nvSpPr>
        <p:spPr bwMode="auto">
          <a:xfrm>
            <a:off x="2347913" y="2889250"/>
            <a:ext cx="754062" cy="488950"/>
          </a:xfrm>
          <a:custGeom>
            <a:avLst/>
            <a:gdLst>
              <a:gd name="T0" fmla="*/ 583662 w 753252"/>
              <a:gd name="T1" fmla="*/ 81 h 544174"/>
              <a:gd name="T2" fmla="*/ 685728 w 753252"/>
              <a:gd name="T3" fmla="*/ 4819 h 544174"/>
              <a:gd name="T4" fmla="*/ 726861 w 753252"/>
              <a:gd name="T5" fmla="*/ 1976 h 544174"/>
              <a:gd name="T6" fmla="*/ 726861 w 753252"/>
              <a:gd name="T7" fmla="*/ 9557 h 544174"/>
              <a:gd name="T8" fmla="*/ 118067 w 753252"/>
              <a:gd name="T9" fmla="*/ 55044 h 544174"/>
              <a:gd name="T10" fmla="*/ 122419 w 753252"/>
              <a:gd name="T11" fmla="*/ 54936 h 544174"/>
              <a:gd name="T12" fmla="*/ 107183 w 753252"/>
              <a:gd name="T13" fmla="*/ 54143 h 544174"/>
              <a:gd name="T14" fmla="*/ 43818 w 753252"/>
              <a:gd name="T15" fmla="*/ 53207 h 544174"/>
              <a:gd name="T16" fmla="*/ 2855 w 753252"/>
              <a:gd name="T17" fmla="*/ 44637 h 544174"/>
              <a:gd name="T18" fmla="*/ 84781 w 753252"/>
              <a:gd name="T19" fmla="*/ 43686 h 544174"/>
              <a:gd name="T20" fmla="*/ 125742 w 753252"/>
              <a:gd name="T21" fmla="*/ 36068 h 544174"/>
              <a:gd name="T22" fmla="*/ 158514 w 753252"/>
              <a:gd name="T23" fmla="*/ 44637 h 544174"/>
              <a:gd name="T24" fmla="*/ 142130 w 753252"/>
              <a:gd name="T25" fmla="*/ 49875 h 544174"/>
              <a:gd name="T26" fmla="*/ 126607 w 753252"/>
              <a:gd name="T27" fmla="*/ 54834 h 544174"/>
              <a:gd name="T28" fmla="*/ 128351 w 753252"/>
              <a:gd name="T29" fmla="*/ 54793 h 544174"/>
              <a:gd name="T30" fmla="*/ 373102 w 753252"/>
              <a:gd name="T31" fmla="*/ 25667 h 544174"/>
              <a:gd name="T32" fmla="*/ 583662 w 753252"/>
              <a:gd name="T33" fmla="*/ 81 h 54417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753252"/>
              <a:gd name="T52" fmla="*/ 0 h 544174"/>
              <a:gd name="T53" fmla="*/ 753252 w 753252"/>
              <a:gd name="T54" fmla="*/ 544174 h 54417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753252" h="544174">
                <a:moveTo>
                  <a:pt x="570635" y="682"/>
                </a:moveTo>
                <a:cubicBezTo>
                  <a:pt x="604065" y="3701"/>
                  <a:pt x="638249" y="16784"/>
                  <a:pt x="670422" y="40937"/>
                </a:cubicBezTo>
                <a:cubicBezTo>
                  <a:pt x="678465" y="32886"/>
                  <a:pt x="694552" y="24835"/>
                  <a:pt x="710639" y="16784"/>
                </a:cubicBezTo>
                <a:cubicBezTo>
                  <a:pt x="710639" y="32886"/>
                  <a:pt x="710639" y="57038"/>
                  <a:pt x="710639" y="81191"/>
                </a:cubicBezTo>
                <a:cubicBezTo>
                  <a:pt x="839332" y="234158"/>
                  <a:pt x="686509" y="733314"/>
                  <a:pt x="115432" y="467635"/>
                </a:cubicBezTo>
                <a:lnTo>
                  <a:pt x="119687" y="466730"/>
                </a:lnTo>
                <a:lnTo>
                  <a:pt x="104790" y="459986"/>
                </a:lnTo>
                <a:cubicBezTo>
                  <a:pt x="86393" y="455057"/>
                  <a:pt x="66869" y="458090"/>
                  <a:pt x="42840" y="452024"/>
                </a:cubicBezTo>
                <a:cubicBezTo>
                  <a:pt x="2792" y="443935"/>
                  <a:pt x="-5218" y="403491"/>
                  <a:pt x="2792" y="379225"/>
                </a:cubicBezTo>
                <a:cubicBezTo>
                  <a:pt x="18811" y="346870"/>
                  <a:pt x="58860" y="338782"/>
                  <a:pt x="82889" y="371137"/>
                </a:cubicBezTo>
                <a:cubicBezTo>
                  <a:pt x="66869" y="338782"/>
                  <a:pt x="90898" y="298338"/>
                  <a:pt x="122937" y="306427"/>
                </a:cubicBezTo>
                <a:cubicBezTo>
                  <a:pt x="146966" y="306427"/>
                  <a:pt x="170995" y="338782"/>
                  <a:pt x="154976" y="379225"/>
                </a:cubicBezTo>
                <a:cubicBezTo>
                  <a:pt x="150971" y="395403"/>
                  <a:pt x="144964" y="409558"/>
                  <a:pt x="138956" y="423713"/>
                </a:cubicBezTo>
                <a:lnTo>
                  <a:pt x="123781" y="465859"/>
                </a:lnTo>
                <a:lnTo>
                  <a:pt x="125486" y="465496"/>
                </a:lnTo>
                <a:cubicBezTo>
                  <a:pt x="170353" y="454929"/>
                  <a:pt x="350700" y="401215"/>
                  <a:pt x="364775" y="218056"/>
                </a:cubicBezTo>
                <a:cubicBezTo>
                  <a:pt x="376840" y="73140"/>
                  <a:pt x="470344" y="-8375"/>
                  <a:pt x="570635" y="682"/>
                </a:cubicBezTo>
                <a:close/>
              </a:path>
            </a:pathLst>
          </a:custGeom>
          <a:solidFill>
            <a:srgbClr val="FFC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2" name="Freeform 110"/>
          <p:cNvSpPr>
            <a:spLocks noChangeArrowheads="1"/>
          </p:cNvSpPr>
          <p:nvPr/>
        </p:nvSpPr>
        <p:spPr bwMode="auto">
          <a:xfrm>
            <a:off x="2865438" y="2960688"/>
            <a:ext cx="88900" cy="66675"/>
          </a:xfrm>
          <a:custGeom>
            <a:avLst/>
            <a:gdLst>
              <a:gd name="T0" fmla="*/ 0 w 11"/>
              <a:gd name="T1" fmla="*/ 2147483647 h 9"/>
              <a:gd name="T2" fmla="*/ 2147483647 w 11"/>
              <a:gd name="T3" fmla="*/ 0 h 9"/>
              <a:gd name="T4" fmla="*/ 2147483647 w 11"/>
              <a:gd name="T5" fmla="*/ 2147483647 h 9"/>
              <a:gd name="T6" fmla="*/ 0 w 11"/>
              <a:gd name="T7" fmla="*/ 2147483647 h 9"/>
              <a:gd name="T8" fmla="*/ 0 60000 65536"/>
              <a:gd name="T9" fmla="*/ 0 60000 65536"/>
              <a:gd name="T10" fmla="*/ 0 60000 65536"/>
              <a:gd name="T11" fmla="*/ 0 60000 65536"/>
              <a:gd name="T12" fmla="*/ 0 w 11"/>
              <a:gd name="T13" fmla="*/ 0 h 9"/>
              <a:gd name="T14" fmla="*/ 11 w 11"/>
              <a:gd name="T15" fmla="*/ 9 h 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" h="9">
                <a:moveTo>
                  <a:pt x="0" y="7"/>
                </a:moveTo>
                <a:cubicBezTo>
                  <a:pt x="0" y="7"/>
                  <a:pt x="7" y="9"/>
                  <a:pt x="9" y="0"/>
                </a:cubicBezTo>
                <a:cubicBezTo>
                  <a:pt x="9" y="0"/>
                  <a:pt x="11" y="4"/>
                  <a:pt x="6" y="7"/>
                </a:cubicBezTo>
                <a:cubicBezTo>
                  <a:pt x="4" y="9"/>
                  <a:pt x="2" y="8"/>
                  <a:pt x="0" y="7"/>
                </a:cubicBez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3" name="Freeform 111"/>
          <p:cNvSpPr>
            <a:spLocks noChangeArrowheads="1"/>
          </p:cNvSpPr>
          <p:nvPr/>
        </p:nvSpPr>
        <p:spPr bwMode="auto">
          <a:xfrm>
            <a:off x="2882900" y="3013075"/>
            <a:ext cx="7938" cy="57150"/>
          </a:xfrm>
          <a:custGeom>
            <a:avLst/>
            <a:gdLst>
              <a:gd name="T0" fmla="*/ 0 w 1"/>
              <a:gd name="T1" fmla="*/ 2147483647 h 8"/>
              <a:gd name="T2" fmla="*/ 2147483647 w 1"/>
              <a:gd name="T3" fmla="*/ 2147483647 h 8"/>
              <a:gd name="T4" fmla="*/ 0 w 1"/>
              <a:gd name="T5" fmla="*/ 0 h 8"/>
              <a:gd name="T6" fmla="*/ 0 w 1"/>
              <a:gd name="T7" fmla="*/ 2147483647 h 8"/>
              <a:gd name="T8" fmla="*/ 0 60000 65536"/>
              <a:gd name="T9" fmla="*/ 0 60000 65536"/>
              <a:gd name="T10" fmla="*/ 0 60000 65536"/>
              <a:gd name="T11" fmla="*/ 0 60000 65536"/>
              <a:gd name="T12" fmla="*/ 0 w 1"/>
              <a:gd name="T13" fmla="*/ 0 h 8"/>
              <a:gd name="T14" fmla="*/ 1 w 1"/>
              <a:gd name="T15" fmla="*/ 8 h 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" h="8">
                <a:moveTo>
                  <a:pt x="0" y="1"/>
                </a:moveTo>
                <a:cubicBezTo>
                  <a:pt x="0" y="1"/>
                  <a:pt x="0" y="8"/>
                  <a:pt x="1" y="1"/>
                </a:cubicBezTo>
                <a:cubicBezTo>
                  <a:pt x="0" y="0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4" name="Freeform 112"/>
          <p:cNvSpPr>
            <a:spLocks noChangeArrowheads="1"/>
          </p:cNvSpPr>
          <p:nvPr/>
        </p:nvSpPr>
        <p:spPr bwMode="auto">
          <a:xfrm>
            <a:off x="2898775" y="3013075"/>
            <a:ext cx="23813" cy="49213"/>
          </a:xfrm>
          <a:custGeom>
            <a:avLst/>
            <a:gdLst>
              <a:gd name="T0" fmla="*/ 0 w 3"/>
              <a:gd name="T1" fmla="*/ 2147483647 h 7"/>
              <a:gd name="T2" fmla="*/ 2147483647 w 3"/>
              <a:gd name="T3" fmla="*/ 0 h 7"/>
              <a:gd name="T4" fmla="*/ 0 w 3"/>
              <a:gd name="T5" fmla="*/ 0 h 7"/>
              <a:gd name="T6" fmla="*/ 0 w 3"/>
              <a:gd name="T7" fmla="*/ 2147483647 h 7"/>
              <a:gd name="T8" fmla="*/ 0 60000 65536"/>
              <a:gd name="T9" fmla="*/ 0 60000 65536"/>
              <a:gd name="T10" fmla="*/ 0 60000 65536"/>
              <a:gd name="T11" fmla="*/ 0 60000 65536"/>
              <a:gd name="T12" fmla="*/ 0 w 3"/>
              <a:gd name="T13" fmla="*/ 0 h 7"/>
              <a:gd name="T14" fmla="*/ 3 w 3"/>
              <a:gd name="T15" fmla="*/ 7 h 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" h="7">
                <a:moveTo>
                  <a:pt x="0" y="1"/>
                </a:moveTo>
                <a:cubicBezTo>
                  <a:pt x="0" y="1"/>
                  <a:pt x="3" y="7"/>
                  <a:pt x="1" y="0"/>
                </a:cubicBezTo>
                <a:cubicBezTo>
                  <a:pt x="0" y="0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5" name="Freeform 113"/>
          <p:cNvSpPr>
            <a:spLocks noChangeArrowheads="1"/>
          </p:cNvSpPr>
          <p:nvPr/>
        </p:nvSpPr>
        <p:spPr bwMode="auto">
          <a:xfrm>
            <a:off x="2922588" y="2997200"/>
            <a:ext cx="31750" cy="44450"/>
          </a:xfrm>
          <a:custGeom>
            <a:avLst/>
            <a:gdLst>
              <a:gd name="T0" fmla="*/ 0 w 4"/>
              <a:gd name="T1" fmla="*/ 2147483647 h 6"/>
              <a:gd name="T2" fmla="*/ 2147483647 w 4"/>
              <a:gd name="T3" fmla="*/ 0 h 6"/>
              <a:gd name="T4" fmla="*/ 0 w 4"/>
              <a:gd name="T5" fmla="*/ 2147483647 h 6"/>
              <a:gd name="T6" fmla="*/ 0 60000 65536"/>
              <a:gd name="T7" fmla="*/ 0 60000 65536"/>
              <a:gd name="T8" fmla="*/ 0 60000 65536"/>
              <a:gd name="T9" fmla="*/ 0 w 4"/>
              <a:gd name="T10" fmla="*/ 0 h 6"/>
              <a:gd name="T11" fmla="*/ 4 w 4"/>
              <a:gd name="T12" fmla="*/ 6 h 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" h="6">
                <a:moveTo>
                  <a:pt x="0" y="1"/>
                </a:moveTo>
                <a:cubicBezTo>
                  <a:pt x="0" y="1"/>
                  <a:pt x="4" y="6"/>
                  <a:pt x="1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6" name="Freeform 114"/>
          <p:cNvSpPr>
            <a:spLocks noChangeArrowheads="1"/>
          </p:cNvSpPr>
          <p:nvPr/>
        </p:nvSpPr>
        <p:spPr bwMode="auto">
          <a:xfrm>
            <a:off x="2938463" y="2974975"/>
            <a:ext cx="39687" cy="38100"/>
          </a:xfrm>
          <a:custGeom>
            <a:avLst/>
            <a:gdLst>
              <a:gd name="T0" fmla="*/ 0 w 5"/>
              <a:gd name="T1" fmla="*/ 2147483647 h 5"/>
              <a:gd name="T2" fmla="*/ 0 w 5"/>
              <a:gd name="T3" fmla="*/ 0 h 5"/>
              <a:gd name="T4" fmla="*/ 0 w 5"/>
              <a:gd name="T5" fmla="*/ 2147483647 h 5"/>
              <a:gd name="T6" fmla="*/ 0 w 5"/>
              <a:gd name="T7" fmla="*/ 2147483647 h 5"/>
              <a:gd name="T8" fmla="*/ 0 60000 65536"/>
              <a:gd name="T9" fmla="*/ 0 60000 65536"/>
              <a:gd name="T10" fmla="*/ 0 60000 65536"/>
              <a:gd name="T11" fmla="*/ 0 60000 65536"/>
              <a:gd name="T12" fmla="*/ 0 w 5"/>
              <a:gd name="T13" fmla="*/ 0 h 5"/>
              <a:gd name="T14" fmla="*/ 5 w 5"/>
              <a:gd name="T15" fmla="*/ 5 h 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" h="5">
                <a:moveTo>
                  <a:pt x="0" y="2"/>
                </a:moveTo>
                <a:cubicBezTo>
                  <a:pt x="0" y="2"/>
                  <a:pt x="5" y="5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0" y="2"/>
                </a:ln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7" name="Freeform 115"/>
          <p:cNvSpPr>
            <a:spLocks noChangeArrowheads="1"/>
          </p:cNvSpPr>
          <p:nvPr/>
        </p:nvSpPr>
        <p:spPr bwMode="auto">
          <a:xfrm>
            <a:off x="2728913" y="3027363"/>
            <a:ext cx="322262" cy="230187"/>
          </a:xfrm>
          <a:custGeom>
            <a:avLst/>
            <a:gdLst>
              <a:gd name="T0" fmla="*/ 0 w 40"/>
              <a:gd name="T1" fmla="*/ 2147483647 h 32"/>
              <a:gd name="T2" fmla="*/ 2147483647 w 40"/>
              <a:gd name="T3" fmla="*/ 2147483647 h 32"/>
              <a:gd name="T4" fmla="*/ 0 w 40"/>
              <a:gd name="T5" fmla="*/ 2147483647 h 32"/>
              <a:gd name="T6" fmla="*/ 0 60000 65536"/>
              <a:gd name="T7" fmla="*/ 0 60000 65536"/>
              <a:gd name="T8" fmla="*/ 0 60000 65536"/>
              <a:gd name="T9" fmla="*/ 0 w 40"/>
              <a:gd name="T10" fmla="*/ 0 h 32"/>
              <a:gd name="T11" fmla="*/ 40 w 40"/>
              <a:gd name="T12" fmla="*/ 32 h 3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0" h="32">
                <a:moveTo>
                  <a:pt x="0" y="32"/>
                </a:moveTo>
                <a:cubicBezTo>
                  <a:pt x="0" y="32"/>
                  <a:pt x="12" y="25"/>
                  <a:pt x="13" y="13"/>
                </a:cubicBezTo>
                <a:cubicBezTo>
                  <a:pt x="13" y="0"/>
                  <a:pt x="40" y="25"/>
                  <a:pt x="0" y="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8" name="Freeform 116"/>
          <p:cNvSpPr>
            <a:spLocks noChangeArrowheads="1"/>
          </p:cNvSpPr>
          <p:nvPr/>
        </p:nvSpPr>
        <p:spPr bwMode="auto">
          <a:xfrm>
            <a:off x="5853113" y="2570163"/>
            <a:ext cx="73025" cy="146050"/>
          </a:xfrm>
          <a:custGeom>
            <a:avLst/>
            <a:gdLst>
              <a:gd name="T0" fmla="*/ 0 w 46"/>
              <a:gd name="T1" fmla="*/ 2147483647 h 102"/>
              <a:gd name="T2" fmla="*/ 2147483647 w 46"/>
              <a:gd name="T3" fmla="*/ 0 h 102"/>
              <a:gd name="T4" fmla="*/ 2147483647 w 46"/>
              <a:gd name="T5" fmla="*/ 2147483647 h 102"/>
              <a:gd name="T6" fmla="*/ 2147483647 w 46"/>
              <a:gd name="T7" fmla="*/ 2147483647 h 102"/>
              <a:gd name="T8" fmla="*/ 0 w 46"/>
              <a:gd name="T9" fmla="*/ 2147483647 h 10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"/>
              <a:gd name="T16" fmla="*/ 0 h 102"/>
              <a:gd name="T17" fmla="*/ 46 w 46"/>
              <a:gd name="T18" fmla="*/ 102 h 10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" h="102">
                <a:moveTo>
                  <a:pt x="0" y="5"/>
                </a:moveTo>
                <a:lnTo>
                  <a:pt x="11" y="0"/>
                </a:lnTo>
                <a:lnTo>
                  <a:pt x="46" y="96"/>
                </a:lnTo>
                <a:lnTo>
                  <a:pt x="36" y="102"/>
                </a:lnTo>
                <a:lnTo>
                  <a:pt x="0" y="5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9" name="Freeform 117"/>
          <p:cNvSpPr>
            <a:spLocks noChangeArrowheads="1"/>
          </p:cNvSpPr>
          <p:nvPr/>
        </p:nvSpPr>
        <p:spPr bwMode="auto">
          <a:xfrm>
            <a:off x="5765800" y="2576513"/>
            <a:ext cx="47625" cy="160337"/>
          </a:xfrm>
          <a:custGeom>
            <a:avLst/>
            <a:gdLst>
              <a:gd name="T0" fmla="*/ 0 w 30"/>
              <a:gd name="T1" fmla="*/ 2147483647 h 112"/>
              <a:gd name="T2" fmla="*/ 2147483647 w 30"/>
              <a:gd name="T3" fmla="*/ 2147483647 h 112"/>
              <a:gd name="T4" fmla="*/ 2147483647 w 30"/>
              <a:gd name="T5" fmla="*/ 0 h 112"/>
              <a:gd name="T6" fmla="*/ 2147483647 w 30"/>
              <a:gd name="T7" fmla="*/ 0 h 112"/>
              <a:gd name="T8" fmla="*/ 2147483647 w 30"/>
              <a:gd name="T9" fmla="*/ 2147483647 h 112"/>
              <a:gd name="T10" fmla="*/ 2147483647 w 30"/>
              <a:gd name="T11" fmla="*/ 2147483647 h 112"/>
              <a:gd name="T12" fmla="*/ 0 w 30"/>
              <a:gd name="T13" fmla="*/ 2147483647 h 1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0"/>
              <a:gd name="T22" fmla="*/ 0 h 112"/>
              <a:gd name="T23" fmla="*/ 30 w 30"/>
              <a:gd name="T24" fmla="*/ 112 h 11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0" h="112">
                <a:moveTo>
                  <a:pt x="0" y="107"/>
                </a:moveTo>
                <a:lnTo>
                  <a:pt x="15" y="91"/>
                </a:lnTo>
                <a:lnTo>
                  <a:pt x="5" y="0"/>
                </a:lnTo>
                <a:lnTo>
                  <a:pt x="15" y="0"/>
                </a:lnTo>
                <a:lnTo>
                  <a:pt x="30" y="97"/>
                </a:lnTo>
                <a:lnTo>
                  <a:pt x="5" y="112"/>
                </a:lnTo>
                <a:lnTo>
                  <a:pt x="0" y="107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0" name="Freeform 118"/>
          <p:cNvSpPr>
            <a:spLocks noChangeArrowheads="1"/>
          </p:cNvSpPr>
          <p:nvPr/>
        </p:nvSpPr>
        <p:spPr bwMode="auto">
          <a:xfrm>
            <a:off x="5886450" y="2700338"/>
            <a:ext cx="39688" cy="44450"/>
          </a:xfrm>
          <a:custGeom>
            <a:avLst/>
            <a:gdLst>
              <a:gd name="T0" fmla="*/ 0 w 25"/>
              <a:gd name="T1" fmla="*/ 2147483647 h 31"/>
              <a:gd name="T2" fmla="*/ 2147483647 w 25"/>
              <a:gd name="T3" fmla="*/ 0 h 31"/>
              <a:gd name="T4" fmla="*/ 2147483647 w 25"/>
              <a:gd name="T5" fmla="*/ 2147483647 h 31"/>
              <a:gd name="T6" fmla="*/ 2147483647 w 25"/>
              <a:gd name="T7" fmla="*/ 2147483647 h 31"/>
              <a:gd name="T8" fmla="*/ 0 w 25"/>
              <a:gd name="T9" fmla="*/ 2147483647 h 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5"/>
              <a:gd name="T16" fmla="*/ 0 h 31"/>
              <a:gd name="T17" fmla="*/ 25 w 25"/>
              <a:gd name="T18" fmla="*/ 31 h 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5" h="31">
                <a:moveTo>
                  <a:pt x="0" y="26"/>
                </a:moveTo>
                <a:lnTo>
                  <a:pt x="15" y="0"/>
                </a:lnTo>
                <a:lnTo>
                  <a:pt x="25" y="5"/>
                </a:lnTo>
                <a:lnTo>
                  <a:pt x="10" y="31"/>
                </a:lnTo>
                <a:lnTo>
                  <a:pt x="0" y="26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1" name="任意多边形 37"/>
          <p:cNvSpPr>
            <a:spLocks noChangeArrowheads="1"/>
          </p:cNvSpPr>
          <p:nvPr/>
        </p:nvSpPr>
        <p:spPr bwMode="auto">
          <a:xfrm>
            <a:off x="5467350" y="2159000"/>
            <a:ext cx="760413" cy="441325"/>
          </a:xfrm>
          <a:custGeom>
            <a:avLst/>
            <a:gdLst>
              <a:gd name="T0" fmla="*/ 642479 w 760238"/>
              <a:gd name="T1" fmla="*/ 20520 h 489328"/>
              <a:gd name="T2" fmla="*/ 680162 w 760238"/>
              <a:gd name="T3" fmla="*/ 27150 h 489328"/>
              <a:gd name="T4" fmla="*/ 753254 w 760238"/>
              <a:gd name="T5" fmla="*/ 26124 h 489328"/>
              <a:gd name="T6" fmla="*/ 737010 w 760238"/>
              <a:gd name="T7" fmla="*/ 35351 h 489328"/>
              <a:gd name="T8" fmla="*/ 663923 w 760238"/>
              <a:gd name="T9" fmla="*/ 40475 h 489328"/>
              <a:gd name="T10" fmla="*/ 607076 w 760238"/>
              <a:gd name="T11" fmla="*/ 30225 h 489328"/>
              <a:gd name="T12" fmla="*/ 623315 w 760238"/>
              <a:gd name="T13" fmla="*/ 21000 h 489328"/>
              <a:gd name="T14" fmla="*/ 642479 w 760238"/>
              <a:gd name="T15" fmla="*/ 20520 h 489328"/>
              <a:gd name="T16" fmla="*/ 171598 w 760238"/>
              <a:gd name="T17" fmla="*/ 65 h 489328"/>
              <a:gd name="T18" fmla="*/ 380634 w 760238"/>
              <a:gd name="T19" fmla="*/ 20137 h 489328"/>
              <a:gd name="T20" fmla="*/ 672188 w 760238"/>
              <a:gd name="T21" fmla="*/ 40546 h 489328"/>
              <a:gd name="T22" fmla="*/ 16203 w 760238"/>
              <a:gd name="T23" fmla="*/ 16055 h 489328"/>
              <a:gd name="T24" fmla="*/ 0 w 760238"/>
              <a:gd name="T25" fmla="*/ 8910 h 489328"/>
              <a:gd name="T26" fmla="*/ 40487 w 760238"/>
              <a:gd name="T27" fmla="*/ 9932 h 489328"/>
              <a:gd name="T28" fmla="*/ 171598 w 760238"/>
              <a:gd name="T29" fmla="*/ 65 h 489328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760238"/>
              <a:gd name="T46" fmla="*/ 0 h 489328"/>
              <a:gd name="T47" fmla="*/ 760238 w 760238"/>
              <a:gd name="T48" fmla="*/ 489328 h 489328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760238" h="489328">
                <a:moveTo>
                  <a:pt x="639381" y="161933"/>
                </a:moveTo>
                <a:cubicBezTo>
                  <a:pt x="658701" y="165725"/>
                  <a:pt x="676885" y="189991"/>
                  <a:pt x="676885" y="214257"/>
                </a:cubicBezTo>
                <a:cubicBezTo>
                  <a:pt x="684967" y="181902"/>
                  <a:pt x="725376" y="181902"/>
                  <a:pt x="749622" y="206168"/>
                </a:cubicBezTo>
                <a:cubicBezTo>
                  <a:pt x="765785" y="230434"/>
                  <a:pt x="765785" y="262789"/>
                  <a:pt x="733458" y="278967"/>
                </a:cubicBezTo>
                <a:cubicBezTo>
                  <a:pt x="709213" y="295144"/>
                  <a:pt x="684967" y="295144"/>
                  <a:pt x="660722" y="319410"/>
                </a:cubicBezTo>
                <a:cubicBezTo>
                  <a:pt x="644558" y="287055"/>
                  <a:pt x="620313" y="270878"/>
                  <a:pt x="604149" y="238523"/>
                </a:cubicBezTo>
                <a:cubicBezTo>
                  <a:pt x="587985" y="206168"/>
                  <a:pt x="596067" y="173813"/>
                  <a:pt x="620313" y="165725"/>
                </a:cubicBezTo>
                <a:cubicBezTo>
                  <a:pt x="626374" y="161680"/>
                  <a:pt x="632940" y="160669"/>
                  <a:pt x="639381" y="161933"/>
                </a:cubicBezTo>
                <a:close/>
                <a:moveTo>
                  <a:pt x="170779" y="516"/>
                </a:moveTo>
                <a:cubicBezTo>
                  <a:pt x="250352" y="-5933"/>
                  <a:pt x="333467" y="48174"/>
                  <a:pt x="378802" y="158907"/>
                </a:cubicBezTo>
                <a:cubicBezTo>
                  <a:pt x="451339" y="344132"/>
                  <a:pt x="668948" y="319972"/>
                  <a:pt x="668948" y="319972"/>
                </a:cubicBezTo>
                <a:cubicBezTo>
                  <a:pt x="217610" y="722635"/>
                  <a:pt x="-64477" y="303866"/>
                  <a:pt x="16119" y="126694"/>
                </a:cubicBezTo>
                <a:cubicBezTo>
                  <a:pt x="8060" y="110587"/>
                  <a:pt x="8060" y="78374"/>
                  <a:pt x="0" y="70321"/>
                </a:cubicBezTo>
                <a:cubicBezTo>
                  <a:pt x="16119" y="70321"/>
                  <a:pt x="32239" y="78374"/>
                  <a:pt x="40298" y="78374"/>
                </a:cubicBezTo>
                <a:cubicBezTo>
                  <a:pt x="76567" y="30055"/>
                  <a:pt x="123035" y="4385"/>
                  <a:pt x="170779" y="516"/>
                </a:cubicBezTo>
                <a:close/>
              </a:path>
            </a:pathLst>
          </a:custGeom>
          <a:solidFill>
            <a:srgbClr val="FFC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2" name="Freeform 121"/>
          <p:cNvSpPr>
            <a:spLocks noChangeArrowheads="1"/>
          </p:cNvSpPr>
          <p:nvPr/>
        </p:nvSpPr>
        <p:spPr bwMode="auto">
          <a:xfrm>
            <a:off x="5572125" y="2279650"/>
            <a:ext cx="306388" cy="217488"/>
          </a:xfrm>
          <a:custGeom>
            <a:avLst/>
            <a:gdLst>
              <a:gd name="T0" fmla="*/ 2147483647 w 38"/>
              <a:gd name="T1" fmla="*/ 2147483647 h 30"/>
              <a:gd name="T2" fmla="*/ 2147483647 w 38"/>
              <a:gd name="T3" fmla="*/ 2147483647 h 30"/>
              <a:gd name="T4" fmla="*/ 2147483647 w 38"/>
              <a:gd name="T5" fmla="*/ 2147483647 h 30"/>
              <a:gd name="T6" fmla="*/ 0 60000 65536"/>
              <a:gd name="T7" fmla="*/ 0 60000 65536"/>
              <a:gd name="T8" fmla="*/ 0 60000 65536"/>
              <a:gd name="T9" fmla="*/ 0 w 38"/>
              <a:gd name="T10" fmla="*/ 0 h 30"/>
              <a:gd name="T11" fmla="*/ 38 w 38"/>
              <a:gd name="T12" fmla="*/ 30 h 3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8" h="30">
                <a:moveTo>
                  <a:pt x="38" y="25"/>
                </a:moveTo>
                <a:cubicBezTo>
                  <a:pt x="38" y="25"/>
                  <a:pt x="25" y="22"/>
                  <a:pt x="21" y="11"/>
                </a:cubicBezTo>
                <a:cubicBezTo>
                  <a:pt x="17" y="0"/>
                  <a:pt x="0" y="30"/>
                  <a:pt x="38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3" name="Freeform 122"/>
          <p:cNvSpPr>
            <a:spLocks noChangeArrowheads="1"/>
          </p:cNvSpPr>
          <p:nvPr/>
        </p:nvSpPr>
        <p:spPr bwMode="auto">
          <a:xfrm>
            <a:off x="5588000" y="2244725"/>
            <a:ext cx="112713" cy="57150"/>
          </a:xfrm>
          <a:custGeom>
            <a:avLst/>
            <a:gdLst>
              <a:gd name="T0" fmla="*/ 0 w 14"/>
              <a:gd name="T1" fmla="*/ 0 h 8"/>
              <a:gd name="T2" fmla="*/ 2147483647 w 14"/>
              <a:gd name="T3" fmla="*/ 2147483647 h 8"/>
              <a:gd name="T4" fmla="*/ 2147483647 w 14"/>
              <a:gd name="T5" fmla="*/ 2147483647 h 8"/>
              <a:gd name="T6" fmla="*/ 0 w 14"/>
              <a:gd name="T7" fmla="*/ 0 h 8"/>
              <a:gd name="T8" fmla="*/ 0 60000 65536"/>
              <a:gd name="T9" fmla="*/ 0 60000 65536"/>
              <a:gd name="T10" fmla="*/ 0 60000 65536"/>
              <a:gd name="T11" fmla="*/ 0 60000 65536"/>
              <a:gd name="T12" fmla="*/ 0 w 14"/>
              <a:gd name="T13" fmla="*/ 0 h 8"/>
              <a:gd name="T14" fmla="*/ 14 w 14"/>
              <a:gd name="T15" fmla="*/ 8 h 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" h="8">
                <a:moveTo>
                  <a:pt x="0" y="0"/>
                </a:moveTo>
                <a:cubicBezTo>
                  <a:pt x="0" y="0"/>
                  <a:pt x="5" y="8"/>
                  <a:pt x="14" y="2"/>
                </a:cubicBezTo>
                <a:cubicBezTo>
                  <a:pt x="14" y="2"/>
                  <a:pt x="12" y="7"/>
                  <a:pt x="6" y="6"/>
                </a:cubicBezTo>
                <a:cubicBezTo>
                  <a:pt x="2" y="5"/>
                  <a:pt x="1" y="3"/>
                  <a:pt x="0" y="0"/>
                </a:cubicBez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4" name="Freeform 123"/>
          <p:cNvSpPr>
            <a:spLocks noChangeArrowheads="1"/>
          </p:cNvSpPr>
          <p:nvPr/>
        </p:nvSpPr>
        <p:spPr bwMode="auto">
          <a:xfrm>
            <a:off x="3703638" y="1641475"/>
            <a:ext cx="1481137" cy="723900"/>
          </a:xfrm>
          <a:custGeom>
            <a:avLst/>
            <a:gdLst>
              <a:gd name="T0" fmla="*/ 2147483647 w 933"/>
              <a:gd name="T1" fmla="*/ 2147483647 h 507"/>
              <a:gd name="T2" fmla="*/ 2147483647 w 933"/>
              <a:gd name="T3" fmla="*/ 0 h 507"/>
              <a:gd name="T4" fmla="*/ 2147483647 w 933"/>
              <a:gd name="T5" fmla="*/ 2147483647 h 507"/>
              <a:gd name="T6" fmla="*/ 0 w 933"/>
              <a:gd name="T7" fmla="*/ 2147483647 h 507"/>
              <a:gd name="T8" fmla="*/ 2147483647 w 933"/>
              <a:gd name="T9" fmla="*/ 2147483647 h 507"/>
              <a:gd name="T10" fmla="*/ 2147483647 w 933"/>
              <a:gd name="T11" fmla="*/ 2147483647 h 50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33"/>
              <a:gd name="T19" fmla="*/ 0 h 507"/>
              <a:gd name="T20" fmla="*/ 933 w 933"/>
              <a:gd name="T21" fmla="*/ 507 h 50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33" h="507">
                <a:moveTo>
                  <a:pt x="928" y="233"/>
                </a:moveTo>
                <a:lnTo>
                  <a:pt x="91" y="0"/>
                </a:lnTo>
                <a:lnTo>
                  <a:pt x="172" y="172"/>
                </a:lnTo>
                <a:lnTo>
                  <a:pt x="0" y="289"/>
                </a:lnTo>
                <a:lnTo>
                  <a:pt x="933" y="507"/>
                </a:lnTo>
                <a:lnTo>
                  <a:pt x="928" y="233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5" name="Freeform 124"/>
          <p:cNvSpPr>
            <a:spLocks noChangeArrowheads="1"/>
          </p:cNvSpPr>
          <p:nvPr/>
        </p:nvSpPr>
        <p:spPr bwMode="auto">
          <a:xfrm>
            <a:off x="3703638" y="1649413"/>
            <a:ext cx="1481137" cy="725487"/>
          </a:xfrm>
          <a:custGeom>
            <a:avLst/>
            <a:gdLst>
              <a:gd name="T0" fmla="*/ 2147483647 w 933"/>
              <a:gd name="T1" fmla="*/ 2147483647 h 507"/>
              <a:gd name="T2" fmla="*/ 2147483647 w 933"/>
              <a:gd name="T3" fmla="*/ 0 h 507"/>
              <a:gd name="T4" fmla="*/ 2147483647 w 933"/>
              <a:gd name="T5" fmla="*/ 2147483647 h 507"/>
              <a:gd name="T6" fmla="*/ 0 w 933"/>
              <a:gd name="T7" fmla="*/ 2147483647 h 507"/>
              <a:gd name="T8" fmla="*/ 2147483647 w 933"/>
              <a:gd name="T9" fmla="*/ 2147483647 h 507"/>
              <a:gd name="T10" fmla="*/ 2147483647 w 933"/>
              <a:gd name="T11" fmla="*/ 2147483647 h 50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33"/>
              <a:gd name="T19" fmla="*/ 0 h 507"/>
              <a:gd name="T20" fmla="*/ 933 w 933"/>
              <a:gd name="T21" fmla="*/ 507 h 50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33" h="507">
                <a:moveTo>
                  <a:pt x="928" y="233"/>
                </a:moveTo>
                <a:lnTo>
                  <a:pt x="91" y="0"/>
                </a:lnTo>
                <a:lnTo>
                  <a:pt x="172" y="172"/>
                </a:lnTo>
                <a:lnTo>
                  <a:pt x="0" y="289"/>
                </a:lnTo>
                <a:lnTo>
                  <a:pt x="933" y="507"/>
                </a:lnTo>
                <a:lnTo>
                  <a:pt x="928" y="23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6" name="Freeform 126"/>
          <p:cNvSpPr>
            <a:spLocks noChangeArrowheads="1"/>
          </p:cNvSpPr>
          <p:nvPr/>
        </p:nvSpPr>
        <p:spPr bwMode="auto">
          <a:xfrm>
            <a:off x="3421063" y="1974850"/>
            <a:ext cx="1771650" cy="1109663"/>
          </a:xfrm>
          <a:custGeom>
            <a:avLst/>
            <a:gdLst>
              <a:gd name="T0" fmla="*/ 2147483647 w 1116"/>
              <a:gd name="T1" fmla="*/ 0 h 776"/>
              <a:gd name="T2" fmla="*/ 0 w 1116"/>
              <a:gd name="T3" fmla="*/ 2147483647 h 776"/>
              <a:gd name="T4" fmla="*/ 2147483647 w 1116"/>
              <a:gd name="T5" fmla="*/ 2147483647 h 776"/>
              <a:gd name="T6" fmla="*/ 2147483647 w 1116"/>
              <a:gd name="T7" fmla="*/ 2147483647 h 776"/>
              <a:gd name="T8" fmla="*/ 2147483647 w 1116"/>
              <a:gd name="T9" fmla="*/ 0 h 7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16"/>
              <a:gd name="T16" fmla="*/ 0 h 776"/>
              <a:gd name="T17" fmla="*/ 1116 w 1116"/>
              <a:gd name="T18" fmla="*/ 776 h 77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16" h="776">
                <a:moveTo>
                  <a:pt x="1111" y="0"/>
                </a:moveTo>
                <a:lnTo>
                  <a:pt x="0" y="320"/>
                </a:lnTo>
                <a:lnTo>
                  <a:pt x="6" y="776"/>
                </a:lnTo>
                <a:lnTo>
                  <a:pt x="1116" y="457"/>
                </a:lnTo>
                <a:lnTo>
                  <a:pt x="11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7" name="Freeform 129"/>
          <p:cNvSpPr>
            <a:spLocks noChangeArrowheads="1"/>
          </p:cNvSpPr>
          <p:nvPr/>
        </p:nvSpPr>
        <p:spPr bwMode="auto">
          <a:xfrm>
            <a:off x="3430588" y="2555875"/>
            <a:ext cx="1762125" cy="527050"/>
          </a:xfrm>
          <a:custGeom>
            <a:avLst/>
            <a:gdLst>
              <a:gd name="T0" fmla="*/ 2147483647 w 1110"/>
              <a:gd name="T1" fmla="*/ 0 h 370"/>
              <a:gd name="T2" fmla="*/ 0 w 1110"/>
              <a:gd name="T3" fmla="*/ 2147483647 h 370"/>
              <a:gd name="T4" fmla="*/ 0 w 1110"/>
              <a:gd name="T5" fmla="*/ 2147483647 h 370"/>
              <a:gd name="T6" fmla="*/ 2147483647 w 1110"/>
              <a:gd name="T7" fmla="*/ 2147483647 h 370"/>
              <a:gd name="T8" fmla="*/ 2147483647 w 1110"/>
              <a:gd name="T9" fmla="*/ 0 h 3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10"/>
              <a:gd name="T16" fmla="*/ 0 h 370"/>
              <a:gd name="T17" fmla="*/ 1110 w 1110"/>
              <a:gd name="T18" fmla="*/ 370 h 37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10" h="370">
                <a:moveTo>
                  <a:pt x="1110" y="0"/>
                </a:moveTo>
                <a:lnTo>
                  <a:pt x="0" y="314"/>
                </a:lnTo>
                <a:lnTo>
                  <a:pt x="0" y="370"/>
                </a:lnTo>
                <a:lnTo>
                  <a:pt x="1110" y="51"/>
                </a:lnTo>
                <a:lnTo>
                  <a:pt x="111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8" name="Freeform 131"/>
          <p:cNvSpPr>
            <a:spLocks noChangeArrowheads="1"/>
          </p:cNvSpPr>
          <p:nvPr/>
        </p:nvSpPr>
        <p:spPr bwMode="auto">
          <a:xfrm>
            <a:off x="3421063" y="3765550"/>
            <a:ext cx="1771650" cy="1108075"/>
          </a:xfrm>
          <a:custGeom>
            <a:avLst/>
            <a:gdLst>
              <a:gd name="T0" fmla="*/ 2147483647 w 1116"/>
              <a:gd name="T1" fmla="*/ 0 h 776"/>
              <a:gd name="T2" fmla="*/ 0 w 1116"/>
              <a:gd name="T3" fmla="*/ 2147483647 h 776"/>
              <a:gd name="T4" fmla="*/ 2147483647 w 1116"/>
              <a:gd name="T5" fmla="*/ 2147483647 h 776"/>
              <a:gd name="T6" fmla="*/ 2147483647 w 1116"/>
              <a:gd name="T7" fmla="*/ 2147483647 h 776"/>
              <a:gd name="T8" fmla="*/ 2147483647 w 1116"/>
              <a:gd name="T9" fmla="*/ 0 h 7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16"/>
              <a:gd name="T16" fmla="*/ 0 h 776"/>
              <a:gd name="T17" fmla="*/ 1116 w 1116"/>
              <a:gd name="T18" fmla="*/ 776 h 77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16" h="776">
                <a:moveTo>
                  <a:pt x="1111" y="0"/>
                </a:moveTo>
                <a:lnTo>
                  <a:pt x="0" y="320"/>
                </a:lnTo>
                <a:lnTo>
                  <a:pt x="6" y="776"/>
                </a:lnTo>
                <a:lnTo>
                  <a:pt x="1116" y="457"/>
                </a:lnTo>
                <a:lnTo>
                  <a:pt x="11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9" name="Freeform 133"/>
          <p:cNvSpPr>
            <a:spLocks noEditPoints="1" noChangeArrowheads="1"/>
          </p:cNvSpPr>
          <p:nvPr/>
        </p:nvSpPr>
        <p:spPr bwMode="auto">
          <a:xfrm>
            <a:off x="3421063" y="3765550"/>
            <a:ext cx="1771650" cy="1108075"/>
          </a:xfrm>
          <a:custGeom>
            <a:avLst/>
            <a:gdLst>
              <a:gd name="T0" fmla="*/ 2147483647 w 1116"/>
              <a:gd name="T1" fmla="*/ 2147483647 h 776"/>
              <a:gd name="T2" fmla="*/ 2147483647 w 1116"/>
              <a:gd name="T3" fmla="*/ 2147483647 h 776"/>
              <a:gd name="T4" fmla="*/ 2147483647 w 1116"/>
              <a:gd name="T5" fmla="*/ 2147483647 h 776"/>
              <a:gd name="T6" fmla="*/ 2147483647 w 1116"/>
              <a:gd name="T7" fmla="*/ 2147483647 h 776"/>
              <a:gd name="T8" fmla="*/ 2147483647 w 1116"/>
              <a:gd name="T9" fmla="*/ 2147483647 h 776"/>
              <a:gd name="T10" fmla="*/ 2147483647 w 1116"/>
              <a:gd name="T11" fmla="*/ 0 h 776"/>
              <a:gd name="T12" fmla="*/ 2147483647 w 1116"/>
              <a:gd name="T13" fmla="*/ 0 h 776"/>
              <a:gd name="T14" fmla="*/ 0 w 1116"/>
              <a:gd name="T15" fmla="*/ 2147483647 h 776"/>
              <a:gd name="T16" fmla="*/ 0 w 1116"/>
              <a:gd name="T17" fmla="*/ 2147483647 h 776"/>
              <a:gd name="T18" fmla="*/ 0 w 1116"/>
              <a:gd name="T19" fmla="*/ 2147483647 h 776"/>
              <a:gd name="T20" fmla="*/ 2147483647 w 1116"/>
              <a:gd name="T21" fmla="*/ 2147483647 h 776"/>
              <a:gd name="T22" fmla="*/ 2147483647 w 1116"/>
              <a:gd name="T23" fmla="*/ 0 h 77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116"/>
              <a:gd name="T37" fmla="*/ 0 h 776"/>
              <a:gd name="T38" fmla="*/ 1116 w 1116"/>
              <a:gd name="T39" fmla="*/ 776 h 77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116" h="776">
                <a:moveTo>
                  <a:pt x="1116" y="406"/>
                </a:moveTo>
                <a:lnTo>
                  <a:pt x="6" y="720"/>
                </a:lnTo>
                <a:lnTo>
                  <a:pt x="6" y="776"/>
                </a:lnTo>
                <a:lnTo>
                  <a:pt x="1116" y="457"/>
                </a:lnTo>
                <a:lnTo>
                  <a:pt x="1116" y="406"/>
                </a:lnTo>
                <a:moveTo>
                  <a:pt x="1111" y="0"/>
                </a:moveTo>
                <a:lnTo>
                  <a:pt x="1111" y="0"/>
                </a:lnTo>
                <a:lnTo>
                  <a:pt x="0" y="320"/>
                </a:lnTo>
                <a:lnTo>
                  <a:pt x="0" y="345"/>
                </a:lnTo>
                <a:lnTo>
                  <a:pt x="0" y="370"/>
                </a:lnTo>
                <a:lnTo>
                  <a:pt x="1111" y="51"/>
                </a:lnTo>
                <a:lnTo>
                  <a:pt x="11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10" name="任意多边形 163"/>
          <p:cNvSpPr>
            <a:spLocks noChangeArrowheads="1"/>
          </p:cNvSpPr>
          <p:nvPr/>
        </p:nvSpPr>
        <p:spPr bwMode="auto">
          <a:xfrm rot="-942145">
            <a:off x="2667000" y="3086100"/>
            <a:ext cx="3522663" cy="669925"/>
          </a:xfrm>
          <a:custGeom>
            <a:avLst/>
            <a:gdLst>
              <a:gd name="T0" fmla="*/ 3548208 w 3521391"/>
              <a:gd name="T1" fmla="*/ 0 h 741516"/>
              <a:gd name="T2" fmla="*/ 3385437 w 3521391"/>
              <a:gd name="T3" fmla="*/ 78867 h 741516"/>
              <a:gd name="T4" fmla="*/ 3386638 w 3521391"/>
              <a:gd name="T5" fmla="*/ 78865 h 741516"/>
              <a:gd name="T6" fmla="*/ 3358064 w 3521391"/>
              <a:gd name="T7" fmla="*/ 92129 h 741516"/>
              <a:gd name="T8" fmla="*/ 0 w 3521391"/>
              <a:gd name="T9" fmla="*/ 97515 h 741516"/>
              <a:gd name="T10" fmla="*/ 3735 w 3521391"/>
              <a:gd name="T11" fmla="*/ 95006 h 741516"/>
              <a:gd name="T12" fmla="*/ 25378 w 3521391"/>
              <a:gd name="T13" fmla="*/ 84961 h 741516"/>
              <a:gd name="T14" fmla="*/ 25903 w 3521391"/>
              <a:gd name="T15" fmla="*/ 84961 h 741516"/>
              <a:gd name="T16" fmla="*/ 37962 w 3521391"/>
              <a:gd name="T17" fmla="*/ 79124 h 741516"/>
              <a:gd name="T18" fmla="*/ 196385 w 3521391"/>
              <a:gd name="T19" fmla="*/ 5576 h 741516"/>
              <a:gd name="T20" fmla="*/ 3548160 w 3521391"/>
              <a:gd name="T21" fmla="*/ 0 h 741516"/>
              <a:gd name="T22" fmla="*/ 3548206 w 3521391"/>
              <a:gd name="T23" fmla="*/ 0 h 74151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3521391"/>
              <a:gd name="T37" fmla="*/ 0 h 741516"/>
              <a:gd name="T38" fmla="*/ 3521391 w 3521391"/>
              <a:gd name="T39" fmla="*/ 741516 h 74151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3521391" h="741516">
                <a:moveTo>
                  <a:pt x="3521391" y="0"/>
                </a:moveTo>
                <a:lnTo>
                  <a:pt x="3359850" y="599714"/>
                </a:lnTo>
                <a:lnTo>
                  <a:pt x="3361041" y="599696"/>
                </a:lnTo>
                <a:lnTo>
                  <a:pt x="3332684" y="700561"/>
                </a:lnTo>
                <a:lnTo>
                  <a:pt x="0" y="741516"/>
                </a:lnTo>
                <a:lnTo>
                  <a:pt x="3714" y="722437"/>
                </a:lnTo>
                <a:lnTo>
                  <a:pt x="25189" y="646052"/>
                </a:lnTo>
                <a:lnTo>
                  <a:pt x="25714" y="646045"/>
                </a:lnTo>
                <a:lnTo>
                  <a:pt x="37668" y="601664"/>
                </a:lnTo>
                <a:lnTo>
                  <a:pt x="194896" y="42398"/>
                </a:lnTo>
                <a:lnTo>
                  <a:pt x="3521344" y="0"/>
                </a:lnTo>
                <a:lnTo>
                  <a:pt x="3521390" y="0"/>
                </a:lnTo>
                <a:lnTo>
                  <a:pt x="3521391" y="0"/>
                </a:lnTo>
                <a:close/>
              </a:path>
            </a:pathLst>
          </a:custGeom>
          <a:solidFill>
            <a:srgbClr val="00BC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4800">
                <a:solidFill>
                  <a:srgbClr val="FFFFFF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华文行楷" panose="02010800040101010101" pitchFamily="2" charset="-122"/>
              </a:rPr>
              <a:t>谢谢</a:t>
            </a:r>
            <a:endParaRPr lang="zh-CN" altLang="en-US" sz="4800">
              <a:solidFill>
                <a:srgbClr val="FFFFFF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华文行楷" panose="02010800040101010101" pitchFamily="2" charset="-122"/>
            </a:endParaRPr>
          </a:p>
        </p:txBody>
      </p:sp>
      <p:sp>
        <p:nvSpPr>
          <p:cNvPr id="24611" name="任意多边形 167"/>
          <p:cNvSpPr>
            <a:spLocks noChangeArrowheads="1"/>
          </p:cNvSpPr>
          <p:nvPr/>
        </p:nvSpPr>
        <p:spPr bwMode="auto">
          <a:xfrm rot="-878033">
            <a:off x="3303588" y="2192338"/>
            <a:ext cx="2008187" cy="674687"/>
          </a:xfrm>
          <a:custGeom>
            <a:avLst/>
            <a:gdLst>
              <a:gd name="T0" fmla="*/ 2001719 w 2008511"/>
              <a:gd name="T1" fmla="*/ 0 h 748757"/>
              <a:gd name="T2" fmla="*/ 1826706 w 2008511"/>
              <a:gd name="T3" fmla="*/ 87718 h 748757"/>
              <a:gd name="T4" fmla="*/ 0 w 2008511"/>
              <a:gd name="T5" fmla="*/ 93301 h 748757"/>
              <a:gd name="T6" fmla="*/ 173084 w 2008511"/>
              <a:gd name="T7" fmla="*/ 5724 h 748757"/>
              <a:gd name="T8" fmla="*/ 0 60000 65536"/>
              <a:gd name="T9" fmla="*/ 0 60000 65536"/>
              <a:gd name="T10" fmla="*/ 0 60000 65536"/>
              <a:gd name="T11" fmla="*/ 0 60000 65536"/>
              <a:gd name="T12" fmla="*/ 0 w 2008511"/>
              <a:gd name="T13" fmla="*/ 0 h 748757"/>
              <a:gd name="T14" fmla="*/ 2008511 w 2008511"/>
              <a:gd name="T15" fmla="*/ 748757 h 74875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8511" h="748757">
                <a:moveTo>
                  <a:pt x="2008511" y="0"/>
                </a:moveTo>
                <a:lnTo>
                  <a:pt x="1832903" y="703958"/>
                </a:lnTo>
                <a:lnTo>
                  <a:pt x="0" y="748757"/>
                </a:lnTo>
                <a:lnTo>
                  <a:pt x="173672" y="45934"/>
                </a:lnTo>
                <a:lnTo>
                  <a:pt x="2008511" y="0"/>
                </a:lnTo>
                <a:close/>
              </a:path>
            </a:pathLst>
          </a:custGeom>
          <a:solidFill>
            <a:srgbClr val="00BC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4612" name="任意多边形 171"/>
          <p:cNvSpPr>
            <a:spLocks noChangeArrowheads="1"/>
          </p:cNvSpPr>
          <p:nvPr/>
        </p:nvSpPr>
        <p:spPr bwMode="auto">
          <a:xfrm rot="-750403">
            <a:off x="3330575" y="3949700"/>
            <a:ext cx="1979613" cy="739775"/>
          </a:xfrm>
          <a:custGeom>
            <a:avLst/>
            <a:gdLst>
              <a:gd name="T0" fmla="*/ 1985200 w 1979334"/>
              <a:gd name="T1" fmla="*/ 0 h 822792"/>
              <a:gd name="T2" fmla="*/ 1835399 w 1979334"/>
              <a:gd name="T3" fmla="*/ 84567 h 822792"/>
              <a:gd name="T4" fmla="*/ 0 w 1979334"/>
              <a:gd name="T5" fmla="*/ 98002 h 822792"/>
              <a:gd name="T6" fmla="*/ 147906 w 1979334"/>
              <a:gd name="T7" fmla="*/ 13578 h 822792"/>
              <a:gd name="T8" fmla="*/ 0 60000 65536"/>
              <a:gd name="T9" fmla="*/ 0 60000 65536"/>
              <a:gd name="T10" fmla="*/ 0 60000 65536"/>
              <a:gd name="T11" fmla="*/ 0 60000 65536"/>
              <a:gd name="T12" fmla="*/ 0 w 1979334"/>
              <a:gd name="T13" fmla="*/ 0 h 822792"/>
              <a:gd name="T14" fmla="*/ 1979334 w 1979334"/>
              <a:gd name="T15" fmla="*/ 822792 h 82279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79334" h="822792">
                <a:moveTo>
                  <a:pt x="1979334" y="0"/>
                </a:moveTo>
                <a:lnTo>
                  <a:pt x="1829976" y="709991"/>
                </a:lnTo>
                <a:lnTo>
                  <a:pt x="0" y="822792"/>
                </a:lnTo>
                <a:lnTo>
                  <a:pt x="147465" y="114007"/>
                </a:lnTo>
                <a:lnTo>
                  <a:pt x="1979334" y="0"/>
                </a:lnTo>
                <a:close/>
              </a:path>
            </a:pathLst>
          </a:custGeom>
          <a:solidFill>
            <a:srgbClr val="00BC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pic>
        <p:nvPicPr>
          <p:cNvPr id="5123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4724400"/>
            <a:ext cx="2016125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矩形 1"/>
          <p:cNvSpPr>
            <a:spLocks noChangeArrowheads="1"/>
          </p:cNvSpPr>
          <p:nvPr/>
        </p:nvSpPr>
        <p:spPr bwMode="auto">
          <a:xfrm>
            <a:off x="682625" y="1989138"/>
            <a:ext cx="77771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理解十几减几的计算方法</a:t>
            </a:r>
            <a:r>
              <a:rPr lang="zh-CN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5125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1" name="矩形 6"/>
          <p:cNvSpPr>
            <a:spLocks noChangeArrowheads="1"/>
          </p:cNvSpPr>
          <p:nvPr/>
        </p:nvSpPr>
        <p:spPr bwMode="auto">
          <a:xfrm>
            <a:off x="684213" y="4005263"/>
            <a:ext cx="76327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2.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会计算十几减几。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6152" name="同侧圆角矩形 7"/>
          <p:cNvSpPr>
            <a:spLocks noChangeArrowheads="1"/>
          </p:cNvSpPr>
          <p:nvPr/>
        </p:nvSpPr>
        <p:spPr bwMode="auto">
          <a:xfrm>
            <a:off x="500063" y="100012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学习目标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bldLvl="0" autoUpdateAnimBg="0"/>
      <p:bldP spid="6151" grpId="0" bldLvl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6147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3" name="Text Box 6"/>
          <p:cNvSpPr txBox="1">
            <a:spLocks noChangeArrowheads="1"/>
          </p:cNvSpPr>
          <p:nvPr/>
        </p:nvSpPr>
        <p:spPr bwMode="auto">
          <a:xfrm>
            <a:off x="971550" y="2349500"/>
            <a:ext cx="6121400" cy="646113"/>
          </a:xfrm>
          <a:prstGeom prst="rect">
            <a:avLst/>
          </a:prstGeom>
          <a:blipFill dpi="0" rotWithShape="0">
            <a:blip r:embed="rId1"/>
            <a:srcRect/>
            <a:tile tx="0" ty="0" sx="100000" sy="100000" flip="none" algn="tl"/>
          </a:blipFill>
          <a:ln w="9525" cap="rnd">
            <a:solidFill>
              <a:srgbClr val="000000"/>
            </a:solidFill>
            <a:prstDash val="sysDot"/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</a:t>
            </a:r>
            <a:r>
              <a:rPr lang="en-US" altLang="zh-CN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.   10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以内数的分成。</a:t>
            </a:r>
            <a:endParaRPr lang="zh-CN" altLang="en-US" sz="360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7175" name="Text Box 8"/>
          <p:cNvSpPr txBox="1">
            <a:spLocks noChangeArrowheads="1"/>
          </p:cNvSpPr>
          <p:nvPr/>
        </p:nvSpPr>
        <p:spPr bwMode="auto">
          <a:xfrm>
            <a:off x="971550" y="4076700"/>
            <a:ext cx="6985000" cy="646113"/>
          </a:xfrm>
          <a:prstGeom prst="rect">
            <a:avLst/>
          </a:prstGeom>
          <a:blipFill dpi="0" rotWithShape="0">
            <a:blip r:embed="rId1"/>
            <a:srcRect/>
            <a:tile tx="0" ty="0" sx="100000" sy="100000" flip="none" algn="tl"/>
          </a:blipFill>
          <a:ln w="9525" cap="rnd">
            <a:solidFill>
              <a:srgbClr val="000000"/>
            </a:solidFill>
            <a:prstDash val="sysDot"/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2.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</a:t>
            </a:r>
            <a:r>
              <a:rPr lang="zh-CN" altLang="en-US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9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、</a:t>
            </a:r>
            <a:r>
              <a:rPr lang="en-US" altLang="zh-CN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8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、</a:t>
            </a:r>
            <a:r>
              <a:rPr lang="en-US" altLang="zh-CN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7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、</a:t>
            </a:r>
            <a:r>
              <a:rPr lang="en-US" altLang="zh-CN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6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加几的计算方法。</a:t>
            </a:r>
            <a:endParaRPr lang="zh-CN" altLang="en-US" sz="360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7176" name="同侧圆角矩形 7"/>
          <p:cNvSpPr>
            <a:spLocks noChangeArrowheads="1"/>
          </p:cNvSpPr>
          <p:nvPr/>
        </p:nvSpPr>
        <p:spPr bwMode="auto">
          <a:xfrm>
            <a:off x="452438" y="9810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复习导入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6151" name="Picture 2" descr="F:\七彩课堂插图板式封面\排版用图标、页眉页脚\标题jpg\课外书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5463" y="4941888"/>
            <a:ext cx="1809750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animBg="1" autoUpdateAnimBg="0"/>
      <p:bldP spid="7175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8195" name="TextBox 14"/>
          <p:cNvSpPr>
            <a:spLocks noChangeArrowheads="1"/>
          </p:cNvSpPr>
          <p:nvPr/>
        </p:nvSpPr>
        <p:spPr bwMode="auto">
          <a:xfrm>
            <a:off x="1763713" y="4508500"/>
            <a:ext cx="66246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用“凑十法”计算。</a:t>
            </a:r>
            <a:endParaRPr lang="zh-CN" altLang="en-US" sz="36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8196" name="Text Box 8"/>
          <p:cNvSpPr>
            <a:spLocks noChangeArrowheads="1"/>
          </p:cNvSpPr>
          <p:nvPr/>
        </p:nvSpPr>
        <p:spPr bwMode="auto">
          <a:xfrm>
            <a:off x="539750" y="1773238"/>
            <a:ext cx="74168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例</a:t>
            </a: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 口算。</a:t>
            </a:r>
            <a:endParaRPr lang="zh-CN" altLang="en-US" sz="360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7173" name="Rectangle 3"/>
          <p:cNvSpPr>
            <a:spLocks noChangeArrowheads="1"/>
          </p:cNvSpPr>
          <p:nvPr/>
        </p:nvSpPr>
        <p:spPr bwMode="auto">
          <a:xfrm>
            <a:off x="466725" y="2419350"/>
            <a:ext cx="167322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endParaRPr lang="en-US" altLang="zh-CN" sz="360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7174" name="直线连接符 21"/>
          <p:cNvSpPr>
            <a:spLocks noChangeShapeType="1"/>
          </p:cNvSpPr>
          <p:nvPr/>
        </p:nvSpPr>
        <p:spPr bwMode="auto">
          <a:xfrm flipV="1">
            <a:off x="-3636963" y="1484313"/>
            <a:ext cx="2071688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9" name="TextBox 11"/>
          <p:cNvSpPr>
            <a:spLocks noChangeArrowheads="1"/>
          </p:cNvSpPr>
          <p:nvPr/>
        </p:nvSpPr>
        <p:spPr bwMode="auto">
          <a:xfrm>
            <a:off x="468313" y="4509075"/>
            <a:ext cx="13112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解答</a:t>
            </a:r>
            <a:r>
              <a:rPr lang="zh-CN" altLang="en-US" sz="28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：</a:t>
            </a:r>
            <a:endParaRPr lang="zh-CN" altLang="en-US" sz="28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8205" name="同侧圆角矩形 12"/>
          <p:cNvSpPr>
            <a:spLocks noChangeArrowheads="1"/>
          </p:cNvSpPr>
          <p:nvPr/>
        </p:nvSpPr>
        <p:spPr bwMode="auto">
          <a:xfrm>
            <a:off x="452438" y="9810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复习导入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" name="Text Box 8"/>
          <p:cNvSpPr>
            <a:spLocks noChangeArrowheads="1"/>
          </p:cNvSpPr>
          <p:nvPr/>
        </p:nvSpPr>
        <p:spPr bwMode="auto">
          <a:xfrm>
            <a:off x="2139951" y="5589588"/>
            <a:ext cx="48085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36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11 </a:t>
            </a:r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    </a:t>
            </a:r>
            <a:r>
              <a:rPr lang="en-US" altLang="zh-CN" sz="36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12    </a:t>
            </a:r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 14      </a:t>
            </a:r>
            <a:r>
              <a:rPr lang="en-US" altLang="zh-CN" sz="36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11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1042988" y="2924175"/>
            <a:ext cx="7416800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3600">
                <a:latin typeface="华文新魏" panose="02010800040101010101" pitchFamily="2" charset="-122"/>
                <a:ea typeface="华文新魏" panose="02010800040101010101" pitchFamily="2" charset="-122"/>
              </a:rPr>
              <a:t>5 </a:t>
            </a:r>
            <a:r>
              <a:rPr kumimoji="1"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rPr>
              <a:t>＋</a:t>
            </a:r>
            <a:r>
              <a:rPr kumimoji="1" lang="en-US" altLang="zh-CN" sz="3600">
                <a:latin typeface="华文新魏" panose="02010800040101010101" pitchFamily="2" charset="-122"/>
                <a:ea typeface="华文新魏" panose="02010800040101010101" pitchFamily="2" charset="-122"/>
              </a:rPr>
              <a:t>6</a:t>
            </a:r>
            <a:r>
              <a:rPr kumimoji="1"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rPr>
              <a:t>＝ </a:t>
            </a:r>
            <a:r>
              <a:rPr kumimoji="1" lang="en-US" altLang="zh-CN" sz="3600">
                <a:latin typeface="华文新魏" panose="02010800040101010101" pitchFamily="2" charset="-122"/>
                <a:ea typeface="华文新魏" panose="02010800040101010101" pitchFamily="2" charset="-122"/>
              </a:rPr>
              <a:t>           4 </a:t>
            </a:r>
            <a:r>
              <a:rPr kumimoji="1"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rPr>
              <a:t>＋</a:t>
            </a:r>
            <a:r>
              <a:rPr kumimoji="1" lang="en-US" altLang="zh-CN" sz="3600">
                <a:latin typeface="华文新魏" panose="02010800040101010101" pitchFamily="2" charset="-122"/>
                <a:ea typeface="华文新魏" panose="02010800040101010101" pitchFamily="2" charset="-122"/>
              </a:rPr>
              <a:t>8</a:t>
            </a:r>
            <a:r>
              <a:rPr kumimoji="1"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rPr>
              <a:t>＝ </a:t>
            </a:r>
            <a:r>
              <a:rPr kumimoji="1" lang="en-US" altLang="zh-CN" sz="360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endParaRPr kumimoji="1" lang="en-US" altLang="zh-CN" sz="360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hangingPunct="1"/>
            <a:r>
              <a:rPr kumimoji="1" lang="en-US" altLang="zh-CN" sz="3600">
                <a:latin typeface="华文新魏" panose="02010800040101010101" pitchFamily="2" charset="-122"/>
                <a:ea typeface="华文新魏" panose="02010800040101010101" pitchFamily="2" charset="-122"/>
              </a:rPr>
              <a:t>5 </a:t>
            </a:r>
            <a:r>
              <a:rPr kumimoji="1"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rPr>
              <a:t>＋</a:t>
            </a:r>
            <a:r>
              <a:rPr kumimoji="1" lang="en-US" altLang="zh-CN" sz="3600">
                <a:latin typeface="华文新魏" panose="02010800040101010101" pitchFamily="2" charset="-122"/>
                <a:ea typeface="华文新魏" panose="02010800040101010101" pitchFamily="2" charset="-122"/>
              </a:rPr>
              <a:t>9</a:t>
            </a:r>
            <a:r>
              <a:rPr kumimoji="1"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rPr>
              <a:t>＝ </a:t>
            </a:r>
            <a:r>
              <a:rPr kumimoji="1" lang="en-US" altLang="zh-CN" sz="3600">
                <a:latin typeface="华文新魏" panose="02010800040101010101" pitchFamily="2" charset="-122"/>
                <a:ea typeface="华文新魏" panose="02010800040101010101" pitchFamily="2" charset="-122"/>
              </a:rPr>
              <a:t>           4 </a:t>
            </a:r>
            <a:r>
              <a:rPr kumimoji="1"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rPr>
              <a:t>＋</a:t>
            </a:r>
            <a:r>
              <a:rPr kumimoji="1" lang="en-US" altLang="zh-CN" sz="3600">
                <a:latin typeface="华文新魏" panose="02010800040101010101" pitchFamily="2" charset="-122"/>
                <a:ea typeface="华文新魏" panose="02010800040101010101" pitchFamily="2" charset="-122"/>
              </a:rPr>
              <a:t>7= </a:t>
            </a:r>
            <a:endParaRPr kumimoji="1" lang="en-US" altLang="zh-CN" sz="3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utoUpdateAnimBg="0"/>
      <p:bldP spid="8196" grpId="0"/>
      <p:bldP spid="8199" grpId="0" bldLvl="0" autoUpdateAnimBg="0"/>
      <p:bldP spid="17" grpId="0" autoUpdateAnimBg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8195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5" name="Text Box 6"/>
          <p:cNvSpPr txBox="1">
            <a:spLocks noChangeArrowheads="1"/>
          </p:cNvSpPr>
          <p:nvPr/>
        </p:nvSpPr>
        <p:spPr bwMode="auto">
          <a:xfrm>
            <a:off x="539750" y="1844675"/>
            <a:ext cx="78851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看看他们说了什么。</a:t>
            </a:r>
            <a:endParaRPr lang="en-US" altLang="zh-CN" sz="360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0248" name="同侧圆角矩形 8"/>
          <p:cNvSpPr>
            <a:spLocks noChangeArrowheads="1"/>
          </p:cNvSpPr>
          <p:nvPr/>
        </p:nvSpPr>
        <p:spPr bwMode="auto">
          <a:xfrm>
            <a:off x="468313" y="9810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情景导入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8200" name="Picture 8" descr="C:\Users\稳稳\Desktop\一上\图片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2924175"/>
            <a:ext cx="5399088" cy="2382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9219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5" name="同侧圆角矩形 6"/>
          <p:cNvSpPr>
            <a:spLocks noChangeArrowheads="1"/>
          </p:cNvSpPr>
          <p:nvPr/>
        </p:nvSpPr>
        <p:spPr bwMode="auto">
          <a:xfrm>
            <a:off x="468313" y="9810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探究新知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TextBox 20"/>
          <p:cNvSpPr>
            <a:spLocks noChangeArrowheads="1"/>
          </p:cNvSpPr>
          <p:nvPr/>
        </p:nvSpPr>
        <p:spPr bwMode="auto">
          <a:xfrm>
            <a:off x="827088" y="2492375"/>
            <a:ext cx="7489825" cy="1736725"/>
          </a:xfrm>
          <a:prstGeom prst="roundRect">
            <a:avLst>
              <a:gd name="adj" fmla="val 16667"/>
            </a:avLst>
          </a:prstGeom>
          <a:blipFill dpi="0" rotWithShape="1">
            <a:blip r:embed="rId1">
              <a:lum bright="70000" contrast="-70000"/>
            </a:blip>
            <a:srcRect/>
            <a:tile tx="0" ty="0" sx="100000" sy="100000" flip="none" algn="tl"/>
          </a:blipFill>
          <a:ln w="9525">
            <a:solidFill>
              <a:srgbClr val="FF0000"/>
            </a:solidFill>
            <a:round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计算十几减几的方法有很多，</a:t>
            </a:r>
            <a:r>
              <a:rPr lang="zh-CN" altLang="en-US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可以</a:t>
            </a:r>
            <a:r>
              <a:rPr lang="zh-CN" altLang="en-US" sz="32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想</a:t>
            </a:r>
            <a:r>
              <a:rPr lang="zh-CN" altLang="en-US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加法</a:t>
            </a:r>
            <a:r>
              <a:rPr lang="zh-CN" altLang="en-US" sz="32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算减法，也可以用点数法，还可以用破十法。</a:t>
            </a:r>
            <a:endParaRPr lang="zh-CN" altLang="en-US" sz="3200" dirty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9222" name="Picture 2" descr="F:\七彩课堂插图板式封面\排版用图标、页眉页脚\标题jpg\课外书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5463" y="4941888"/>
            <a:ext cx="1809750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10243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5" name="同侧圆角矩形 6"/>
          <p:cNvSpPr>
            <a:spLocks noChangeArrowheads="1"/>
          </p:cNvSpPr>
          <p:nvPr/>
        </p:nvSpPr>
        <p:spPr bwMode="auto">
          <a:xfrm>
            <a:off x="468313" y="9810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探究新知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TextBox 20"/>
          <p:cNvSpPr>
            <a:spLocks noChangeArrowheads="1"/>
          </p:cNvSpPr>
          <p:nvPr/>
        </p:nvSpPr>
        <p:spPr bwMode="auto">
          <a:xfrm>
            <a:off x="827088" y="2492375"/>
            <a:ext cx="7489825" cy="1736725"/>
          </a:xfrm>
          <a:prstGeom prst="roundRect">
            <a:avLst>
              <a:gd name="adj" fmla="val 16667"/>
            </a:avLst>
          </a:prstGeom>
          <a:blipFill dpi="0" rotWithShape="1">
            <a:blip r:embed="rId1">
              <a:lum bright="70000" contrast="-70000"/>
            </a:blip>
            <a:srcRect/>
            <a:tile tx="0" ty="0" sx="100000" sy="100000" flip="none" algn="tl"/>
          </a:blipFill>
          <a:ln w="9525">
            <a:solidFill>
              <a:srgbClr val="FF0000"/>
            </a:solidFill>
            <a:round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用破十法计算十几减几时，就是把十几</a:t>
            </a:r>
            <a:r>
              <a:rPr lang="zh-CN" altLang="en-US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看成</a:t>
            </a:r>
            <a:r>
              <a:rPr lang="en-US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10</a:t>
            </a:r>
            <a:r>
              <a:rPr lang="zh-CN" altLang="en-US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和</a:t>
            </a:r>
            <a:r>
              <a:rPr lang="zh-CN" altLang="en-US" sz="32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几，先</a:t>
            </a:r>
            <a:r>
              <a:rPr lang="zh-CN" altLang="en-US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用</a:t>
            </a:r>
            <a:r>
              <a:rPr lang="en-US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10</a:t>
            </a:r>
            <a:r>
              <a:rPr lang="zh-CN" altLang="en-US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减去</a:t>
            </a:r>
            <a:r>
              <a:rPr lang="zh-CN" altLang="en-US" sz="32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减数，再用</a:t>
            </a:r>
            <a:r>
              <a:rPr lang="zh-CN" altLang="en-US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得到的数</a:t>
            </a:r>
            <a:r>
              <a:rPr lang="zh-CN" altLang="en-US" sz="32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和几相加。</a:t>
            </a:r>
            <a:endParaRPr lang="zh-CN" altLang="en-US" sz="3200" dirty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10246" name="Picture 2" descr="F:\七彩课堂插图板式封面\排版用图标、页眉页脚\标题jpg\课外书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5463" y="4941888"/>
            <a:ext cx="1809750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11267" name="直线连接符 21"/>
          <p:cNvSpPr>
            <a:spLocks noChangeShapeType="1"/>
          </p:cNvSpPr>
          <p:nvPr/>
        </p:nvSpPr>
        <p:spPr bwMode="auto">
          <a:xfrm flipV="1">
            <a:off x="466725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4" name="TextBox 11"/>
          <p:cNvSpPr>
            <a:spLocks noChangeArrowheads="1"/>
          </p:cNvSpPr>
          <p:nvPr/>
        </p:nvSpPr>
        <p:spPr bwMode="auto">
          <a:xfrm>
            <a:off x="827088" y="4221163"/>
            <a:ext cx="2376487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解题思路：</a:t>
            </a:r>
            <a:endParaRPr lang="zh-CN" altLang="en-US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11269" name="对象 3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850" y="3321050"/>
            <a:ext cx="1143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矩形 33"/>
          <p:cNvSpPr>
            <a:spLocks noChangeArrowheads="1"/>
          </p:cNvSpPr>
          <p:nvPr/>
        </p:nvSpPr>
        <p:spPr bwMode="auto">
          <a:xfrm>
            <a:off x="539750" y="1701800"/>
            <a:ext cx="77057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1.填一填。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5368" name="TextBox 14"/>
          <p:cNvSpPr>
            <a:spLocks noChangeArrowheads="1"/>
          </p:cNvSpPr>
          <p:nvPr/>
        </p:nvSpPr>
        <p:spPr bwMode="auto">
          <a:xfrm>
            <a:off x="755650" y="5229225"/>
            <a:ext cx="7704138" cy="714375"/>
          </a:xfrm>
          <a:prstGeom prst="roundRect">
            <a:avLst>
              <a:gd name="adj" fmla="val 16667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减数和几相加得被减数，差就是几。</a:t>
            </a:r>
            <a:endParaRPr lang="zh-CN" altLang="en-US" sz="36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5371" name="同侧圆角矩形 13"/>
          <p:cNvSpPr>
            <a:spLocks noChangeArrowheads="1"/>
          </p:cNvSpPr>
          <p:nvPr/>
        </p:nvSpPr>
        <p:spPr bwMode="auto">
          <a:xfrm>
            <a:off x="468313" y="966788"/>
            <a:ext cx="2000250" cy="515937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典题精讲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1273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924175"/>
            <a:ext cx="371475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755650" y="2565400"/>
            <a:ext cx="234872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11</a:t>
            </a:r>
            <a:r>
              <a:rPr kumimoji="1"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－</a:t>
            </a:r>
            <a:r>
              <a:rPr kumimoji="1"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5 </a:t>
            </a:r>
            <a:r>
              <a:rPr kumimoji="1" lang="en-US" altLang="zh-CN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= □</a:t>
            </a:r>
            <a:endParaRPr kumimoji="1" lang="en-US" altLang="zh-CN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395288" y="3429000"/>
            <a:ext cx="43926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3600">
                <a:solidFill>
                  <a:srgbClr val="0099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想：</a:t>
            </a:r>
            <a:r>
              <a:rPr kumimoji="1" lang="en-US" altLang="zh-CN" sz="3600">
                <a:latin typeface="华文新魏" panose="02010800040101010101" pitchFamily="2" charset="-122"/>
                <a:ea typeface="华文新魏" panose="02010800040101010101" pitchFamily="2" charset="-122"/>
              </a:rPr>
              <a:t>5 </a:t>
            </a:r>
            <a:r>
              <a:rPr kumimoji="1"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rPr>
              <a:t>加（   ）得 </a:t>
            </a:r>
            <a:r>
              <a:rPr kumimoji="1" lang="en-US" altLang="zh-CN" sz="3600">
                <a:latin typeface="华文新魏" panose="02010800040101010101" pitchFamily="2" charset="-122"/>
                <a:ea typeface="华文新魏" panose="02010800040101010101" pitchFamily="2" charset="-122"/>
              </a:rPr>
              <a:t>11</a:t>
            </a:r>
            <a:r>
              <a:rPr kumimoji="1"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kumimoji="1" lang="zh-CN" altLang="en-US" sz="3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5219700" y="2566654"/>
            <a:ext cx="242726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12</a:t>
            </a:r>
            <a:r>
              <a:rPr kumimoji="1"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－</a:t>
            </a:r>
            <a:r>
              <a:rPr kumimoji="1"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4 </a:t>
            </a:r>
            <a:r>
              <a:rPr kumimoji="1" lang="en-US" altLang="zh-CN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= □</a:t>
            </a:r>
            <a:endParaRPr kumimoji="1" lang="en-US" altLang="zh-CN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4716463" y="3429000"/>
            <a:ext cx="46863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3600">
                <a:solidFill>
                  <a:srgbClr val="0099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想：</a:t>
            </a:r>
            <a:r>
              <a:rPr kumimoji="1" lang="en-US" altLang="zh-CN" sz="3600">
                <a:latin typeface="华文新魏" panose="02010800040101010101" pitchFamily="2" charset="-122"/>
                <a:ea typeface="华文新魏" panose="02010800040101010101" pitchFamily="2" charset="-122"/>
              </a:rPr>
              <a:t>4 </a:t>
            </a:r>
            <a:r>
              <a:rPr kumimoji="1"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rPr>
              <a:t>加（   ）得 </a:t>
            </a:r>
            <a:r>
              <a:rPr kumimoji="1" lang="en-US" altLang="zh-CN" sz="3600">
                <a:latin typeface="华文新魏" panose="02010800040101010101" pitchFamily="2" charset="-122"/>
                <a:ea typeface="华文新魏" panose="02010800040101010101" pitchFamily="2" charset="-122"/>
              </a:rPr>
              <a:t>12</a:t>
            </a:r>
            <a:r>
              <a:rPr kumimoji="1"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kumimoji="1" lang="zh-CN" altLang="en-US" sz="3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bldLvl="0" autoUpdateAnimBg="0"/>
      <p:bldP spid="15366" grpId="0" autoUpdateAnimBg="0"/>
      <p:bldP spid="15368" grpId="0" bldLvl="0" animBg="1" autoUpdateAnimBg="0"/>
      <p:bldP spid="11" grpId="0" autoUpdateAnimBg="0"/>
      <p:bldP spid="12" grpId="0" autoUpdateAnimBg="0"/>
      <p:bldP spid="13" grpId="0" autoUpdateAnimBg="0"/>
      <p:bldP spid="18" grpId="0" autoUpdateAnimBg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1247</Words>
  <Application>WPS 演示</Application>
  <PresentationFormat>全屏显示(4:3)</PresentationFormat>
  <Paragraphs>230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8" baseType="lpstr">
      <vt:lpstr>Arial</vt:lpstr>
      <vt:lpstr>宋体</vt:lpstr>
      <vt:lpstr>Wingdings</vt:lpstr>
      <vt:lpstr>Calibri</vt:lpstr>
      <vt:lpstr>黑体</vt:lpstr>
      <vt:lpstr>方正大标宋简体</vt:lpstr>
      <vt:lpstr>华文楷体</vt:lpstr>
      <vt:lpstr>Candara</vt:lpstr>
      <vt:lpstr>华文新魏</vt:lpstr>
      <vt:lpstr/>
      <vt:lpstr>Arial Unicode MS</vt:lpstr>
      <vt:lpstr>楷体_GB2312</vt:lpstr>
      <vt:lpstr>华文行楷</vt:lpstr>
      <vt:lpstr>Calibri Light</vt:lpstr>
      <vt:lpstr>Courier New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2015-10-20T06:58:00Z</dcterms:created>
  <dcterms:modified xsi:type="dcterms:W3CDTF">2017-09-10T08:56:41Z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