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6" r:id="rId2"/>
    <p:sldId id="296" r:id="rId3"/>
    <p:sldId id="312" r:id="rId4"/>
    <p:sldId id="297" r:id="rId5"/>
    <p:sldId id="298" r:id="rId6"/>
    <p:sldId id="299" r:id="rId7"/>
    <p:sldId id="300" r:id="rId8"/>
  </p:sldIdLst>
  <p:sldSz cx="9144000" cy="6858000" type="screen4x3"/>
  <p:notesSz cx="6858000" cy="9144000"/>
  <p:embeddedFontLst>
    <p:embeddedFont>
      <p:font typeface="幼圆" pitchFamily="49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99FF99"/>
    <a:srgbClr val="99FFCC"/>
    <a:srgbClr val="CCFF99"/>
    <a:srgbClr val="CC99FF"/>
    <a:srgbClr val="FF6600"/>
    <a:srgbClr val="FF3300"/>
    <a:srgbClr val="FAFAFA"/>
    <a:srgbClr val="FFCC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416" autoAdjust="0"/>
  </p:normalViewPr>
  <p:slideViewPr>
    <p:cSldViewPr showGuides="1">
      <p:cViewPr varScale="1">
        <p:scale>
          <a:sx n="64" d="100"/>
          <a:sy n="64" d="100"/>
        </p:scale>
        <p:origin x="-696" y="-96"/>
      </p:cViewPr>
      <p:guideLst>
        <p:guide orient="horz" pos="1987"/>
        <p:guide pos="2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2017-10-24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blinds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TextEdit="1"/>
          </p:cNvSpPr>
          <p:nvPr/>
        </p:nvSpPr>
        <p:spPr>
          <a:xfrm>
            <a:off x="2479040" y="1597660"/>
            <a:ext cx="4185920" cy="1028700"/>
          </a:xfrm>
          <a:prstGeom prst="rect">
            <a:avLst/>
          </a:prstGeom>
        </p:spPr>
        <p:txBody>
          <a:bodyPr wrap="none" fromWordArt="1">
            <a:noAutofit/>
          </a:bodyPr>
          <a:lstStyle/>
          <a:p>
            <a:pPr algn="ctr" fontAlgn="base"/>
            <a:r>
              <a:rPr lang="zh-CN" altLang="zh-CN" sz="13800" b="1" strike="noStrike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字体管家萌兔奔月" panose="00020600040101010101" charset="-122"/>
                <a:ea typeface="字体管家萌兔奔月" panose="00020600040101010101" charset="-122"/>
              </a:rPr>
              <a:t>合并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4025" y="454025"/>
            <a:ext cx="8235950" cy="5949315"/>
          </a:xfrm>
          <a:prstGeom prst="roundRect">
            <a:avLst>
              <a:gd name="adj" fmla="val 7970"/>
            </a:avLst>
          </a:prstGeom>
          <a:solidFill>
            <a:schemeClr val="bg1">
              <a:alpha val="87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6867" t="13110" r="7760" b="39341"/>
          <a:stretch>
            <a:fillRect/>
          </a:stretch>
        </p:blipFill>
        <p:spPr>
          <a:xfrm>
            <a:off x="443230" y="393065"/>
            <a:ext cx="8235950" cy="40170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68095" y="610235"/>
            <a:ext cx="5720080" cy="1855470"/>
            <a:chOff x="2031" y="962"/>
            <a:chExt cx="9008" cy="2922"/>
          </a:xfrm>
        </p:grpSpPr>
        <p:sp>
          <p:nvSpPr>
            <p:cNvPr id="4" name="椭圆 3"/>
            <p:cNvSpPr/>
            <p:nvPr/>
          </p:nvSpPr>
          <p:spPr>
            <a:xfrm>
              <a:off x="2031" y="962"/>
              <a:ext cx="4309" cy="2721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155" y="1721"/>
              <a:ext cx="3884" cy="2163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92275" y="610235"/>
            <a:ext cx="4699635" cy="2995295"/>
            <a:chOff x="2665" y="961"/>
            <a:chExt cx="7401" cy="4717"/>
          </a:xfrm>
        </p:grpSpPr>
        <p:sp>
          <p:nvSpPr>
            <p:cNvPr id="7" name="椭圆 6"/>
            <p:cNvSpPr/>
            <p:nvPr/>
          </p:nvSpPr>
          <p:spPr>
            <a:xfrm>
              <a:off x="2665" y="4266"/>
              <a:ext cx="1701" cy="1248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052" y="961"/>
              <a:ext cx="1015" cy="963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566" y="4100"/>
              <a:ext cx="1138" cy="1579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049" y="2686"/>
              <a:ext cx="1701" cy="1248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75305" y="4594860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83940" y="4594860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accent5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+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64965" y="4594860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42814" y="4585335"/>
            <a:ext cx="104363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257800" y="4585335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</a:rPr>
              <a:t>6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4025" y="418126"/>
            <a:ext cx="8235950" cy="5949315"/>
          </a:xfrm>
          <a:prstGeom prst="roundRect">
            <a:avLst>
              <a:gd name="adj" fmla="val 7970"/>
            </a:avLst>
          </a:prstGeom>
          <a:solidFill>
            <a:schemeClr val="bg1">
              <a:alpha val="87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6867" t="13110" r="7760" b="39341"/>
          <a:stretch>
            <a:fillRect/>
          </a:stretch>
        </p:blipFill>
        <p:spPr>
          <a:xfrm>
            <a:off x="443230" y="357166"/>
            <a:ext cx="8235950" cy="40170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70635" y="574336"/>
            <a:ext cx="5720080" cy="1855470"/>
            <a:chOff x="2031" y="962"/>
            <a:chExt cx="9008" cy="2922"/>
          </a:xfrm>
        </p:grpSpPr>
        <p:sp>
          <p:nvSpPr>
            <p:cNvPr id="4" name="椭圆 3"/>
            <p:cNvSpPr/>
            <p:nvPr/>
          </p:nvSpPr>
          <p:spPr>
            <a:xfrm>
              <a:off x="2031" y="962"/>
              <a:ext cx="4309" cy="2721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155" y="1721"/>
              <a:ext cx="3884" cy="2163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92275" y="574336"/>
            <a:ext cx="4699635" cy="2995295"/>
            <a:chOff x="2665" y="961"/>
            <a:chExt cx="7401" cy="4717"/>
          </a:xfrm>
        </p:grpSpPr>
        <p:sp>
          <p:nvSpPr>
            <p:cNvPr id="7" name="椭圆 6"/>
            <p:cNvSpPr/>
            <p:nvPr/>
          </p:nvSpPr>
          <p:spPr>
            <a:xfrm>
              <a:off x="2665" y="4266"/>
              <a:ext cx="1701" cy="1248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052" y="961"/>
              <a:ext cx="1015" cy="963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566" y="4100"/>
              <a:ext cx="1138" cy="1579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049" y="2686"/>
              <a:ext cx="1701" cy="1248"/>
            </a:xfrm>
            <a:prstGeom prst="ellipse">
              <a:avLst/>
            </a:pr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C000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75305" y="4558961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83940" y="4558961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accent5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+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64965" y="4558961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42815" y="4549436"/>
            <a:ext cx="866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257800" y="4549436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06875" y="5188246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67430" y="5188246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chemeClr val="accent5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+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72130" y="5188246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726305" y="5178721"/>
            <a:ext cx="866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41290" y="5178721"/>
            <a:ext cx="43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</a:rPr>
              <a:t>6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4025" y="454025"/>
            <a:ext cx="8235950" cy="5949315"/>
          </a:xfrm>
          <a:prstGeom prst="roundRect">
            <a:avLst>
              <a:gd name="adj" fmla="val 7970"/>
            </a:avLst>
          </a:prstGeom>
          <a:solidFill>
            <a:schemeClr val="bg1">
              <a:alpha val="87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1920" y="1150620"/>
            <a:ext cx="4902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83940" y="1150620"/>
            <a:ext cx="4902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chemeClr val="accent5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+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51985" y="1150620"/>
            <a:ext cx="48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73345" y="1212850"/>
            <a:ext cx="866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87085" y="1150620"/>
            <a:ext cx="48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51985" y="2066925"/>
            <a:ext cx="4902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67430" y="2129155"/>
            <a:ext cx="4902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chemeClr val="accent5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+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41600" y="2056130"/>
            <a:ext cx="48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56835" y="2129155"/>
            <a:ext cx="866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chemeClr val="accent5">
                    <a:lumMod val="75000"/>
                  </a:schemeClr>
                </a:solidFill>
              </a:rPr>
              <a:t>=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887085" y="2066925"/>
            <a:ext cx="48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solidFill>
                  <a:srgbClr val="C00000"/>
                </a:solidFill>
              </a:rPr>
              <a:t>6</a:t>
            </a:r>
          </a:p>
        </p:txBody>
      </p:sp>
      <p:cxnSp>
        <p:nvCxnSpPr>
          <p:cNvPr id="3" name="直接箭头连接符 2"/>
          <p:cNvCxnSpPr>
            <a:stCxn id="6" idx="2"/>
            <a:endCxn id="5" idx="0"/>
          </p:cNvCxnSpPr>
          <p:nvPr/>
        </p:nvCxnSpPr>
        <p:spPr>
          <a:xfrm flipH="1">
            <a:off x="3812540" y="2824480"/>
            <a:ext cx="17145" cy="70040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矩形 4"/>
          <p:cNvSpPr/>
          <p:nvPr/>
        </p:nvSpPr>
        <p:spPr>
          <a:xfrm>
            <a:off x="3405505" y="3524885"/>
            <a:ext cx="814070" cy="41338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加号</a:t>
            </a:r>
          </a:p>
        </p:txBody>
      </p:sp>
      <p:sp>
        <p:nvSpPr>
          <p:cNvPr id="6" name="矩形 5"/>
          <p:cNvSpPr/>
          <p:nvPr/>
        </p:nvSpPr>
        <p:spPr>
          <a:xfrm>
            <a:off x="3541395" y="1290320"/>
            <a:ext cx="575945" cy="1534160"/>
          </a:xfrm>
          <a:prstGeom prst="rect">
            <a:avLst/>
          </a:prstGeom>
          <a:noFill/>
          <a:ln w="2857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80310" y="1289050"/>
            <a:ext cx="853440" cy="2069465"/>
            <a:chOff x="3912" y="3049"/>
            <a:chExt cx="1344" cy="3259"/>
          </a:xfrm>
        </p:grpSpPr>
        <p:sp>
          <p:nvSpPr>
            <p:cNvPr id="7" name="矩形 6"/>
            <p:cNvSpPr/>
            <p:nvPr/>
          </p:nvSpPr>
          <p:spPr>
            <a:xfrm>
              <a:off x="4097" y="3049"/>
              <a:ext cx="907" cy="2418"/>
            </a:xfrm>
            <a:prstGeom prst="rect">
              <a:avLst/>
            </a:prstGeom>
            <a:noFill/>
            <a:ln w="38100" cap="flat" cmpd="sng" algn="ctr">
              <a:solidFill>
                <a:srgbClr val="FFF0C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12" y="5627"/>
              <a:ext cx="1344" cy="681"/>
            </a:xfrm>
            <a:prstGeom prst="rect">
              <a:avLst/>
            </a:prstGeom>
            <a:noFill/>
            <a:ln w="38100" cap="flat" cmpd="sng" algn="ctr">
              <a:solidFill>
                <a:srgbClr val="FFCC99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400" b="1" i="0" u="none" strike="noStrike" cap="none" normalizeH="0" baseline="0" dirty="0" smtClean="0">
                  <a:ln>
                    <a:noFill/>
                  </a:ln>
                  <a:solidFill>
                    <a:srgbClr val="FFCC99"/>
                  </a:solidFill>
                  <a:effectLst/>
                  <a:latin typeface="幼圆" panose="02010509060101010101" charset="-122"/>
                  <a:ea typeface="幼圆" panose="02010509060101010101" charset="-122"/>
                </a:rPr>
                <a:t>加数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865495" y="1290320"/>
            <a:ext cx="530860" cy="1534160"/>
          </a:xfrm>
          <a:prstGeom prst="rect">
            <a:avLst/>
          </a:prstGeom>
          <a:noFill/>
          <a:ln w="38100" cap="flat" cmpd="sng" algn="ctr">
            <a:solidFill>
              <a:srgbClr val="99FF99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rgbClr val="FAFAFA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8035" y="2927350"/>
            <a:ext cx="504190" cy="455930"/>
          </a:xfrm>
          <a:prstGeom prst="rect">
            <a:avLst/>
          </a:prstGeom>
          <a:noFill/>
          <a:ln w="38100" cap="flat" cmpd="sng" algn="ctr">
            <a:solidFill>
              <a:srgbClr val="99FFCC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99FFCC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和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303395" y="1290320"/>
            <a:ext cx="853440" cy="2069465"/>
            <a:chOff x="3912" y="3049"/>
            <a:chExt cx="1344" cy="3259"/>
          </a:xfrm>
        </p:grpSpPr>
        <p:sp>
          <p:nvSpPr>
            <p:cNvPr id="28" name="矩形 27"/>
            <p:cNvSpPr/>
            <p:nvPr/>
          </p:nvSpPr>
          <p:spPr>
            <a:xfrm>
              <a:off x="4097" y="3049"/>
              <a:ext cx="907" cy="2418"/>
            </a:xfrm>
            <a:prstGeom prst="rect">
              <a:avLst/>
            </a:prstGeom>
            <a:noFill/>
            <a:ln w="38100" cap="flat" cmpd="sng" algn="ctr">
              <a:solidFill>
                <a:srgbClr val="FFF0C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912" y="5627"/>
              <a:ext cx="1344" cy="681"/>
            </a:xfrm>
            <a:prstGeom prst="rect">
              <a:avLst/>
            </a:prstGeom>
            <a:noFill/>
            <a:ln w="38100" cap="flat" cmpd="sng" algn="ctr">
              <a:solidFill>
                <a:srgbClr val="FFCC99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1" lang="zh-CN" altLang="en-US" sz="2400" b="1" i="0" u="none" strike="noStrike" cap="none" normalizeH="0" baseline="0" smtClean="0">
                  <a:ln>
                    <a:noFill/>
                  </a:ln>
                  <a:solidFill>
                    <a:srgbClr val="FFCC99"/>
                  </a:solidFill>
                  <a:effectLst/>
                  <a:latin typeface="幼圆" panose="02010509060101010101" charset="-122"/>
                  <a:ea typeface="幼圆" panose="02010509060101010101" charset="-122"/>
                </a:rPr>
                <a:t>加数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277620" y="4323080"/>
            <a:ext cx="6875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dirty="0">
                <a:latin typeface="幼圆" panose="02010509060101010101" charset="-122"/>
                <a:ea typeface="幼圆" panose="02010509060101010101" charset="-122"/>
              </a:rPr>
              <a:t>小结：</a:t>
            </a:r>
            <a:r>
              <a:rPr lang="zh-CN" altLang="en-US" dirty="0">
                <a:latin typeface="幼圆" panose="02010509060101010101" charset="-122"/>
                <a:ea typeface="幼圆" panose="02010509060101010101" charset="-122"/>
              </a:rPr>
              <a:t>在算小的动物和大的动物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合起来</a:t>
            </a:r>
            <a:r>
              <a:rPr lang="zh-CN" altLang="en-US" dirty="0">
                <a:latin typeface="幼圆" panose="02010509060101010101" charset="-122"/>
                <a:ea typeface="幼圆" panose="02010509060101010101" charset="-122"/>
              </a:rPr>
              <a:t>一共有几只动物时我们可以用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加法</a:t>
            </a:r>
            <a:r>
              <a:rPr lang="zh-CN" altLang="en-US" dirty="0">
                <a:latin typeface="幼圆" panose="02010509060101010101" charset="-122"/>
                <a:ea typeface="幼圆" panose="02010509060101010101" charset="-122"/>
              </a:rPr>
              <a:t>来算。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43230" y="464820"/>
            <a:ext cx="8235950" cy="5949315"/>
          </a:xfrm>
          <a:prstGeom prst="roundRect">
            <a:avLst>
              <a:gd name="adj" fmla="val 7970"/>
            </a:avLst>
          </a:prstGeom>
          <a:solidFill>
            <a:schemeClr val="bg1">
              <a:alpha val="87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644" t="10994" r="1903" b="11817"/>
          <a:stretch>
            <a:fillRect/>
          </a:stretch>
        </p:blipFill>
        <p:spPr>
          <a:xfrm>
            <a:off x="-25400" y="464820"/>
            <a:ext cx="9198610" cy="5949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49425" y="2618740"/>
            <a:ext cx="336550" cy="875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  <a:latin typeface="幼圆" panose="02010509060101010101" charset="-122"/>
                <a:ea typeface="幼圆" panose="02010509060101010101" charset="-122"/>
              </a:rPr>
              <a:t>6</a:t>
            </a:r>
          </a:p>
          <a:p>
            <a:endParaRPr lang="en-US" altLang="zh-CN" sz="300" b="1">
              <a:solidFill>
                <a:srgbClr val="FF330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r>
              <a:rPr lang="en-US" altLang="zh-CN" b="1">
                <a:solidFill>
                  <a:srgbClr val="FF3300"/>
                </a:solidFill>
                <a:latin typeface="幼圆" panose="02010509060101010101" charset="-122"/>
                <a:ea typeface="幼圆" panose="02010509060101010101" charset="-122"/>
              </a:rPr>
              <a:t>6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65880" y="2618740"/>
            <a:ext cx="1402080" cy="845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6600"/>
                </a:solidFill>
              </a:rPr>
              <a:t>2     4     6</a:t>
            </a:r>
          </a:p>
          <a:p>
            <a:endParaRPr lang="en-US" altLang="zh-CN" sz="100" b="1">
              <a:solidFill>
                <a:srgbClr val="FF6600"/>
              </a:solidFill>
            </a:endParaRPr>
          </a:p>
          <a:p>
            <a:r>
              <a:rPr lang="en-US" altLang="zh-CN" b="1">
                <a:solidFill>
                  <a:srgbClr val="FF6600"/>
                </a:solidFill>
              </a:rPr>
              <a:t>4     2     6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94830" y="2618740"/>
            <a:ext cx="1478280" cy="845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2     3      5</a:t>
            </a:r>
          </a:p>
          <a:p>
            <a:endParaRPr lang="en-US" altLang="zh-CN" sz="100" b="1">
              <a:solidFill>
                <a:srgbClr val="FF0000"/>
              </a:solidFill>
            </a:endParaRPr>
          </a:p>
          <a:p>
            <a:r>
              <a:rPr lang="en-US" altLang="zh-CN" b="1">
                <a:solidFill>
                  <a:srgbClr val="FF0000"/>
                </a:solidFill>
              </a:rPr>
              <a:t>3     2      5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4375" y="5556885"/>
            <a:ext cx="1402080" cy="845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6600"/>
                </a:solidFill>
              </a:rPr>
              <a:t>1     6     7</a:t>
            </a:r>
          </a:p>
          <a:p>
            <a:endParaRPr lang="en-US" altLang="zh-CN" sz="100" b="1">
              <a:solidFill>
                <a:srgbClr val="FF6600"/>
              </a:solidFill>
            </a:endParaRPr>
          </a:p>
          <a:p>
            <a:r>
              <a:rPr lang="en-US" altLang="zh-CN" b="1">
                <a:solidFill>
                  <a:srgbClr val="FF6600"/>
                </a:solidFill>
              </a:rPr>
              <a:t>6     1     7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65880" y="5556885"/>
            <a:ext cx="1438910" cy="845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  </a:t>
            </a:r>
            <a:r>
              <a:rPr lang="en-US" altLang="zh-CN" sz="14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5  </a:t>
            </a:r>
            <a:r>
              <a:rPr lang="en-US" altLang="zh-CN" sz="14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7</a:t>
            </a:r>
          </a:p>
          <a:p>
            <a:endParaRPr lang="en-US" altLang="zh-CN" sz="100" b="1">
              <a:solidFill>
                <a:srgbClr val="FF000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5  </a:t>
            </a:r>
            <a:r>
              <a:rPr lang="en-US" altLang="zh-CN" sz="14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2  </a:t>
            </a:r>
            <a:r>
              <a:rPr lang="en-US" altLang="zh-CN" sz="1200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</a:rPr>
              <a:t>7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83400" y="5551805"/>
            <a:ext cx="1446530" cy="845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>
                <a:solidFill>
                  <a:srgbClr val="FF6600"/>
                </a:solidFill>
              </a:rPr>
              <a:t> </a:t>
            </a:r>
            <a:r>
              <a:rPr lang="en-US" altLang="zh-CN" b="1">
                <a:solidFill>
                  <a:srgbClr val="FF6600"/>
                </a:solidFill>
              </a:rPr>
              <a:t>3    </a:t>
            </a:r>
            <a:r>
              <a:rPr lang="en-US" altLang="zh-CN" sz="20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b="1">
                <a:solidFill>
                  <a:srgbClr val="FF6600"/>
                </a:solidFill>
              </a:rPr>
              <a:t>4    </a:t>
            </a:r>
            <a:r>
              <a:rPr lang="en-US" altLang="zh-CN" sz="2000" b="1">
                <a:solidFill>
                  <a:srgbClr val="FF6600"/>
                </a:solidFill>
              </a:rPr>
              <a:t> </a:t>
            </a:r>
            <a:r>
              <a:rPr lang="en-US" altLang="zh-CN" b="1">
                <a:solidFill>
                  <a:srgbClr val="FF6600"/>
                </a:solidFill>
              </a:rPr>
              <a:t>7</a:t>
            </a:r>
          </a:p>
          <a:p>
            <a:r>
              <a:rPr lang="en-US" altLang="zh-CN" sz="100" b="1">
                <a:solidFill>
                  <a:srgbClr val="FF6600"/>
                </a:solidFill>
              </a:rPr>
              <a:t> </a:t>
            </a:r>
          </a:p>
          <a:p>
            <a:r>
              <a:rPr lang="en-US" altLang="zh-CN" sz="900" b="1">
                <a:solidFill>
                  <a:srgbClr val="FF6600"/>
                </a:solidFill>
              </a:rPr>
              <a:t> </a:t>
            </a:r>
            <a:r>
              <a:rPr lang="en-US" altLang="zh-CN" b="1">
                <a:solidFill>
                  <a:srgbClr val="FF6600"/>
                </a:solidFill>
              </a:rPr>
              <a:t>4     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b="1">
                <a:solidFill>
                  <a:srgbClr val="FF6600"/>
                </a:solidFill>
              </a:rPr>
              <a:t>3    </a:t>
            </a:r>
            <a:r>
              <a:rPr lang="en-US" altLang="zh-CN" sz="1400" b="1">
                <a:solidFill>
                  <a:srgbClr val="FF6600"/>
                </a:solidFill>
              </a:rPr>
              <a:t> </a:t>
            </a:r>
            <a:r>
              <a:rPr lang="en-US" altLang="zh-CN" b="1">
                <a:solidFill>
                  <a:srgbClr val="FF6600"/>
                </a:solidFill>
              </a:rPr>
              <a:t>7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2305" y="76200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看图片，写算式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43230" y="464820"/>
            <a:ext cx="8235950" cy="5949315"/>
          </a:xfrm>
          <a:prstGeom prst="roundRect">
            <a:avLst>
              <a:gd name="adj" fmla="val 7970"/>
            </a:avLst>
          </a:prstGeom>
          <a:solidFill>
            <a:schemeClr val="bg1">
              <a:alpha val="87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515" y="563245"/>
            <a:ext cx="30283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charset="0"/>
              <a:buChar char=""/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</a:rPr>
              <a:t>看算式，编故事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42415" y="1883410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6" name="流程图: 终止 5"/>
          <p:cNvSpPr/>
          <p:nvPr/>
        </p:nvSpPr>
        <p:spPr>
          <a:xfrm>
            <a:off x="1177925" y="1560195"/>
            <a:ext cx="2564130" cy="783590"/>
          </a:xfrm>
          <a:prstGeom prst="flowChartTerminator">
            <a:avLst/>
          </a:prstGeom>
          <a:solidFill>
            <a:schemeClr val="bg1"/>
          </a:solidFill>
          <a:ln w="19050" cap="flat" cmpd="sng" algn="ctr">
            <a:solidFill>
              <a:srgbClr val="CC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CC99FF"/>
                </a:solidFill>
                <a:sym typeface="+mn-ea"/>
              </a:rPr>
              <a:t>  2 + 2 = 4</a:t>
            </a:r>
            <a:endParaRPr kumimoji="1" lang="en-US" altLang="zh-CN" sz="3600" b="1" i="0" u="none" strike="noStrike" cap="none" normalizeH="0" baseline="0" dirty="0" smtClean="0">
              <a:ln>
                <a:noFill/>
              </a:ln>
              <a:solidFill>
                <a:srgbClr val="CC99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2075815" y="2598420"/>
            <a:ext cx="2564130" cy="783590"/>
          </a:xfrm>
          <a:prstGeom prst="flowChartTerminator">
            <a:avLst/>
          </a:prstGeom>
          <a:solidFill>
            <a:schemeClr val="bg1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CC99FF"/>
                </a:solidFill>
                <a:sym typeface="+mn-ea"/>
              </a:rPr>
              <a:t>  </a:t>
            </a:r>
            <a:r>
              <a:rPr lang="en-US" altLang="zh-CN" sz="3600" b="1" dirty="0">
                <a:solidFill>
                  <a:srgbClr val="FFC000"/>
                </a:solidFill>
                <a:sym typeface="+mn-ea"/>
              </a:rPr>
              <a:t>6 + 3 = 9</a:t>
            </a:r>
            <a:endParaRPr kumimoji="1" lang="en-US" altLang="zh-CN" sz="36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流程图: 终止 7"/>
          <p:cNvSpPr/>
          <p:nvPr/>
        </p:nvSpPr>
        <p:spPr>
          <a:xfrm>
            <a:off x="3082925" y="3674745"/>
            <a:ext cx="2564130" cy="783590"/>
          </a:xfrm>
          <a:prstGeom prst="flowChartTerminator">
            <a:avLst/>
          </a:prstGeom>
          <a:solidFill>
            <a:schemeClr val="bg1"/>
          </a:solidFill>
          <a:ln w="19050" cap="flat" cmpd="sng" algn="ctr">
            <a:solidFill>
              <a:srgbClr val="99FF9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CCFF99"/>
                </a:solidFill>
                <a:sym typeface="+mn-ea"/>
              </a:rPr>
              <a:t>  8 + 2 = 10</a:t>
            </a:r>
            <a:endParaRPr kumimoji="1" lang="en-US" altLang="zh-CN" sz="3600" b="1" i="0" u="none" strike="noStrike" cap="none" normalizeH="0" baseline="0" dirty="0" smtClean="0">
              <a:ln>
                <a:noFill/>
              </a:ln>
              <a:solidFill>
                <a:srgbClr val="CCFF99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流程图: 终止 8"/>
          <p:cNvSpPr/>
          <p:nvPr/>
        </p:nvSpPr>
        <p:spPr>
          <a:xfrm>
            <a:off x="3973830" y="4749165"/>
            <a:ext cx="2564130" cy="783590"/>
          </a:xfrm>
          <a:prstGeom prst="flowChartTerminator">
            <a:avLst/>
          </a:prstGeom>
          <a:solidFill>
            <a:schemeClr val="bg1"/>
          </a:solidFill>
          <a:ln w="19050" cap="flat" cmpd="sng" algn="ctr">
            <a:solidFill>
              <a:srgbClr val="99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>
                <a:solidFill>
                  <a:srgbClr val="99CCFF"/>
                </a:solidFill>
                <a:sym typeface="+mn-ea"/>
              </a:rPr>
              <a:t>  5 + 3 = 8</a:t>
            </a:r>
            <a:endParaRPr kumimoji="1" lang="en-US" altLang="zh-CN" sz="3600" b="1" i="0" u="none" strike="noStrike" cap="none" normalizeH="0" baseline="0" smtClean="0">
              <a:ln>
                <a:noFill/>
              </a:ln>
              <a:solidFill>
                <a:srgbClr val="99CC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4025" y="454025"/>
            <a:ext cx="8235950" cy="5949315"/>
          </a:xfrm>
          <a:prstGeom prst="roundRect">
            <a:avLst>
              <a:gd name="adj" fmla="val 7970"/>
            </a:avLst>
          </a:prstGeom>
          <a:solidFill>
            <a:schemeClr val="bg1">
              <a:alpha val="87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515" y="563245"/>
            <a:ext cx="15982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charset="0"/>
              <a:buChar char=""/>
            </a:pP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</a:rPr>
              <a:t>想一想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1420" y="1085215"/>
            <a:ext cx="59842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>
                <a:solidFill>
                  <a:srgbClr val="99CCFF"/>
                </a:solidFill>
                <a:latin typeface="幼圆" panose="02010509060101010101" charset="-122"/>
                <a:ea typeface="幼圆" panose="02010509060101010101" charset="-122"/>
              </a:rPr>
              <a:t>    </a:t>
            </a:r>
            <a:r>
              <a:rPr lang="zh-CN" altLang="en-US" b="1" dirty="0">
                <a:solidFill>
                  <a:srgbClr val="99CCFF"/>
                </a:solidFill>
                <a:latin typeface="幼圆" panose="02010509060101010101" charset="-122"/>
                <a:ea typeface="幼圆" panose="02010509060101010101" charset="-122"/>
              </a:rPr>
              <a:t>你能不能用 4、7、11 这三个数字写出两个加法算式，并说说它的小故事？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147</Words>
  <Application>WPS 演示</Application>
  <PresentationFormat>全屏显示(4:3)</PresentationFormat>
  <Paragraphs>57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字体管家萌兔奔月</vt:lpstr>
      <vt:lpstr>Times New Roman</vt:lpstr>
      <vt:lpstr>幼圆</vt:lpstr>
      <vt:lpstr>Wingdings</vt:lpstr>
      <vt:lpstr>Calibri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zhongshanschool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MaYuanGen</dc:creator>
  <cp:lastModifiedBy>User</cp:lastModifiedBy>
  <cp:revision>12</cp:revision>
  <dcterms:created xsi:type="dcterms:W3CDTF">2008-09-13T12:28:00Z</dcterms:created>
  <dcterms:modified xsi:type="dcterms:W3CDTF">2017-10-24T13:56:17Z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