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66ACE-86AC-4A8C-A885-F2618786E0B0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EEE5D-6015-4421-B41B-ADE6D06AFAA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0B58F0-7C95-4AB7-9E7B-71352EB44858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F0782-0B48-4E3C-889F-A263ECA982F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91CCE9-ABB2-40C1-8BBF-E5B7733D99B4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0157A-73FE-4624-AE9B-4DEED78F254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BF729-4093-431B-9A05-344ED079F18E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6E77D-3680-430F-A765-03A7FD8149B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03878-440A-40A0-90B1-B0D615F7B71D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F10CD0-5DE4-45A8-B74D-AACE98AE6D8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845225-3285-4D6B-AB9A-9640F2D0D007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7AEC2-DC1D-44BA-B6A1-B38C5E0E4C0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D34882-1277-481F-B384-13C4B6485EF7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37B0F-C688-4F53-8620-3F53F43C649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000995-1022-4D06-8222-22291B1ED0C0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CDDCB-FE67-44A5-B1B0-19F42ED04AF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3DD931-A243-4233-A8C9-2239850B90EC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F5197-C3A4-44AE-943F-582D81D3464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CF18F5-ED59-4925-967C-7ACF0CF7A966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542CD-1009-4687-8D87-3A06DCA3C46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A72707-148E-4C29-A063-B63D15AC94AB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D289E-6350-4D55-8633-FDF3FA1EF18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accent3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1234A6DA-120C-47F3-930B-5EE3491F0C2F}" type="datetimeFigureOut">
              <a:rPr lang="zh-CN" altLang="en-US"/>
              <a:pPr/>
              <a:t>2016/12/11</a:t>
            </a:fld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507E52CB-593C-440A-8C76-176F440D8F6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CN" altLang="en-US" b="1" dirty="0">
                <a:solidFill>
                  <a:srgbClr val="000099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lang="zh-CN" altLang="en-US" sz="19900" b="1" dirty="0">
                <a:solidFill>
                  <a:srgbClr val="000000"/>
                </a:solidFill>
                <a:latin typeface="楷体_GB2312"/>
                <a:ea typeface="楷体_GB2312"/>
                <a:cs typeface="楷体_GB2312"/>
              </a:rPr>
              <a:t>反义词</a:t>
            </a:r>
            <a:endParaRPr lang="zh-CN" altLang="en-US" sz="199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 descr="纸莎草纸"/>
          <p:cNvSpPr>
            <a:spLocks noChangeArrowheads="1"/>
          </p:cNvSpPr>
          <p:nvPr/>
        </p:nvSpPr>
        <p:spPr bwMode="auto">
          <a:xfrm>
            <a:off x="95250" y="1830388"/>
            <a:ext cx="37560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2800" b="1">
                <a:latin typeface="华文新魏"/>
                <a:ea typeface="华文新魏"/>
                <a:cs typeface="华文新魏"/>
              </a:rPr>
              <a:t>（一）什么是反义词？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50825" y="3644900"/>
            <a:ext cx="7620000" cy="2587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（１）客观上存在着矛盾对立的事物和现象。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    </a:t>
            </a:r>
            <a:r>
              <a:rPr lang="zh-CN" altLang="en-US" sz="22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性质状态的矛盾对立： </a:t>
            </a:r>
            <a:r>
              <a:rPr lang="zh-CN" alt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楷体_GB2312" pitchFamily="49" charset="-122"/>
              </a:rPr>
              <a:t>新－旧　整齐－凌乱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    </a:t>
            </a:r>
            <a:r>
              <a:rPr lang="zh-CN" altLang="en-US" sz="22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动作行为的矛盾对立： </a:t>
            </a:r>
            <a:r>
              <a:rPr lang="zh-CN" alt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楷体_GB2312" pitchFamily="49" charset="-122"/>
              </a:rPr>
              <a:t>来－去　超前－滞后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    </a:t>
            </a:r>
            <a:r>
              <a:rPr lang="zh-CN" altLang="en-US" sz="22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事物名称的矛盾对立： </a:t>
            </a:r>
            <a:r>
              <a:rPr lang="zh-CN" alt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楷体_GB2312" pitchFamily="49" charset="-122"/>
              </a:rPr>
              <a:t>战争－和平     主观－客观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    </a:t>
            </a:r>
            <a:r>
              <a:rPr lang="zh-CN" altLang="en-US" sz="22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时间方位的矛盾对立：</a:t>
            </a:r>
            <a:r>
              <a:rPr lang="zh-CN" alt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楷体_GB2312" pitchFamily="49" charset="-122"/>
              </a:rPr>
              <a:t>现在－将来　前－后</a:t>
            </a: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（２）言语交际时经常对比并举而形成的。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     </a:t>
            </a:r>
            <a:r>
              <a:rPr lang="zh-CN" alt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楷体_GB2312" pitchFamily="49" charset="-122"/>
              </a:rPr>
              <a:t>日－月　春－秋　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150938" y="2395538"/>
            <a:ext cx="53657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2400" b="1">
                <a:latin typeface="Calibri" pitchFamily="34" charset="0"/>
                <a:ea typeface="华文中宋" pitchFamily="2" charset="-122"/>
              </a:rPr>
              <a:t>语言中词汇意义互相矛盾、对立的词。</a:t>
            </a:r>
          </a:p>
        </p:txBody>
      </p:sp>
      <p:sp>
        <p:nvSpPr>
          <p:cNvPr id="15369" name="Rectangle 9" descr="纸莎草纸"/>
          <p:cNvSpPr>
            <a:spLocks noChangeArrowheads="1"/>
          </p:cNvSpPr>
          <p:nvPr/>
        </p:nvSpPr>
        <p:spPr bwMode="auto">
          <a:xfrm>
            <a:off x="96838" y="2997200"/>
            <a:ext cx="41148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2800" b="1">
                <a:latin typeface="华文新魏"/>
                <a:ea typeface="华文新魏"/>
                <a:cs typeface="华文新魏"/>
              </a:rPr>
              <a:t>（二）反义词形成的原因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7" grpId="0" build="p" autoUpdateAnimBg="0"/>
      <p:bldP spid="15368" grpId="0"/>
      <p:bldP spid="153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 descr="纸莎草纸"/>
          <p:cNvSpPr>
            <a:spLocks noChangeArrowheads="1"/>
          </p:cNvSpPr>
          <p:nvPr/>
        </p:nvSpPr>
        <p:spPr bwMode="auto">
          <a:xfrm>
            <a:off x="107950" y="1052513"/>
            <a:ext cx="4248150" cy="57943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3200" b="1">
                <a:latin typeface="华文新魏"/>
                <a:ea typeface="华文新魏"/>
                <a:cs typeface="华文新魏"/>
              </a:rPr>
              <a:t>（三）反义词的类型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838200" y="2311400"/>
            <a:ext cx="27432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</a:rPr>
              <a:t>1.</a:t>
            </a:r>
            <a:r>
              <a:rPr lang="zh-CN" altLang="en-US" sz="2400" b="1">
                <a:latin typeface="Times New Roman" pitchFamily="18" charset="0"/>
              </a:rPr>
              <a:t>绝对反义词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04825" y="2768600"/>
            <a:ext cx="1400175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A50021"/>
                </a:solidFill>
                <a:latin typeface="Times New Roman" pitchFamily="18" charset="0"/>
                <a:ea typeface="楷体_GB2312"/>
                <a:cs typeface="楷体_GB2312"/>
              </a:rPr>
              <a:t>生－死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495300" y="3194050"/>
            <a:ext cx="1457325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A50021"/>
                </a:solidFill>
                <a:latin typeface="Times New Roman" pitchFamily="18" charset="0"/>
                <a:ea typeface="楷体_GB2312"/>
                <a:cs typeface="楷体_GB2312"/>
              </a:rPr>
              <a:t>曲－直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04825" y="3606800"/>
            <a:ext cx="1371600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A50021"/>
                </a:solidFill>
                <a:latin typeface="Times New Roman" pitchFamily="18" charset="0"/>
                <a:ea typeface="楷体_GB2312"/>
                <a:cs typeface="楷体_GB2312"/>
              </a:rPr>
              <a:t>反－正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638800" y="23114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</a:rPr>
              <a:t>2.</a:t>
            </a:r>
            <a:r>
              <a:rPr lang="zh-CN" altLang="en-US" sz="2400" b="1">
                <a:latin typeface="Times New Roman" pitchFamily="18" charset="0"/>
              </a:rPr>
              <a:t>相对反义词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6934200" y="3270250"/>
            <a:ext cx="1447800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A50021"/>
                </a:solidFill>
                <a:latin typeface="Times New Roman" pitchFamily="18" charset="0"/>
                <a:ea typeface="楷体_GB2312"/>
                <a:cs typeface="楷体_GB2312"/>
              </a:rPr>
              <a:t>胖</a:t>
            </a:r>
            <a:r>
              <a:rPr lang="en-US" altLang="zh-CN" sz="2600" b="1">
                <a:solidFill>
                  <a:srgbClr val="A50021"/>
                </a:solidFill>
                <a:latin typeface="Times New Roman" pitchFamily="18" charset="0"/>
                <a:ea typeface="楷体_GB2312"/>
                <a:cs typeface="楷体_GB2312"/>
              </a:rPr>
              <a:t>—</a:t>
            </a:r>
            <a:r>
              <a:rPr lang="zh-CN" altLang="en-US" sz="2600" b="1">
                <a:solidFill>
                  <a:srgbClr val="A50021"/>
                </a:solidFill>
                <a:latin typeface="Times New Roman" pitchFamily="18" charset="0"/>
                <a:ea typeface="楷体_GB2312"/>
                <a:cs typeface="楷体_GB2312"/>
              </a:rPr>
              <a:t>瘦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6934200" y="3651250"/>
            <a:ext cx="1295400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A50021"/>
                </a:solidFill>
                <a:latin typeface="Times New Roman" pitchFamily="18" charset="0"/>
                <a:ea typeface="楷体_GB2312"/>
                <a:cs typeface="楷体_GB2312"/>
              </a:rPr>
              <a:t>红－白</a:t>
            </a:r>
          </a:p>
        </p:txBody>
      </p:sp>
      <p:grpSp>
        <p:nvGrpSpPr>
          <p:cNvPr id="2" name="Group 12"/>
          <p:cNvGrpSpPr/>
          <p:nvPr/>
        </p:nvGrpSpPr>
        <p:grpSpPr bwMode="auto">
          <a:xfrm>
            <a:off x="2057400" y="2768600"/>
            <a:ext cx="1600200" cy="1524000"/>
            <a:chOff x="1296" y="3312"/>
            <a:chExt cx="1056" cy="960"/>
          </a:xfrm>
        </p:grpSpPr>
        <p:sp>
          <p:nvSpPr>
            <p:cNvPr id="15380" name="Oval 13"/>
            <p:cNvSpPr>
              <a:spLocks noChangeArrowheads="1"/>
            </p:cNvSpPr>
            <p:nvPr/>
          </p:nvSpPr>
          <p:spPr bwMode="auto">
            <a:xfrm>
              <a:off x="1296" y="3312"/>
              <a:ext cx="1056" cy="96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5381" name="Line 14"/>
            <p:cNvSpPr>
              <a:spLocks noChangeShapeType="1"/>
            </p:cNvSpPr>
            <p:nvPr/>
          </p:nvSpPr>
          <p:spPr bwMode="auto">
            <a:xfrm>
              <a:off x="1824" y="3312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2" name="Text Box 15"/>
            <p:cNvSpPr txBox="1">
              <a:spLocks noChangeArrowheads="1"/>
            </p:cNvSpPr>
            <p:nvPr/>
          </p:nvSpPr>
          <p:spPr bwMode="auto">
            <a:xfrm>
              <a:off x="1440" y="3648"/>
              <a:ext cx="323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Calibri" pitchFamily="34" charset="0"/>
                </a:rPr>
                <a:t>甲</a:t>
              </a:r>
            </a:p>
          </p:txBody>
        </p:sp>
        <p:sp>
          <p:nvSpPr>
            <p:cNvPr id="15383" name="Text Box 16"/>
            <p:cNvSpPr txBox="1">
              <a:spLocks noChangeArrowheads="1"/>
            </p:cNvSpPr>
            <p:nvPr/>
          </p:nvSpPr>
          <p:spPr bwMode="auto">
            <a:xfrm>
              <a:off x="1910" y="3648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Calibri" pitchFamily="34" charset="0"/>
                </a:rPr>
                <a:t>乙</a:t>
              </a:r>
            </a:p>
          </p:txBody>
        </p:sp>
      </p:grpSp>
      <p:grpSp>
        <p:nvGrpSpPr>
          <p:cNvPr id="3" name="Group 17"/>
          <p:cNvGrpSpPr/>
          <p:nvPr/>
        </p:nvGrpSpPr>
        <p:grpSpPr bwMode="auto">
          <a:xfrm>
            <a:off x="5181600" y="2844800"/>
            <a:ext cx="1525588" cy="1447800"/>
            <a:chOff x="3312" y="3360"/>
            <a:chExt cx="961" cy="912"/>
          </a:xfrm>
        </p:grpSpPr>
        <p:sp>
          <p:nvSpPr>
            <p:cNvPr id="15372" name="Text Box 18"/>
            <p:cNvSpPr txBox="1">
              <a:spLocks noChangeArrowheads="1"/>
            </p:cNvSpPr>
            <p:nvPr/>
          </p:nvSpPr>
          <p:spPr bwMode="auto">
            <a:xfrm>
              <a:off x="3312" y="3659"/>
              <a:ext cx="309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Calibri" pitchFamily="34" charset="0"/>
                </a:rPr>
                <a:t>甲</a:t>
              </a:r>
            </a:p>
          </p:txBody>
        </p:sp>
        <p:sp>
          <p:nvSpPr>
            <p:cNvPr id="15373" name="Text Box 19"/>
            <p:cNvSpPr txBox="1">
              <a:spLocks noChangeArrowheads="1"/>
            </p:cNvSpPr>
            <p:nvPr/>
          </p:nvSpPr>
          <p:spPr bwMode="auto">
            <a:xfrm>
              <a:off x="3964" y="3659"/>
              <a:ext cx="309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Calibri" pitchFamily="34" charset="0"/>
                </a:rPr>
                <a:t>乙</a:t>
              </a:r>
            </a:p>
          </p:txBody>
        </p:sp>
        <p:sp>
          <p:nvSpPr>
            <p:cNvPr id="15374" name="Oval 20"/>
            <p:cNvSpPr>
              <a:spLocks noChangeArrowheads="1"/>
            </p:cNvSpPr>
            <p:nvPr/>
          </p:nvSpPr>
          <p:spPr bwMode="auto">
            <a:xfrm>
              <a:off x="3312" y="3360"/>
              <a:ext cx="953" cy="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5375" name="Line 21"/>
            <p:cNvSpPr>
              <a:spLocks noChangeShapeType="1"/>
            </p:cNvSpPr>
            <p:nvPr/>
          </p:nvSpPr>
          <p:spPr bwMode="auto">
            <a:xfrm>
              <a:off x="3577" y="3411"/>
              <a:ext cx="0" cy="8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Line 22"/>
            <p:cNvSpPr>
              <a:spLocks noChangeShapeType="1"/>
            </p:cNvSpPr>
            <p:nvPr/>
          </p:nvSpPr>
          <p:spPr bwMode="auto">
            <a:xfrm>
              <a:off x="3974" y="3411"/>
              <a:ext cx="0" cy="8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7" name="Line 23"/>
            <p:cNvSpPr>
              <a:spLocks noChangeShapeType="1"/>
            </p:cNvSpPr>
            <p:nvPr/>
          </p:nvSpPr>
          <p:spPr bwMode="auto">
            <a:xfrm>
              <a:off x="3577" y="3816"/>
              <a:ext cx="3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8" name="Text Box 24"/>
            <p:cNvSpPr txBox="1">
              <a:spLocks noChangeArrowheads="1"/>
            </p:cNvSpPr>
            <p:nvPr/>
          </p:nvSpPr>
          <p:spPr bwMode="auto">
            <a:xfrm>
              <a:off x="3646" y="3456"/>
              <a:ext cx="309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Calibri" pitchFamily="34" charset="0"/>
                </a:rPr>
                <a:t>丙</a:t>
              </a:r>
            </a:p>
          </p:txBody>
        </p:sp>
        <p:sp>
          <p:nvSpPr>
            <p:cNvPr id="15379" name="Text Box 25"/>
            <p:cNvSpPr txBox="1">
              <a:spLocks noChangeArrowheads="1"/>
            </p:cNvSpPr>
            <p:nvPr/>
          </p:nvSpPr>
          <p:spPr bwMode="auto">
            <a:xfrm>
              <a:off x="3646" y="3887"/>
              <a:ext cx="309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Calibri" pitchFamily="34" charset="0"/>
                </a:rPr>
                <a:t>丁</a:t>
              </a:r>
            </a:p>
          </p:txBody>
        </p:sp>
      </p:grpSp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6934200" y="2781300"/>
            <a:ext cx="1981200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A50021"/>
                </a:solidFill>
                <a:latin typeface="Times New Roman" pitchFamily="18" charset="0"/>
                <a:ea typeface="楷体_GB2312"/>
                <a:cs typeface="楷体_GB2312"/>
              </a:rPr>
              <a:t>反对－拥护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75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75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75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75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 autoUpdateAnimBg="0"/>
      <p:bldP spid="27653" grpId="0" autoUpdateAnimBg="0"/>
      <p:bldP spid="27654" grpId="0" autoUpdateAnimBg="0"/>
      <p:bldP spid="27655" grpId="0" autoUpdateAnimBg="0"/>
      <p:bldP spid="27656" grpId="0" autoUpdateAnimBg="0"/>
      <p:bldP spid="27657" grpId="0" autoUpdateAnimBg="0"/>
      <p:bldP spid="27658" grpId="0" autoUpdateAnimBg="0"/>
      <p:bldP spid="27659" grpId="0" autoUpdateAnimBg="0"/>
      <p:bldP spid="2767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136650"/>
            <a:ext cx="5329237" cy="563563"/>
          </a:xfrm>
          <a:gradFill rotWithShape="1">
            <a:gsLst>
              <a:gs pos="0">
                <a:srgbClr val="996600"/>
              </a:gs>
              <a:gs pos="100000">
                <a:srgbClr val="CCFF99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l"/>
            <a:r>
              <a:rPr lang="zh-CN" altLang="en-US" sz="2900" b="1">
                <a:latin typeface="Times New Roman" pitchFamily="18" charset="0"/>
                <a:ea typeface="楷体_GB2312"/>
                <a:cs typeface="楷体_GB2312"/>
              </a:rPr>
              <a:t>（四）反义词对举的灵活性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95288" y="2590800"/>
            <a:ext cx="60960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楷体_GB2312" pitchFamily="49" charset="-122"/>
              </a:rPr>
              <a:t>老</a:t>
            </a:r>
          </a:p>
        </p:txBody>
      </p:sp>
      <p:sp>
        <p:nvSpPr>
          <p:cNvPr id="17412" name="Freeform 4"/>
          <p:cNvSpPr/>
          <p:nvPr/>
        </p:nvSpPr>
        <p:spPr bwMode="auto">
          <a:xfrm>
            <a:off x="928688" y="2438400"/>
            <a:ext cx="561975" cy="361950"/>
          </a:xfrm>
          <a:custGeom>
            <a:avLst/>
            <a:gdLst>
              <a:gd name="T0" fmla="*/ 0 w 354"/>
              <a:gd name="T1" fmla="*/ 574595670 h 228"/>
              <a:gd name="T2" fmla="*/ 892135402 w 354"/>
              <a:gd name="T3" fmla="*/ 0 h 228"/>
              <a:gd name="T4" fmla="*/ 0 60000 65536"/>
              <a:gd name="T5" fmla="*/ 0 60000 65536"/>
              <a:gd name="T6" fmla="*/ 0 w 354"/>
              <a:gd name="T7" fmla="*/ 0 h 228"/>
              <a:gd name="T8" fmla="*/ 354 w 354"/>
              <a:gd name="T9" fmla="*/ 228 h 2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4" h="228">
                <a:moveTo>
                  <a:pt x="0" y="228"/>
                </a:moveTo>
                <a:lnTo>
                  <a:pt x="354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3" name="Freeform 5"/>
          <p:cNvSpPr/>
          <p:nvPr/>
        </p:nvSpPr>
        <p:spPr bwMode="auto">
          <a:xfrm>
            <a:off x="904875" y="2890838"/>
            <a:ext cx="557213" cy="4762"/>
          </a:xfrm>
          <a:custGeom>
            <a:avLst/>
            <a:gdLst>
              <a:gd name="T0" fmla="*/ 0 w 351"/>
              <a:gd name="T1" fmla="*/ 7558882 h 3"/>
              <a:gd name="T2" fmla="*/ 884576520 w 351"/>
              <a:gd name="T3" fmla="*/ 0 h 3"/>
              <a:gd name="T4" fmla="*/ 0 60000 65536"/>
              <a:gd name="T5" fmla="*/ 0 60000 65536"/>
              <a:gd name="T6" fmla="*/ 0 w 351"/>
              <a:gd name="T7" fmla="*/ 0 h 3"/>
              <a:gd name="T8" fmla="*/ 351 w 351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1" h="3">
                <a:moveTo>
                  <a:pt x="0" y="3"/>
                </a:moveTo>
                <a:lnTo>
                  <a:pt x="351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4" name="Freeform 6"/>
          <p:cNvSpPr/>
          <p:nvPr/>
        </p:nvSpPr>
        <p:spPr bwMode="auto">
          <a:xfrm>
            <a:off x="919163" y="3048000"/>
            <a:ext cx="542925" cy="309563"/>
          </a:xfrm>
          <a:custGeom>
            <a:avLst/>
            <a:gdLst>
              <a:gd name="T0" fmla="*/ 0 w 342"/>
              <a:gd name="T1" fmla="*/ 0 h 195"/>
              <a:gd name="T2" fmla="*/ 861893527 w 342"/>
              <a:gd name="T3" fmla="*/ 491432101 h 195"/>
              <a:gd name="T4" fmla="*/ 0 60000 65536"/>
              <a:gd name="T5" fmla="*/ 0 60000 65536"/>
              <a:gd name="T6" fmla="*/ 0 w 342"/>
              <a:gd name="T7" fmla="*/ 0 h 195"/>
              <a:gd name="T8" fmla="*/ 342 w 342"/>
              <a:gd name="T9" fmla="*/ 195 h 19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195">
                <a:moveTo>
                  <a:pt x="0" y="0"/>
                </a:moveTo>
                <a:lnTo>
                  <a:pt x="342" y="195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5" name="Freeform 7"/>
          <p:cNvSpPr/>
          <p:nvPr/>
        </p:nvSpPr>
        <p:spPr bwMode="auto">
          <a:xfrm>
            <a:off x="1862138" y="2414588"/>
            <a:ext cx="671512" cy="1587"/>
          </a:xfrm>
          <a:custGeom>
            <a:avLst/>
            <a:gdLst>
              <a:gd name="T0" fmla="*/ 0 w 423"/>
              <a:gd name="T1" fmla="*/ 0 h 1"/>
              <a:gd name="T2" fmla="*/ 1066024595 w 423"/>
              <a:gd name="T3" fmla="*/ 0 h 1"/>
              <a:gd name="T4" fmla="*/ 0 60000 65536"/>
              <a:gd name="T5" fmla="*/ 0 60000 65536"/>
              <a:gd name="T6" fmla="*/ 0 w 423"/>
              <a:gd name="T7" fmla="*/ 0 h 1"/>
              <a:gd name="T8" fmla="*/ 423 w 42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3" h="1">
                <a:moveTo>
                  <a:pt x="0" y="0"/>
                </a:moveTo>
                <a:lnTo>
                  <a:pt x="423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309688" y="2133600"/>
            <a:ext cx="6858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itchFamily="18" charset="0"/>
                <a:ea typeface="楷体_GB2312"/>
                <a:cs typeface="楷体_GB2312"/>
              </a:rPr>
              <a:t>少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309688" y="2590800"/>
            <a:ext cx="6858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itchFamily="18" charset="0"/>
                <a:ea typeface="楷体_GB2312"/>
                <a:cs typeface="楷体_GB2312"/>
              </a:rPr>
              <a:t>新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309688" y="3124200"/>
            <a:ext cx="6858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itchFamily="18" charset="0"/>
                <a:ea typeface="楷体_GB2312"/>
                <a:cs typeface="楷体_GB2312"/>
              </a:rPr>
              <a:t>嫩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452688" y="2133600"/>
            <a:ext cx="6858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itchFamily="18" charset="0"/>
                <a:ea typeface="楷体_GB2312"/>
                <a:cs typeface="楷体_GB2312"/>
              </a:rPr>
              <a:t>幼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367088" y="2514600"/>
            <a:ext cx="6858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latin typeface="Times New Roman" pitchFamily="18" charset="0"/>
                <a:ea typeface="楷体_GB2312"/>
                <a:cs typeface="楷体_GB2312"/>
              </a:rPr>
              <a:t>黑</a:t>
            </a:r>
          </a:p>
        </p:txBody>
      </p:sp>
      <p:sp>
        <p:nvSpPr>
          <p:cNvPr id="17421" name="Freeform 13"/>
          <p:cNvSpPr/>
          <p:nvPr/>
        </p:nvSpPr>
        <p:spPr bwMode="auto">
          <a:xfrm>
            <a:off x="3976688" y="2590800"/>
            <a:ext cx="647700" cy="228600"/>
          </a:xfrm>
          <a:custGeom>
            <a:avLst/>
            <a:gdLst>
              <a:gd name="T0" fmla="*/ 0 w 408"/>
              <a:gd name="T1" fmla="*/ 362902445 h 144"/>
              <a:gd name="T2" fmla="*/ 1028223839 w 408"/>
              <a:gd name="T3" fmla="*/ 0 h 144"/>
              <a:gd name="T4" fmla="*/ 0 60000 65536"/>
              <a:gd name="T5" fmla="*/ 0 60000 65536"/>
              <a:gd name="T6" fmla="*/ 0 w 408"/>
              <a:gd name="T7" fmla="*/ 0 h 144"/>
              <a:gd name="T8" fmla="*/ 408 w 408"/>
              <a:gd name="T9" fmla="*/ 144 h 1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8" h="144">
                <a:moveTo>
                  <a:pt x="0" y="144"/>
                </a:moveTo>
                <a:lnTo>
                  <a:pt x="408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2" name="Freeform 14"/>
          <p:cNvSpPr/>
          <p:nvPr/>
        </p:nvSpPr>
        <p:spPr bwMode="auto">
          <a:xfrm>
            <a:off x="3976688" y="2971800"/>
            <a:ext cx="595312" cy="257175"/>
          </a:xfrm>
          <a:custGeom>
            <a:avLst/>
            <a:gdLst>
              <a:gd name="T0" fmla="*/ 0 w 375"/>
              <a:gd name="T1" fmla="*/ 0 h 162"/>
              <a:gd name="T2" fmla="*/ 945057095 w 375"/>
              <a:gd name="T3" fmla="*/ 408265258 h 162"/>
              <a:gd name="T4" fmla="*/ 0 60000 65536"/>
              <a:gd name="T5" fmla="*/ 0 60000 65536"/>
              <a:gd name="T6" fmla="*/ 0 w 375"/>
              <a:gd name="T7" fmla="*/ 0 h 162"/>
              <a:gd name="T8" fmla="*/ 375 w 375"/>
              <a:gd name="T9" fmla="*/ 162 h 16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5" h="162">
                <a:moveTo>
                  <a:pt x="0" y="0"/>
                </a:moveTo>
                <a:lnTo>
                  <a:pt x="375" y="162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4586288" y="2286000"/>
            <a:ext cx="5334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itchFamily="18" charset="0"/>
                <a:ea typeface="楷体_GB2312"/>
                <a:cs typeface="楷体_GB2312"/>
              </a:rPr>
              <a:t>白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4510088" y="3048000"/>
            <a:ext cx="6858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itchFamily="18" charset="0"/>
                <a:ea typeface="楷体_GB2312"/>
                <a:cs typeface="楷体_GB2312"/>
              </a:rPr>
              <a:t>红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5500688" y="2514600"/>
            <a:ext cx="10668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latin typeface="Times New Roman" pitchFamily="18" charset="0"/>
                <a:ea typeface="楷体_GB2312"/>
                <a:cs typeface="楷体_GB2312"/>
              </a:rPr>
              <a:t>失败</a:t>
            </a:r>
          </a:p>
        </p:txBody>
      </p:sp>
      <p:sp>
        <p:nvSpPr>
          <p:cNvPr id="17426" name="Freeform 18"/>
          <p:cNvSpPr/>
          <p:nvPr/>
        </p:nvSpPr>
        <p:spPr bwMode="auto">
          <a:xfrm>
            <a:off x="6491288" y="2590800"/>
            <a:ext cx="647700" cy="228600"/>
          </a:xfrm>
          <a:custGeom>
            <a:avLst/>
            <a:gdLst>
              <a:gd name="T0" fmla="*/ 0 w 408"/>
              <a:gd name="T1" fmla="*/ 362902445 h 144"/>
              <a:gd name="T2" fmla="*/ 1028223839 w 408"/>
              <a:gd name="T3" fmla="*/ 0 h 144"/>
              <a:gd name="T4" fmla="*/ 0 60000 65536"/>
              <a:gd name="T5" fmla="*/ 0 60000 65536"/>
              <a:gd name="T6" fmla="*/ 0 w 408"/>
              <a:gd name="T7" fmla="*/ 0 h 144"/>
              <a:gd name="T8" fmla="*/ 408 w 408"/>
              <a:gd name="T9" fmla="*/ 144 h 1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8" h="144">
                <a:moveTo>
                  <a:pt x="0" y="144"/>
                </a:moveTo>
                <a:lnTo>
                  <a:pt x="408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7" name="Freeform 19"/>
          <p:cNvSpPr/>
          <p:nvPr/>
        </p:nvSpPr>
        <p:spPr bwMode="auto">
          <a:xfrm>
            <a:off x="6491288" y="2971800"/>
            <a:ext cx="595312" cy="257175"/>
          </a:xfrm>
          <a:custGeom>
            <a:avLst/>
            <a:gdLst>
              <a:gd name="T0" fmla="*/ 0 w 375"/>
              <a:gd name="T1" fmla="*/ 0 h 162"/>
              <a:gd name="T2" fmla="*/ 945057095 w 375"/>
              <a:gd name="T3" fmla="*/ 408265258 h 162"/>
              <a:gd name="T4" fmla="*/ 0 60000 65536"/>
              <a:gd name="T5" fmla="*/ 0 60000 65536"/>
              <a:gd name="T6" fmla="*/ 0 w 375"/>
              <a:gd name="T7" fmla="*/ 0 h 162"/>
              <a:gd name="T8" fmla="*/ 375 w 375"/>
              <a:gd name="T9" fmla="*/ 162 h 16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5" h="162">
                <a:moveTo>
                  <a:pt x="0" y="0"/>
                </a:moveTo>
                <a:lnTo>
                  <a:pt x="375" y="162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6948488" y="2286000"/>
            <a:ext cx="12954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itchFamily="18" charset="0"/>
                <a:ea typeface="楷体_GB2312"/>
                <a:cs typeface="楷体_GB2312"/>
              </a:rPr>
              <a:t>成功</a:t>
            </a: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6869113" y="2909888"/>
            <a:ext cx="14478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itchFamily="18" charset="0"/>
                <a:ea typeface="楷体_GB2312"/>
                <a:cs typeface="楷体_GB2312"/>
              </a:rPr>
              <a:t>胜利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2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2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7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  <p:bldP spid="17412" grpId="0" animBg="1"/>
      <p:bldP spid="17413" grpId="0" animBg="1"/>
      <p:bldP spid="17414" grpId="0" animBg="1"/>
      <p:bldP spid="17415" grpId="0" animBg="1"/>
      <p:bldP spid="17416" grpId="0" autoUpdateAnimBg="0"/>
      <p:bldP spid="17417" grpId="0" autoUpdateAnimBg="0"/>
      <p:bldP spid="17418" grpId="0" autoUpdateAnimBg="0"/>
      <p:bldP spid="17419" grpId="0" autoUpdateAnimBg="0"/>
      <p:bldP spid="17420" grpId="0" autoUpdateAnimBg="0"/>
      <p:bldP spid="17421" grpId="0" animBg="1"/>
      <p:bldP spid="17422" grpId="0" animBg="1"/>
      <p:bldP spid="17423" grpId="0" autoUpdateAnimBg="0"/>
      <p:bldP spid="17424" grpId="0" autoUpdateAnimBg="0"/>
      <p:bldP spid="17425" grpId="0" autoUpdateAnimBg="0"/>
      <p:bldP spid="17426" grpId="0" animBg="1"/>
      <p:bldP spid="17427" grpId="0" animBg="1"/>
      <p:bldP spid="17428" grpId="0" autoUpdateAnimBg="0"/>
      <p:bldP spid="1742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79388" y="2205038"/>
            <a:ext cx="8785225" cy="3240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１</a:t>
            </a:r>
            <a:r>
              <a:rPr lang="en-US" altLang="zh-CN" sz="2800" b="1">
                <a:latin typeface="华文中宋" pitchFamily="2" charset="-122"/>
                <a:ea typeface="华文中宋" pitchFamily="2" charset="-122"/>
              </a:rPr>
              <a:t>.</a:t>
            </a:r>
            <a:r>
              <a:rPr lang="zh-CN" altLang="en-US" sz="2800" b="1">
                <a:latin typeface="华文中宋" pitchFamily="2" charset="-122"/>
                <a:ea typeface="华文中宋" pitchFamily="2" charset="-122"/>
              </a:rPr>
              <a:t>有利于揭示事物的矛盾，形成意思的鲜明对照映衬</a:t>
            </a:r>
          </a:p>
          <a:p>
            <a:pPr>
              <a:spcBef>
                <a:spcPct val="20000"/>
              </a:spcBef>
            </a:pPr>
            <a:r>
              <a:rPr lang="zh-CN" altLang="en-US" sz="2400" b="1">
                <a:latin typeface="Calibri" pitchFamily="34" charset="0"/>
              </a:rPr>
              <a:t>       我们的</a:t>
            </a:r>
            <a:r>
              <a:rPr lang="zh-CN" altLang="en-US" sz="2400" b="1">
                <a:solidFill>
                  <a:srgbClr val="0000CC"/>
                </a:solidFill>
                <a:latin typeface="Calibri" pitchFamily="34" charset="0"/>
              </a:rPr>
              <a:t>痈疽</a:t>
            </a:r>
            <a:r>
              <a:rPr lang="zh-CN" altLang="en-US" sz="2400" b="1">
                <a:latin typeface="Calibri" pitchFamily="34" charset="0"/>
              </a:rPr>
              <a:t>是他们的</a:t>
            </a:r>
            <a:r>
              <a:rPr lang="zh-CN" altLang="en-US" sz="2400" b="1">
                <a:solidFill>
                  <a:srgbClr val="0000CC"/>
                </a:solidFill>
                <a:latin typeface="Calibri" pitchFamily="34" charset="0"/>
              </a:rPr>
              <a:t>宝贝</a:t>
            </a:r>
            <a:r>
              <a:rPr lang="zh-CN" altLang="en-US" sz="2400" b="1">
                <a:latin typeface="Calibri" pitchFamily="34" charset="0"/>
              </a:rPr>
              <a:t>，那么他们的敌人，当然是我们的朋友。</a:t>
            </a:r>
          </a:p>
          <a:p>
            <a:pPr>
              <a:spcBef>
                <a:spcPct val="20000"/>
              </a:spcBef>
            </a:pPr>
            <a:r>
              <a:rPr lang="zh-CN" altLang="en-US">
                <a:solidFill>
                  <a:srgbClr val="660066"/>
                </a:solidFill>
                <a:latin typeface="Calibri" pitchFamily="34" charset="0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latin typeface="Calibri" pitchFamily="34" charset="0"/>
              </a:rPr>
              <a:t>２反义词连用可以起到加强语气，强调意思的作用。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660066"/>
                </a:solidFill>
                <a:latin typeface="Calibri" pitchFamily="34" charset="0"/>
              </a:rPr>
              <a:t>      </a:t>
            </a:r>
            <a:r>
              <a:rPr lang="zh-CN" altLang="en-US" sz="2400" b="1">
                <a:latin typeface="Calibri" pitchFamily="34" charset="0"/>
              </a:rPr>
              <a:t>世界上最</a:t>
            </a:r>
            <a:r>
              <a:rPr lang="zh-CN" altLang="en-US" sz="2400" b="1">
                <a:solidFill>
                  <a:srgbClr val="0000CC"/>
                </a:solidFill>
                <a:latin typeface="Calibri" pitchFamily="34" charset="0"/>
              </a:rPr>
              <a:t>快</a:t>
            </a:r>
            <a:r>
              <a:rPr lang="zh-CN" altLang="en-US" sz="2400" b="1">
                <a:latin typeface="Calibri" pitchFamily="34" charset="0"/>
              </a:rPr>
              <a:t>而又最</a:t>
            </a:r>
            <a:r>
              <a:rPr lang="zh-CN" altLang="en-US" sz="2400" b="1">
                <a:solidFill>
                  <a:srgbClr val="0000CC"/>
                </a:solidFill>
                <a:latin typeface="Calibri" pitchFamily="34" charset="0"/>
              </a:rPr>
              <a:t>慢</a:t>
            </a:r>
            <a:r>
              <a:rPr lang="zh-CN" altLang="en-US" sz="2400" b="1">
                <a:latin typeface="Calibri" pitchFamily="34" charset="0"/>
              </a:rPr>
              <a:t>，最</a:t>
            </a:r>
            <a:r>
              <a:rPr lang="zh-CN" altLang="en-US" sz="2400" b="1">
                <a:solidFill>
                  <a:srgbClr val="0000CC"/>
                </a:solidFill>
                <a:latin typeface="Calibri" pitchFamily="34" charset="0"/>
              </a:rPr>
              <a:t>久</a:t>
            </a:r>
            <a:r>
              <a:rPr lang="zh-CN" altLang="en-US" sz="2400" b="1">
                <a:latin typeface="Calibri" pitchFamily="34" charset="0"/>
              </a:rPr>
              <a:t>而又最</a:t>
            </a:r>
            <a:r>
              <a:rPr lang="zh-CN" altLang="en-US" sz="2400" b="1">
                <a:solidFill>
                  <a:srgbClr val="0000CC"/>
                </a:solidFill>
                <a:latin typeface="Calibri" pitchFamily="34" charset="0"/>
              </a:rPr>
              <a:t>短</a:t>
            </a:r>
            <a:r>
              <a:rPr lang="zh-CN" altLang="en-US" sz="2400" b="1">
                <a:latin typeface="Calibri" pitchFamily="34" charset="0"/>
              </a:rPr>
              <a:t>，最易被人忽视而又最易令人后悔的，就是时间。</a:t>
            </a:r>
          </a:p>
          <a:p>
            <a:pPr>
              <a:spcBef>
                <a:spcPct val="20000"/>
              </a:spcBef>
            </a:pPr>
            <a:endParaRPr lang="en-US" altLang="zh-CN" sz="2000" b="1">
              <a:latin typeface="Calibri" pitchFamily="34" charset="0"/>
            </a:endParaRPr>
          </a:p>
        </p:txBody>
      </p:sp>
      <p:sp>
        <p:nvSpPr>
          <p:cNvPr id="17410" name="Rectangle 6"/>
          <p:cNvSpPr>
            <a:spLocks noChangeArrowheads="1"/>
          </p:cNvSpPr>
          <p:nvPr/>
        </p:nvSpPr>
        <p:spPr bwMode="auto">
          <a:xfrm>
            <a:off x="107950" y="1292225"/>
            <a:ext cx="4248150" cy="579438"/>
          </a:xfrm>
          <a:prstGeom prst="rect">
            <a:avLst/>
          </a:prstGeom>
          <a:gradFill rotWithShape="1">
            <a:gsLst>
              <a:gs pos="0">
                <a:srgbClr val="CCFF99"/>
              </a:gs>
              <a:gs pos="100000">
                <a:srgbClr val="9966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 </a:t>
            </a:r>
            <a:r>
              <a:rPr lang="zh-CN" altLang="en-US" sz="3200" b="1">
                <a:latin typeface="Calibri" pitchFamily="34" charset="0"/>
              </a:rPr>
              <a:t>（五）反义词的作用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04800" y="1066800"/>
            <a:ext cx="8534400" cy="5410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2400">
                <a:latin typeface="Times New Roman" pitchFamily="18" charset="0"/>
              </a:rPr>
              <a:t>　   </a:t>
            </a:r>
            <a:r>
              <a:rPr lang="zh-CN" altLang="en-US" sz="2400" b="1">
                <a:solidFill>
                  <a:srgbClr val="CC3300"/>
                </a:solidFill>
                <a:latin typeface="Times New Roman" pitchFamily="18" charset="0"/>
                <a:ea typeface="楷体_GB2312"/>
                <a:cs typeface="楷体_GB2312"/>
              </a:rPr>
              <a:t>满</a:t>
            </a:r>
            <a:r>
              <a:rPr lang="zh-CN" altLang="en-US" sz="2400" b="1">
                <a:latin typeface="Times New Roman" pitchFamily="18" charset="0"/>
                <a:ea typeface="楷体_GB2312"/>
                <a:cs typeface="楷体_GB2312"/>
              </a:rPr>
              <a:t>招损，</a:t>
            </a:r>
            <a:r>
              <a:rPr lang="zh-CN" altLang="en-US" sz="2400" b="1">
                <a:solidFill>
                  <a:srgbClr val="CC3300"/>
                </a:solidFill>
                <a:latin typeface="Times New Roman" pitchFamily="18" charset="0"/>
                <a:ea typeface="楷体_GB2312"/>
                <a:cs typeface="楷体_GB2312"/>
              </a:rPr>
              <a:t>谦</a:t>
            </a:r>
            <a:r>
              <a:rPr lang="zh-CN" altLang="en-US" sz="2400" b="1">
                <a:latin typeface="Times New Roman" pitchFamily="18" charset="0"/>
                <a:ea typeface="楷体_GB2312"/>
                <a:cs typeface="楷体_GB2312"/>
              </a:rPr>
              <a:t>受益。</a:t>
            </a:r>
          </a:p>
          <a:p>
            <a:pPr>
              <a:spcBef>
                <a:spcPct val="20000"/>
              </a:spcBef>
            </a:pPr>
            <a:r>
              <a:rPr lang="zh-CN" altLang="en-US" sz="2400" b="1">
                <a:latin typeface="Times New Roman" pitchFamily="18" charset="0"/>
                <a:ea typeface="楷体_GB2312"/>
                <a:cs typeface="楷体_GB2312"/>
              </a:rPr>
              <a:t>       人无</a:t>
            </a:r>
            <a:r>
              <a:rPr lang="zh-CN" altLang="en-US" sz="2400" b="1">
                <a:solidFill>
                  <a:srgbClr val="CC3300"/>
                </a:solidFill>
                <a:latin typeface="Times New Roman" pitchFamily="18" charset="0"/>
                <a:ea typeface="楷体_GB2312"/>
                <a:cs typeface="楷体_GB2312"/>
              </a:rPr>
              <a:t>远虑</a:t>
            </a:r>
            <a:r>
              <a:rPr lang="zh-CN" altLang="en-US" sz="2400" b="1">
                <a:latin typeface="Times New Roman" pitchFamily="18" charset="0"/>
                <a:ea typeface="楷体_GB2312"/>
                <a:cs typeface="楷体_GB2312"/>
              </a:rPr>
              <a:t>，必有</a:t>
            </a:r>
            <a:r>
              <a:rPr lang="zh-CN" altLang="en-US" sz="2400" b="1">
                <a:solidFill>
                  <a:srgbClr val="CC3300"/>
                </a:solidFill>
                <a:latin typeface="Times New Roman" pitchFamily="18" charset="0"/>
                <a:ea typeface="楷体_GB2312"/>
                <a:cs typeface="楷体_GB2312"/>
              </a:rPr>
              <a:t>近忧</a:t>
            </a:r>
            <a:r>
              <a:rPr lang="zh-CN" altLang="en-US" sz="2400" b="1">
                <a:latin typeface="Times New Roman" pitchFamily="18" charset="0"/>
                <a:ea typeface="楷体_GB2312"/>
                <a:cs typeface="楷体_GB2312"/>
              </a:rPr>
              <a:t>。</a:t>
            </a:r>
          </a:p>
          <a:p>
            <a:pPr>
              <a:spcBef>
                <a:spcPct val="20000"/>
              </a:spcBef>
            </a:pPr>
            <a:r>
              <a:rPr lang="zh-CN" altLang="en-US" sz="2400" b="1">
                <a:latin typeface="Times New Roman" pitchFamily="18" charset="0"/>
                <a:ea typeface="楷体_GB2312"/>
                <a:cs typeface="楷体_GB2312"/>
              </a:rPr>
              <a:t>　   祸兮福所倚，福兮祸所伏。</a:t>
            </a:r>
          </a:p>
          <a:p>
            <a:pPr>
              <a:spcBef>
                <a:spcPct val="20000"/>
              </a:spcBef>
            </a:pPr>
            <a:r>
              <a:rPr lang="zh-CN" altLang="en-US" sz="2600" b="1">
                <a:latin typeface="华文新魏"/>
                <a:ea typeface="华文新魏"/>
                <a:cs typeface="华文新魏"/>
              </a:rPr>
              <a:t> </a:t>
            </a:r>
            <a:r>
              <a:rPr lang="en-US" altLang="zh-CN" sz="2600" b="1">
                <a:latin typeface="华文新魏"/>
                <a:ea typeface="华文新魏"/>
                <a:cs typeface="华文新魏"/>
              </a:rPr>
              <a:t>4.</a:t>
            </a:r>
            <a:r>
              <a:rPr lang="zh-CN" altLang="en-US" sz="2600" b="1">
                <a:latin typeface="华文新魏"/>
                <a:ea typeface="华文新魏"/>
                <a:cs typeface="华文新魏"/>
              </a:rPr>
              <a:t>利用反义词类比联想，造出临时反义词，使语言新颖别致。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latin typeface="Times New Roman" pitchFamily="18" charset="0"/>
              </a:rPr>
              <a:t>      </a:t>
            </a:r>
            <a:r>
              <a:rPr lang="zh-CN" altLang="en-US" sz="2400" b="1">
                <a:latin typeface="Times New Roman" pitchFamily="18" charset="0"/>
                <a:ea typeface="楷体_GB2312"/>
                <a:cs typeface="楷体_GB2312"/>
              </a:rPr>
              <a:t>一个</a:t>
            </a:r>
            <a:r>
              <a:rPr lang="zh-CN" altLang="en-US" sz="2400" b="1">
                <a:solidFill>
                  <a:srgbClr val="CC3300"/>
                </a:solidFill>
                <a:latin typeface="Times New Roman" pitchFamily="18" charset="0"/>
                <a:ea typeface="楷体_GB2312"/>
                <a:cs typeface="楷体_GB2312"/>
              </a:rPr>
              <a:t>阔人</a:t>
            </a:r>
            <a:r>
              <a:rPr lang="zh-CN" altLang="en-US" sz="2400" b="1">
                <a:latin typeface="Times New Roman" pitchFamily="18" charset="0"/>
                <a:ea typeface="楷体_GB2312"/>
                <a:cs typeface="楷体_GB2312"/>
              </a:rPr>
              <a:t>说要读经，嗡的一阵一群</a:t>
            </a:r>
            <a:r>
              <a:rPr lang="zh-CN" altLang="en-US" sz="2400" b="1">
                <a:solidFill>
                  <a:srgbClr val="CC3300"/>
                </a:solidFill>
                <a:latin typeface="Times New Roman" pitchFamily="18" charset="0"/>
                <a:ea typeface="楷体_GB2312"/>
                <a:cs typeface="楷体_GB2312"/>
              </a:rPr>
              <a:t>狭人</a:t>
            </a:r>
            <a:r>
              <a:rPr lang="zh-CN" altLang="en-US" sz="2400" b="1">
                <a:latin typeface="Times New Roman" pitchFamily="18" charset="0"/>
                <a:ea typeface="楷体_GB2312"/>
                <a:cs typeface="楷体_GB2312"/>
              </a:rPr>
              <a:t>也说要读经。岂但读而已哉，据说还可以救国哩。</a:t>
            </a:r>
          </a:p>
          <a:p>
            <a:pPr>
              <a:spcBef>
                <a:spcPct val="40000"/>
              </a:spcBef>
            </a:pPr>
            <a:r>
              <a:rPr lang="zh-CN" altLang="en-US" sz="2600" b="1">
                <a:latin typeface="华文新魏"/>
                <a:ea typeface="华文新魏"/>
                <a:cs typeface="华文新魏"/>
              </a:rPr>
              <a:t>５</a:t>
            </a:r>
            <a:r>
              <a:rPr lang="en-US" altLang="zh-CN" sz="2600" b="1">
                <a:latin typeface="华文新魏"/>
                <a:ea typeface="华文新魏"/>
                <a:cs typeface="华文新魏"/>
              </a:rPr>
              <a:t>.</a:t>
            </a:r>
            <a:r>
              <a:rPr lang="zh-CN" altLang="en-US" sz="2600" b="1">
                <a:latin typeface="华文新魏"/>
                <a:ea typeface="华文新魏"/>
                <a:cs typeface="华文新魏"/>
              </a:rPr>
              <a:t>构词作用</a:t>
            </a:r>
          </a:p>
          <a:p>
            <a:pPr>
              <a:spcBef>
                <a:spcPct val="20000"/>
              </a:spcBef>
            </a:pPr>
            <a:r>
              <a:rPr lang="zh-CN" altLang="en-US" sz="2800">
                <a:latin typeface="Times New Roman" pitchFamily="18" charset="0"/>
              </a:rPr>
              <a:t>　  </a:t>
            </a:r>
            <a:r>
              <a:rPr lang="zh-CN" altLang="en-US" sz="2600" b="1">
                <a:latin typeface="楷体_GB2312"/>
                <a:ea typeface="楷体_GB2312"/>
                <a:cs typeface="楷体_GB2312"/>
              </a:rPr>
              <a:t>反正　高低　甘苦　来往　横竖</a:t>
            </a:r>
          </a:p>
          <a:p>
            <a:pPr>
              <a:spcBef>
                <a:spcPct val="20000"/>
              </a:spcBef>
            </a:pPr>
            <a:r>
              <a:rPr lang="zh-CN" altLang="en-US" sz="2600" b="1">
                <a:latin typeface="楷体_GB2312"/>
                <a:ea typeface="楷体_GB2312"/>
                <a:cs typeface="楷体_GB2312"/>
              </a:rPr>
              <a:t>　 古今中外　深入浅出　东张西望</a:t>
            </a:r>
          </a:p>
          <a:p>
            <a:pPr>
              <a:spcBef>
                <a:spcPct val="20000"/>
              </a:spcBef>
            </a:pPr>
            <a:r>
              <a:rPr lang="zh-CN" altLang="en-US" sz="2600" b="1">
                <a:latin typeface="楷体_GB2312"/>
                <a:ea typeface="楷体_GB2312"/>
                <a:cs typeface="楷体_GB2312"/>
              </a:rPr>
              <a:t>　 摇头摆尾　九死一生　一朝一夕</a:t>
            </a:r>
          </a:p>
        </p:txBody>
      </p:sp>
      <p:sp>
        <p:nvSpPr>
          <p:cNvPr id="1843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79388" y="188913"/>
            <a:ext cx="8964612" cy="792162"/>
          </a:xfrm>
        </p:spPr>
        <p:txBody>
          <a:bodyPr/>
          <a:lstStyle/>
          <a:p>
            <a:r>
              <a:rPr lang="zh-CN" altLang="en-US" sz="2800" b="1">
                <a:latin typeface="华文新魏"/>
                <a:ea typeface="华文新魏"/>
                <a:cs typeface="华文新魏"/>
              </a:rPr>
              <a:t>３</a:t>
            </a:r>
            <a:r>
              <a:rPr lang="en-US" altLang="zh-CN" sz="2800" b="1">
                <a:latin typeface="华文新魏"/>
                <a:ea typeface="华文新魏"/>
                <a:cs typeface="华文新魏"/>
              </a:rPr>
              <a:t>.</a:t>
            </a:r>
            <a:r>
              <a:rPr lang="zh-CN" altLang="en-US" sz="2800" b="1">
                <a:latin typeface="华文新魏"/>
                <a:ea typeface="华文新魏"/>
                <a:cs typeface="华文新魏"/>
              </a:rPr>
              <a:t>构成对偶映衬的句子</a:t>
            </a:r>
            <a:r>
              <a:rPr lang="en-US" altLang="zh-CN" sz="2800" b="1">
                <a:latin typeface="华文新魏"/>
                <a:ea typeface="华文新魏"/>
                <a:cs typeface="华文新魏"/>
              </a:rPr>
              <a:t>,</a:t>
            </a:r>
            <a:r>
              <a:rPr lang="zh-CN" altLang="en-US" sz="2800" b="1">
                <a:latin typeface="华文新魏"/>
                <a:ea typeface="华文新魏"/>
                <a:cs typeface="华文新魏"/>
              </a:rPr>
              <a:t>使语言生动活泼</a:t>
            </a:r>
            <a:r>
              <a:rPr lang="en-US" altLang="zh-CN" sz="2800" b="1">
                <a:latin typeface="华文新魏"/>
                <a:ea typeface="华文新魏"/>
                <a:cs typeface="华文新魏"/>
              </a:rPr>
              <a:t>,</a:t>
            </a:r>
            <a:r>
              <a:rPr lang="zh-CN" altLang="en-US" sz="2800" b="1">
                <a:latin typeface="华文新魏"/>
                <a:ea typeface="华文新魏"/>
                <a:cs typeface="华文新魏"/>
              </a:rPr>
              <a:t>深刻有力。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r>
              <a:rPr lang="zh-CN" altLang="en-US" sz="3200" b="1">
                <a:solidFill>
                  <a:srgbClr val="000066"/>
                </a:solidFill>
                <a:latin typeface="楷体_GB2312"/>
                <a:ea typeface="楷体_GB2312"/>
                <a:cs typeface="楷体_GB2312"/>
              </a:rPr>
              <a:t>四  词义的交叉现象及其在辨析词义中的作用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89138"/>
            <a:ext cx="8435975" cy="39608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>
                <a:ea typeface="楷体_GB2312"/>
                <a:cs typeface="楷体_GB2312"/>
              </a:rPr>
              <a:t>          </a:t>
            </a:r>
            <a:r>
              <a:rPr lang="zh-CN" altLang="en-US" sz="2800" b="1">
                <a:ea typeface="楷体_GB2312"/>
                <a:cs typeface="楷体_GB2312"/>
              </a:rPr>
              <a:t>词义的交叉关系，对于辨析每个词的意义有很大帮助。确定词义，可利用以下几种方法。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zh-CN" altLang="en-US" sz="2800" b="1">
              <a:ea typeface="楷体_GB2312"/>
              <a:cs typeface="楷体_GB231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 b="1">
                <a:ea typeface="楷体_GB2312"/>
                <a:cs typeface="楷体_GB2312"/>
              </a:rPr>
              <a:t>         第一，利用同义词来确定多义词的不同意义 。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 b="1">
                <a:ea typeface="楷体_GB2312"/>
                <a:cs typeface="楷体_GB2312"/>
              </a:rPr>
              <a:t>         第二，利用反义词来确定多义词的不同意义。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 b="1">
                <a:ea typeface="楷体_GB2312"/>
                <a:cs typeface="楷体_GB2312"/>
              </a:rPr>
              <a:t>         第三，利用反义词来确定同义词词义上的细微差别。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7cxk.com7">
  <a:themeElements>
    <a:clrScheme name="www.7cxk.com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7cxk.com7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ww.7cxk.com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www.7cxk.com7</Template>
  <TotalTime>0</TotalTime>
  <Words>286</Words>
  <Application>WPS 演示</Application>
  <PresentationFormat>全屏显示(4:3)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www.7cxk.com7</vt:lpstr>
      <vt:lpstr>幻灯片 1</vt:lpstr>
      <vt:lpstr>幻灯片 2</vt:lpstr>
      <vt:lpstr>幻灯片 3</vt:lpstr>
      <vt:lpstr>（四）反义词对举的灵活性</vt:lpstr>
      <vt:lpstr>幻灯片 5</vt:lpstr>
      <vt:lpstr>３.构成对偶映衬的句子,使语言生动活泼,深刻有力。</vt:lpstr>
      <vt:lpstr>四  词义的交叉现象及其在辨析词义中的作用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Administrator</cp:lastModifiedBy>
  <cp:revision>6</cp:revision>
  <dcterms:created xsi:type="dcterms:W3CDTF">2014-06-18T02:12:00Z</dcterms:created>
  <dcterms:modified xsi:type="dcterms:W3CDTF">2016-12-11T06:47:49Z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