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70" r:id="rId5"/>
    <p:sldId id="259" r:id="rId6"/>
    <p:sldId id="278" r:id="rId7"/>
    <p:sldId id="260" r:id="rId8"/>
    <p:sldId id="279" r:id="rId9"/>
    <p:sldId id="261" r:id="rId10"/>
    <p:sldId id="273" r:id="rId11"/>
    <p:sldId id="282" r:id="rId12"/>
    <p:sldId id="262" r:id="rId13"/>
    <p:sldId id="284" r:id="rId14"/>
    <p:sldId id="286" r:id="rId15"/>
    <p:sldId id="274" r:id="rId16"/>
    <p:sldId id="264" r:id="rId17"/>
    <p:sldId id="276" r:id="rId18"/>
    <p:sldId id="277" r:id="rId19"/>
  </p:sldIdLst>
  <p:sldSz cx="9144000" cy="6858000" type="screen4x3"/>
  <p:notesSz cx="6858000" cy="9144000"/>
  <p:custShowLst>
    <p:custShow name="自定义放映 1" id="0">
      <p:sldLst>
        <p:sld r:id="rId6"/>
      </p:sldLst>
    </p:custShow>
  </p:custShow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xmlns="" val="1"/>
      </p:ext>
    </p:extLst>
  </p:showPr>
  <p:clrMru>
    <a:srgbClr val="FF33CC"/>
    <a:srgbClr val="FF0066"/>
    <a:srgbClr val="FF6600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00" autoAdjust="0"/>
    <p:restoredTop sz="93016" autoAdjust="0"/>
  </p:normalViewPr>
  <p:slideViewPr>
    <p:cSldViewPr>
      <p:cViewPr varScale="1">
        <p:scale>
          <a:sx n="71" d="100"/>
          <a:sy n="71" d="100"/>
        </p:scale>
        <p:origin x="-17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4E55A-A511-4375-87E4-0127EB29DAC1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AFE71-3B2E-4953-8477-15328C57C6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ACCF5-B456-4657-98E3-BB357091DE3A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5D51D-7F4A-4353-80B8-59C5AFE2DA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13AEA-6F98-4C90-AAC7-4066D9557529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135D2-CD71-41F4-9E1D-7656EA5D8A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89F97-9413-4637-A8FB-0820C7E4C44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BAABB-2AA4-4705-BC00-EA13F5B12432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66BCC-B13B-4C7F-BF3C-825A0B9D04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25EDB-DA7A-42EA-B570-084594534976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4CCF2-D2AF-4DDE-8FE8-C6AF9788D3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897DD-F9AE-4B8D-9BFA-98ED82E37F5F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1DA31-2937-4E42-8087-7505539C8C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5E9FE-8066-401A-BC99-A8D324A04EC4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675D6-1CC6-4A90-A687-F581E92C84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54A0E-BCF9-4BFB-842A-7963EE132C71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27354-3EF3-4547-8DE3-4D984C8986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25D4F-8400-4B90-B34B-540D5C2E3DB5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6E4FF-A3E6-4E41-B5A0-1375650778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9DD50-5936-484A-A055-2190A83A8CC2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7F2C0-26A1-429A-95D8-F2F22D2E0F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7170D-6D6A-48BA-AB33-571808D87E33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3B297-1B17-4F75-B60F-4C2D4897B6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085D779-F3B0-46F8-8A12-A0C007CA01E1}" type="datetimeFigureOut">
              <a:rPr lang="zh-CN" altLang="en-US"/>
              <a:pPr>
                <a:defRPr/>
              </a:pPr>
              <a:t>2016/12/12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42AFA4C-D039-4CA5-A74A-3D96A98193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xszycn.com/Photo_Show.asp?PhotoID=54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>
            <a:off x="3708400" y="2133600"/>
            <a:ext cx="4537075" cy="23637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kern="10" dirty="0">
                <a:ln w="9525">
                  <a:rou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小蝌蚪找妈妈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0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 l="4340" t="15843" r="4521" b="608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0" y="476250"/>
            <a:ext cx="8893175" cy="3416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5400">
                <a:solidFill>
                  <a:srgbClr val="FF33CC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5400">
                <a:solidFill>
                  <a:srgbClr val="FF33CC"/>
                </a:solidFill>
                <a:latin typeface="楷体" pitchFamily="49" charset="-122"/>
                <a:ea typeface="楷体" pitchFamily="49" charset="-122"/>
              </a:rPr>
              <a:t>荷叶上蹲着一只大青蛙，披着</a:t>
            </a:r>
            <a:r>
              <a:rPr lang="zh-CN" altLang="en-US" sz="5400">
                <a:solidFill>
                  <a:schemeClr val="accent6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碧绿的衣裳</a:t>
            </a:r>
            <a:r>
              <a:rPr lang="zh-CN" altLang="en-US" sz="5400">
                <a:solidFill>
                  <a:srgbClr val="FF33CC"/>
                </a:solidFill>
                <a:latin typeface="楷体" pitchFamily="49" charset="-122"/>
                <a:ea typeface="楷体" pitchFamily="49" charset="-122"/>
              </a:rPr>
              <a:t>，露着</a:t>
            </a:r>
            <a:r>
              <a:rPr lang="zh-CN" altLang="en-US" sz="5400">
                <a:solidFill>
                  <a:schemeClr val="accent6">
                    <a:lumMod val="75000"/>
                  </a:schemeClr>
                </a:solidFill>
                <a:latin typeface="楷体" pitchFamily="49" charset="-122"/>
                <a:ea typeface="楷体" pitchFamily="49" charset="-122"/>
              </a:rPr>
              <a:t>雪白的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肚皮</a:t>
            </a:r>
            <a:r>
              <a:rPr lang="zh-CN" altLang="en-US" sz="5400">
                <a:solidFill>
                  <a:srgbClr val="FF33CC"/>
                </a:solidFill>
                <a:latin typeface="楷体" pitchFamily="49" charset="-122"/>
                <a:ea typeface="楷体" pitchFamily="49" charset="-122"/>
              </a:rPr>
              <a:t>，鼓着一对大眼睛。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1643063" y="2143125"/>
            <a:ext cx="6643687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0" y="2928938"/>
            <a:ext cx="8358188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14313" y="3857625"/>
            <a:ext cx="7858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mtClean="0"/>
          </a:p>
        </p:txBody>
      </p:sp>
      <p:pic>
        <p:nvPicPr>
          <p:cNvPr id="24579" name="Picture 4" descr="1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-142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logo黑（最终）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4675" y="6400800"/>
            <a:ext cx="221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矩形 5"/>
          <p:cNvSpPr>
            <a:spLocks noChangeArrowheads="1"/>
          </p:cNvSpPr>
          <p:nvPr/>
        </p:nvSpPr>
        <p:spPr bwMode="auto">
          <a:xfrm>
            <a:off x="0" y="142875"/>
            <a:ext cx="9286875" cy="2586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5400">
                <a:latin typeface="楷体" pitchFamily="49" charset="-122"/>
                <a:ea typeface="楷体" pitchFamily="49" charset="-122"/>
              </a:rPr>
              <a:t>   荷叶上蹲着一只大青蛙</a:t>
            </a:r>
            <a:r>
              <a:rPr lang="en-US" altLang="zh-CN" sz="54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披着碧绿的衣裳，露着雪白的肚皮，鼓着一对大眼睛。 </a:t>
            </a:r>
            <a:endParaRPr lang="zh-CN" altLang="en-US" sz="5400">
              <a:latin typeface="Calibri" pitchFamily="34" charset="0"/>
            </a:endParaRPr>
          </a:p>
        </p:txBody>
      </p:sp>
      <p:sp>
        <p:nvSpPr>
          <p:cNvPr id="24582" name="矩形 6"/>
          <p:cNvSpPr>
            <a:spLocks noChangeArrowheads="1"/>
          </p:cNvSpPr>
          <p:nvPr/>
        </p:nvSpPr>
        <p:spPr bwMode="auto">
          <a:xfrm>
            <a:off x="-142875" y="3105150"/>
            <a:ext cx="9144000" cy="2586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>
                <a:solidFill>
                  <a:srgbClr val="FF0066"/>
                </a:solidFill>
                <a:latin typeface="Calibri" pitchFamily="34" charset="0"/>
              </a:rPr>
              <a:t>                                    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荷叶上有一只大青蛙，背上的颜色是绿的，肚皮上的颜色是白的，眼睛是凸出来的</a:t>
            </a:r>
            <a:r>
              <a:rPr lang="zh-CN" altLang="en-US" sz="5400">
                <a:solidFill>
                  <a:srgbClr val="FF0066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2" name="图片 1" descr="小学资源网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750" y="116840"/>
            <a:ext cx="1512570" cy="727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smtClean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 smtClean="0"/>
          </a:p>
        </p:txBody>
      </p:sp>
      <p:pic>
        <p:nvPicPr>
          <p:cNvPr id="25603" name="Picture 4" descr="2004115213144722">
            <a:hlinkClick r:id="rId2" tooltip="图片名称：小蝌蚪找妈妈&#10;图片大小：154K&#10;作    者：&#10;更新时间：2004-1-15 21:31:26&#10;下载次数：今日:3 本周:3 本月:8 总计:1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2051050" y="271463"/>
            <a:ext cx="6769100" cy="48688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4800" b="1">
                <a:solidFill>
                  <a:srgbClr val="FF0066"/>
                </a:solidFill>
                <a:latin typeface="楷体_GB2312"/>
                <a:ea typeface="楷体_GB2312"/>
                <a:cs typeface="楷体_GB2312"/>
              </a:rPr>
              <a:t>青蛙妈妈</a:t>
            </a:r>
            <a:r>
              <a:rPr kumimoji="1" lang="zh-CN" altLang="en-US" sz="4800" b="1">
                <a:latin typeface="楷体_GB2312"/>
                <a:ea typeface="楷体_GB2312"/>
                <a:cs typeface="楷体_GB2312"/>
              </a:rPr>
              <a:t>低</a:t>
            </a:r>
            <a:r>
              <a:rPr kumimoji="1" lang="zh-CN" altLang="en-US" sz="4800" b="1">
                <a:solidFill>
                  <a:srgbClr val="FF0066"/>
                </a:solidFill>
                <a:latin typeface="楷体_GB2312"/>
                <a:ea typeface="楷体_GB2312"/>
                <a:cs typeface="楷体_GB2312"/>
              </a:rPr>
              <a:t>头一看，笑着说：</a:t>
            </a:r>
            <a:r>
              <a:rPr kumimoji="1" lang="zh-CN" altLang="en-US" sz="4800" b="1">
                <a:solidFill>
                  <a:srgbClr val="FF0066"/>
                </a:solidFill>
                <a:latin typeface="Times New Roman" pitchFamily="18" charset="0"/>
                <a:ea typeface="楷体_GB2312"/>
                <a:cs typeface="楷体_GB2312"/>
              </a:rPr>
              <a:t>“</a:t>
            </a:r>
            <a:r>
              <a:rPr kumimoji="1" lang="zh-CN" altLang="en-US" sz="4800" b="1">
                <a:solidFill>
                  <a:srgbClr val="FF0066"/>
                </a:solidFill>
                <a:latin typeface="楷体_GB2312"/>
                <a:ea typeface="楷体_GB2312"/>
                <a:cs typeface="楷体_GB2312"/>
              </a:rPr>
              <a:t>好孩子，你们</a:t>
            </a:r>
            <a:r>
              <a:rPr kumimoji="1" lang="zh-CN" altLang="en-US" sz="4800" b="1">
                <a:latin typeface="楷体_GB2312"/>
                <a:ea typeface="楷体_GB2312"/>
                <a:cs typeface="楷体_GB2312"/>
              </a:rPr>
              <a:t>已经</a:t>
            </a:r>
            <a:r>
              <a:rPr kumimoji="1" lang="zh-CN" altLang="en-US" sz="4800" b="1">
                <a:solidFill>
                  <a:srgbClr val="FF0066"/>
                </a:solidFill>
                <a:latin typeface="楷体_GB2312"/>
                <a:ea typeface="楷体_GB2312"/>
                <a:cs typeface="楷体_GB2312"/>
              </a:rPr>
              <a:t>是青蛙了，快跳上来吧！</a:t>
            </a:r>
            <a:r>
              <a:rPr kumimoji="1" lang="zh-CN" altLang="en-US" sz="4800" b="1">
                <a:solidFill>
                  <a:srgbClr val="FF0066"/>
                </a:solidFill>
                <a:latin typeface="Times New Roman" pitchFamily="18" charset="0"/>
                <a:ea typeface="楷体_GB2312"/>
                <a:cs typeface="楷体_GB2312"/>
              </a:rPr>
              <a:t>”</a:t>
            </a:r>
            <a:r>
              <a:rPr lang="zh-CN" altLang="en-US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他们后腿一蹬</a:t>
            </a:r>
            <a:r>
              <a:rPr lang="en-US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向前一跳</a:t>
            </a:r>
            <a:r>
              <a:rPr lang="en-US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蹦到了荷叶上。</a:t>
            </a:r>
          </a:p>
          <a:p>
            <a:pPr>
              <a:lnSpc>
                <a:spcPct val="110000"/>
              </a:lnSpc>
            </a:pPr>
            <a:endParaRPr kumimoji="1" lang="zh-CN" altLang="en-US" sz="4800" b="1">
              <a:solidFill>
                <a:srgbClr val="FF0066"/>
              </a:solidFill>
              <a:latin typeface="楷体_GB2312"/>
              <a:ea typeface="楷体_GB2312"/>
              <a:cs typeface="楷体_GB231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 l="-9091" b="13383"/>
          <a:stretch>
            <a:fillRect/>
          </a:stretch>
        </p:blipFill>
        <p:spPr bwMode="auto">
          <a:xfrm>
            <a:off x="-1116013" y="0"/>
            <a:ext cx="102600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0" y="5157788"/>
            <a:ext cx="8101013" cy="1616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66FF66"/>
                </a:solidFill>
                <a:latin typeface="Calibri" pitchFamily="34" charset="0"/>
              </a:rPr>
              <a:t>   </a:t>
            </a:r>
            <a:endParaRPr lang="en-US" altLang="zh-CN" sz="4000" b="1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40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0" y="4365625"/>
            <a:ext cx="7451725" cy="1920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不知什么</a:t>
            </a:r>
            <a:r>
              <a:rPr lang="zh-CN" altLang="en-US" sz="40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</a:rPr>
              <a:t>时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候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小青蛙的尾巴</a:t>
            </a:r>
            <a:r>
              <a:rPr lang="zh-CN" altLang="en-US" sz="4000" b="1">
                <a:solidFill>
                  <a:srgbClr val="FF0066"/>
                </a:solidFill>
                <a:latin typeface="楷体" pitchFamily="49" charset="-122"/>
                <a:ea typeface="楷体" pitchFamily="49" charset="-122"/>
              </a:rPr>
              <a:t>已经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不见了。他们跟着妈妈</a:t>
            </a:r>
            <a:r>
              <a:rPr lang="en-US" altLang="zh-CN" sz="4000" b="1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天天去捉害虫。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smtClean="0"/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mtClean="0"/>
          </a:p>
        </p:txBody>
      </p:sp>
      <p:pic>
        <p:nvPicPr>
          <p:cNvPr id="27651" name="Picture 4" descr="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0813" y="920750"/>
            <a:ext cx="6229350" cy="384175"/>
          </a:xfrm>
          <a:prstGeom prst="rect">
            <a:avLst/>
          </a:prstGeom>
          <a:noFill/>
        </p:spPr>
      </p:pic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785813" y="785813"/>
            <a:ext cx="7786687" cy="42465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5400">
                <a:solidFill>
                  <a:srgbClr val="FF0066"/>
                </a:solidFill>
                <a:latin typeface="楷体" pitchFamily="49" charset="-122"/>
                <a:ea typeface="楷体" pitchFamily="49" charset="-122"/>
              </a:rPr>
              <a:t>      读读说说</a:t>
            </a:r>
            <a:endParaRPr lang="en-US" altLang="zh-CN" sz="5400">
              <a:solidFill>
                <a:srgbClr val="FF0066"/>
              </a:solidFill>
              <a:latin typeface="楷体" pitchFamily="49" charset="-122"/>
              <a:ea typeface="楷体" pitchFamily="49" charset="-122"/>
            </a:endParaRPr>
          </a:p>
          <a:p>
            <a:endParaRPr lang="en-US" altLang="zh-CN" sz="5400">
              <a:solidFill>
                <a:srgbClr val="FF0066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5400">
                <a:latin typeface="楷体" pitchFamily="49" charset="-122"/>
                <a:ea typeface="楷体" pitchFamily="49" charset="-122"/>
              </a:rPr>
              <a:t>你们</a:t>
            </a:r>
            <a:r>
              <a:rPr lang="zh-CN" altLang="en-US" sz="5400">
                <a:solidFill>
                  <a:srgbClr val="FF33CC"/>
                </a:solidFill>
                <a:latin typeface="楷体" pitchFamily="49" charset="-122"/>
                <a:ea typeface="楷体" pitchFamily="49" charset="-122"/>
              </a:rPr>
              <a:t>已经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长成青蛙了。</a:t>
            </a:r>
            <a:endParaRPr lang="en-US" altLang="zh-CN" sz="540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5400">
                <a:latin typeface="楷体" pitchFamily="49" charset="-122"/>
                <a:ea typeface="楷体" pitchFamily="49" charset="-122"/>
              </a:rPr>
              <a:t>小青蛙的尾巴</a:t>
            </a:r>
            <a:r>
              <a:rPr lang="zh-CN" altLang="en-US" sz="5400">
                <a:solidFill>
                  <a:srgbClr val="FF33CC"/>
                </a:solidFill>
                <a:latin typeface="楷体" pitchFamily="49" charset="-122"/>
                <a:ea typeface="楷体" pitchFamily="49" charset="-122"/>
              </a:rPr>
              <a:t>已经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不见了。</a:t>
            </a:r>
            <a:endParaRPr lang="en-US" altLang="zh-CN" sz="540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5400">
                <a:latin typeface="Calibri" pitchFamily="34" charset="0"/>
              </a:rPr>
              <a:t>                           </a:t>
            </a:r>
            <a:r>
              <a:rPr lang="zh-CN" altLang="en-US" sz="5400">
                <a:latin typeface="Calibri" pitchFamily="34" charset="0"/>
              </a:rPr>
              <a:t>已经           。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1071563" y="4857750"/>
            <a:ext cx="4071937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286500" y="4714875"/>
            <a:ext cx="2143125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3313113"/>
            <a:ext cx="433387" cy="1122362"/>
          </a:xfrm>
        </p:spPr>
      </p:pic>
      <p:pic>
        <p:nvPicPr>
          <p:cNvPr id="6349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3363913"/>
            <a:ext cx="576262" cy="1144587"/>
          </a:xfrm>
        </p:spPr>
      </p:pic>
      <p:pic>
        <p:nvPicPr>
          <p:cNvPr id="63492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348038" y="3357563"/>
            <a:ext cx="1439862" cy="1006475"/>
          </a:xfrm>
        </p:spPr>
      </p:pic>
      <p:pic>
        <p:nvPicPr>
          <p:cNvPr id="63493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5435600" y="3284538"/>
            <a:ext cx="1223963" cy="1038225"/>
          </a:xfrm>
        </p:spPr>
      </p:pic>
      <p:pic>
        <p:nvPicPr>
          <p:cNvPr id="6349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51725" y="3284538"/>
            <a:ext cx="1296988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AutoShape 7"/>
          <p:cNvSpPr>
            <a:spLocks noChangeArrowheads="1"/>
          </p:cNvSpPr>
          <p:nvPr/>
        </p:nvSpPr>
        <p:spPr bwMode="auto">
          <a:xfrm>
            <a:off x="1403350" y="3787775"/>
            <a:ext cx="215900" cy="2159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3496" name="AutoShape 8"/>
          <p:cNvSpPr>
            <a:spLocks noChangeArrowheads="1"/>
          </p:cNvSpPr>
          <p:nvPr/>
        </p:nvSpPr>
        <p:spPr bwMode="auto">
          <a:xfrm>
            <a:off x="2843213" y="3787775"/>
            <a:ext cx="215900" cy="217488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3497" name="AutoShape 9"/>
          <p:cNvSpPr>
            <a:spLocks noChangeArrowheads="1"/>
          </p:cNvSpPr>
          <p:nvPr/>
        </p:nvSpPr>
        <p:spPr bwMode="auto">
          <a:xfrm>
            <a:off x="5003800" y="3716338"/>
            <a:ext cx="215900" cy="217487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3498" name="AutoShape 10"/>
          <p:cNvSpPr>
            <a:spLocks noChangeArrowheads="1"/>
          </p:cNvSpPr>
          <p:nvPr/>
        </p:nvSpPr>
        <p:spPr bwMode="auto">
          <a:xfrm>
            <a:off x="6948488" y="3714750"/>
            <a:ext cx="215900" cy="217488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323850" y="5157788"/>
            <a:ext cx="1511300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Calibri" pitchFamily="34" charset="0"/>
              </a:rPr>
              <a:t>小蝌蚪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4067175" y="5157788"/>
            <a:ext cx="720725" cy="6080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latin typeface="Calibri" pitchFamily="34" charset="0"/>
              </a:rPr>
              <a:t>变</a:t>
            </a: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7380288" y="5157788"/>
            <a:ext cx="1081087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Calibri" pitchFamily="34" charset="0"/>
              </a:rPr>
              <a:t>青蛙</a:t>
            </a:r>
          </a:p>
        </p:txBody>
      </p:sp>
      <p:sp>
        <p:nvSpPr>
          <p:cNvPr id="63502" name="AutoShape 14"/>
          <p:cNvSpPr>
            <a:spLocks noChangeArrowheads="1"/>
          </p:cNvSpPr>
          <p:nvPr/>
        </p:nvSpPr>
        <p:spPr bwMode="auto">
          <a:xfrm>
            <a:off x="1835150" y="5445125"/>
            <a:ext cx="2160588" cy="144463"/>
          </a:xfrm>
          <a:prstGeom prst="rightArrow">
            <a:avLst>
              <a:gd name="adj1" fmla="val 50000"/>
              <a:gd name="adj2" fmla="val 3739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3503" name="AutoShape 15"/>
          <p:cNvSpPr>
            <a:spLocks noChangeArrowheads="1"/>
          </p:cNvSpPr>
          <p:nvPr/>
        </p:nvSpPr>
        <p:spPr bwMode="auto">
          <a:xfrm>
            <a:off x="5003800" y="5373688"/>
            <a:ext cx="2160588" cy="144462"/>
          </a:xfrm>
          <a:prstGeom prst="rightArrow">
            <a:avLst>
              <a:gd name="adj1" fmla="val 50000"/>
              <a:gd name="adj2" fmla="val 3739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grpSp>
        <p:nvGrpSpPr>
          <p:cNvPr id="2" name="Group 16"/>
          <p:cNvGrpSpPr/>
          <p:nvPr/>
        </p:nvGrpSpPr>
        <p:grpSpPr bwMode="auto">
          <a:xfrm>
            <a:off x="0" y="836613"/>
            <a:ext cx="1439863" cy="1439862"/>
            <a:chOff x="295" y="482"/>
            <a:chExt cx="907" cy="907"/>
          </a:xfrm>
        </p:grpSpPr>
        <p:sp>
          <p:nvSpPr>
            <p:cNvPr id="28709" name="Text Box 17"/>
            <p:cNvSpPr txBox="1">
              <a:spLocks noChangeArrowheads="1"/>
            </p:cNvSpPr>
            <p:nvPr/>
          </p:nvSpPr>
          <p:spPr bwMode="auto">
            <a:xfrm>
              <a:off x="295" y="482"/>
              <a:ext cx="907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大脑袋</a:t>
              </a:r>
            </a:p>
          </p:txBody>
        </p:sp>
        <p:sp>
          <p:nvSpPr>
            <p:cNvPr id="28710" name="Text Box 18"/>
            <p:cNvSpPr txBox="1">
              <a:spLocks noChangeArrowheads="1"/>
            </p:cNvSpPr>
            <p:nvPr/>
          </p:nvSpPr>
          <p:spPr bwMode="auto">
            <a:xfrm>
              <a:off x="295" y="754"/>
              <a:ext cx="907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黑身子</a:t>
              </a:r>
            </a:p>
          </p:txBody>
        </p:sp>
        <p:sp>
          <p:nvSpPr>
            <p:cNvPr id="28711" name="Text Box 19"/>
            <p:cNvSpPr txBox="1">
              <a:spLocks noChangeArrowheads="1"/>
            </p:cNvSpPr>
            <p:nvPr/>
          </p:nvSpPr>
          <p:spPr bwMode="auto">
            <a:xfrm>
              <a:off x="295" y="1024"/>
              <a:ext cx="907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长尾巴</a:t>
              </a:r>
            </a:p>
          </p:txBody>
        </p:sp>
      </p:grpSp>
      <p:sp>
        <p:nvSpPr>
          <p:cNvPr id="63508" name="AutoShape 20"/>
          <p:cNvSpPr>
            <a:spLocks noChangeArrowheads="1"/>
          </p:cNvSpPr>
          <p:nvPr/>
        </p:nvSpPr>
        <p:spPr bwMode="auto">
          <a:xfrm>
            <a:off x="1404938" y="1414463"/>
            <a:ext cx="503237" cy="358775"/>
          </a:xfrm>
          <a:prstGeom prst="rightArrow">
            <a:avLst>
              <a:gd name="adj1" fmla="val 50000"/>
              <a:gd name="adj2" fmla="val 350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3509" name="AutoShape 21"/>
          <p:cNvSpPr>
            <a:spLocks noChangeArrowheads="1"/>
          </p:cNvSpPr>
          <p:nvPr/>
        </p:nvSpPr>
        <p:spPr bwMode="auto">
          <a:xfrm>
            <a:off x="3059113" y="1341438"/>
            <a:ext cx="503237" cy="358775"/>
          </a:xfrm>
          <a:prstGeom prst="rightArrow">
            <a:avLst>
              <a:gd name="adj1" fmla="val 50000"/>
              <a:gd name="adj2" fmla="val 350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grpSp>
        <p:nvGrpSpPr>
          <p:cNvPr id="3" name="Group 22"/>
          <p:cNvGrpSpPr/>
          <p:nvPr/>
        </p:nvGrpSpPr>
        <p:grpSpPr bwMode="auto">
          <a:xfrm>
            <a:off x="3708400" y="765175"/>
            <a:ext cx="1079500" cy="1443038"/>
            <a:chOff x="2653" y="482"/>
            <a:chExt cx="680" cy="909"/>
          </a:xfrm>
        </p:grpSpPr>
        <p:sp>
          <p:nvSpPr>
            <p:cNvPr id="28706" name="Text Box 23"/>
            <p:cNvSpPr txBox="1">
              <a:spLocks noChangeArrowheads="1"/>
            </p:cNvSpPr>
            <p:nvPr/>
          </p:nvSpPr>
          <p:spPr bwMode="auto">
            <a:xfrm>
              <a:off x="2653" y="754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两条</a:t>
              </a:r>
            </a:p>
          </p:txBody>
        </p:sp>
        <p:sp>
          <p:nvSpPr>
            <p:cNvPr id="28707" name="Text Box 24"/>
            <p:cNvSpPr txBox="1">
              <a:spLocks noChangeArrowheads="1"/>
            </p:cNvSpPr>
            <p:nvPr/>
          </p:nvSpPr>
          <p:spPr bwMode="auto">
            <a:xfrm>
              <a:off x="2653" y="482"/>
              <a:ext cx="635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长出</a:t>
              </a:r>
            </a:p>
          </p:txBody>
        </p:sp>
        <p:sp>
          <p:nvSpPr>
            <p:cNvPr id="28708" name="Text Box 25"/>
            <p:cNvSpPr txBox="1">
              <a:spLocks noChangeArrowheads="1"/>
            </p:cNvSpPr>
            <p:nvPr/>
          </p:nvSpPr>
          <p:spPr bwMode="auto">
            <a:xfrm>
              <a:off x="2653" y="1026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前腿</a:t>
              </a:r>
            </a:p>
          </p:txBody>
        </p:sp>
      </p:grpSp>
      <p:grpSp>
        <p:nvGrpSpPr>
          <p:cNvPr id="4" name="Group 26"/>
          <p:cNvGrpSpPr/>
          <p:nvPr/>
        </p:nvGrpSpPr>
        <p:grpSpPr bwMode="auto">
          <a:xfrm>
            <a:off x="1979613" y="765175"/>
            <a:ext cx="1079500" cy="1443038"/>
            <a:chOff x="1247" y="482"/>
            <a:chExt cx="680" cy="909"/>
          </a:xfrm>
        </p:grpSpPr>
        <p:sp>
          <p:nvSpPr>
            <p:cNvPr id="28703" name="Text Box 27"/>
            <p:cNvSpPr txBox="1">
              <a:spLocks noChangeArrowheads="1"/>
            </p:cNvSpPr>
            <p:nvPr/>
          </p:nvSpPr>
          <p:spPr bwMode="auto">
            <a:xfrm>
              <a:off x="1247" y="482"/>
              <a:ext cx="635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长出</a:t>
              </a:r>
            </a:p>
          </p:txBody>
        </p:sp>
        <p:sp>
          <p:nvSpPr>
            <p:cNvPr id="28704" name="Text Box 28"/>
            <p:cNvSpPr txBox="1">
              <a:spLocks noChangeArrowheads="1"/>
            </p:cNvSpPr>
            <p:nvPr/>
          </p:nvSpPr>
          <p:spPr bwMode="auto">
            <a:xfrm>
              <a:off x="1247" y="754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两条</a:t>
              </a:r>
            </a:p>
          </p:txBody>
        </p:sp>
        <p:sp>
          <p:nvSpPr>
            <p:cNvPr id="28705" name="Text Box 29"/>
            <p:cNvSpPr txBox="1">
              <a:spLocks noChangeArrowheads="1"/>
            </p:cNvSpPr>
            <p:nvPr/>
          </p:nvSpPr>
          <p:spPr bwMode="auto">
            <a:xfrm>
              <a:off x="1247" y="1026"/>
              <a:ext cx="680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后腿</a:t>
              </a:r>
            </a:p>
          </p:txBody>
        </p:sp>
      </p:grpSp>
      <p:grpSp>
        <p:nvGrpSpPr>
          <p:cNvPr id="5" name="Group 30"/>
          <p:cNvGrpSpPr/>
          <p:nvPr/>
        </p:nvGrpSpPr>
        <p:grpSpPr bwMode="auto">
          <a:xfrm>
            <a:off x="5219700" y="1052513"/>
            <a:ext cx="2376488" cy="1084262"/>
            <a:chOff x="3379" y="663"/>
            <a:chExt cx="1497" cy="683"/>
          </a:xfrm>
        </p:grpSpPr>
        <p:sp>
          <p:nvSpPr>
            <p:cNvPr id="28701" name="Text Box 31"/>
            <p:cNvSpPr txBox="1">
              <a:spLocks noChangeArrowheads="1"/>
            </p:cNvSpPr>
            <p:nvPr/>
          </p:nvSpPr>
          <p:spPr bwMode="auto">
            <a:xfrm>
              <a:off x="3379" y="663"/>
              <a:ext cx="1270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尾巴变短</a:t>
              </a:r>
            </a:p>
          </p:txBody>
        </p:sp>
        <p:sp>
          <p:nvSpPr>
            <p:cNvPr id="28702" name="Text Box 32"/>
            <p:cNvSpPr txBox="1">
              <a:spLocks noChangeArrowheads="1"/>
            </p:cNvSpPr>
            <p:nvPr/>
          </p:nvSpPr>
          <p:spPr bwMode="auto">
            <a:xfrm>
              <a:off x="3379" y="981"/>
              <a:ext cx="1497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尾巴不见了</a:t>
              </a:r>
            </a:p>
          </p:txBody>
        </p:sp>
      </p:grpSp>
      <p:grpSp>
        <p:nvGrpSpPr>
          <p:cNvPr id="6" name="Group 33"/>
          <p:cNvGrpSpPr/>
          <p:nvPr/>
        </p:nvGrpSpPr>
        <p:grpSpPr bwMode="auto">
          <a:xfrm>
            <a:off x="7702550" y="404813"/>
            <a:ext cx="1441450" cy="2163762"/>
            <a:chOff x="4875" y="436"/>
            <a:chExt cx="908" cy="1363"/>
          </a:xfrm>
        </p:grpSpPr>
        <p:sp>
          <p:nvSpPr>
            <p:cNvPr id="28696" name="Text Box 34"/>
            <p:cNvSpPr txBox="1">
              <a:spLocks noChangeArrowheads="1"/>
            </p:cNvSpPr>
            <p:nvPr/>
          </p:nvSpPr>
          <p:spPr bwMode="auto">
            <a:xfrm>
              <a:off x="4875" y="436"/>
              <a:ext cx="885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四条腿</a:t>
              </a:r>
            </a:p>
          </p:txBody>
        </p:sp>
        <p:sp>
          <p:nvSpPr>
            <p:cNvPr id="28697" name="Text Box 35"/>
            <p:cNvSpPr txBox="1">
              <a:spLocks noChangeArrowheads="1"/>
            </p:cNvSpPr>
            <p:nvPr/>
          </p:nvSpPr>
          <p:spPr bwMode="auto">
            <a:xfrm>
              <a:off x="4876" y="663"/>
              <a:ext cx="885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宽衣裳</a:t>
              </a:r>
            </a:p>
          </p:txBody>
        </p:sp>
        <p:sp>
          <p:nvSpPr>
            <p:cNvPr id="28698" name="Text Box 36"/>
            <p:cNvSpPr txBox="1">
              <a:spLocks noChangeArrowheads="1"/>
            </p:cNvSpPr>
            <p:nvPr/>
          </p:nvSpPr>
          <p:spPr bwMode="auto">
            <a:xfrm>
              <a:off x="4876" y="933"/>
              <a:ext cx="885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大眼睛</a:t>
              </a:r>
            </a:p>
          </p:txBody>
        </p:sp>
        <p:sp>
          <p:nvSpPr>
            <p:cNvPr id="28699" name="Text Box 37"/>
            <p:cNvSpPr txBox="1">
              <a:spLocks noChangeArrowheads="1"/>
            </p:cNvSpPr>
            <p:nvPr/>
          </p:nvSpPr>
          <p:spPr bwMode="auto">
            <a:xfrm>
              <a:off x="4898" y="1205"/>
              <a:ext cx="885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绿衣裳</a:t>
              </a:r>
            </a:p>
          </p:txBody>
        </p:sp>
        <p:sp>
          <p:nvSpPr>
            <p:cNvPr id="28700" name="Text Box 38"/>
            <p:cNvSpPr txBox="1">
              <a:spLocks noChangeArrowheads="1"/>
            </p:cNvSpPr>
            <p:nvPr/>
          </p:nvSpPr>
          <p:spPr bwMode="auto">
            <a:xfrm>
              <a:off x="4875" y="1434"/>
              <a:ext cx="885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latin typeface="Calibri" pitchFamily="34" charset="0"/>
                </a:rPr>
                <a:t>白肚子</a:t>
              </a:r>
            </a:p>
          </p:txBody>
        </p:sp>
      </p:grpSp>
      <p:sp>
        <p:nvSpPr>
          <p:cNvPr id="63527" name="AutoShape 39"/>
          <p:cNvSpPr>
            <a:spLocks noChangeArrowheads="1"/>
          </p:cNvSpPr>
          <p:nvPr/>
        </p:nvSpPr>
        <p:spPr bwMode="auto">
          <a:xfrm>
            <a:off x="7235825" y="1341438"/>
            <a:ext cx="503238" cy="358775"/>
          </a:xfrm>
          <a:prstGeom prst="rightArrow">
            <a:avLst>
              <a:gd name="adj1" fmla="val 50000"/>
              <a:gd name="adj2" fmla="val 350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3528" name="AutoShape 40"/>
          <p:cNvSpPr>
            <a:spLocks noChangeArrowheads="1"/>
          </p:cNvSpPr>
          <p:nvPr/>
        </p:nvSpPr>
        <p:spPr bwMode="auto">
          <a:xfrm>
            <a:off x="4716463" y="1341438"/>
            <a:ext cx="503237" cy="358775"/>
          </a:xfrm>
          <a:prstGeom prst="rightArrow">
            <a:avLst>
              <a:gd name="adj1" fmla="val 50000"/>
              <a:gd name="adj2" fmla="val 350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3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3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5" grpId="0" animBg="1"/>
      <p:bldP spid="63496" grpId="0" animBg="1"/>
      <p:bldP spid="63497" grpId="0" animBg="1"/>
      <p:bldP spid="63498" grpId="0" animBg="1"/>
      <p:bldP spid="63499" grpId="0"/>
      <p:bldP spid="63500" grpId="0" animBg="1"/>
      <p:bldP spid="63500" grpId="1" animBg="1"/>
      <p:bldP spid="63501" grpId="0"/>
      <p:bldP spid="63502" grpId="0" animBg="1"/>
      <p:bldP spid="63503" grpId="0" animBg="1"/>
      <p:bldP spid="63508" grpId="0" animBg="1"/>
      <p:bldP spid="63509" grpId="0" animBg="1"/>
      <p:bldP spid="63527" grpId="0" animBg="1"/>
      <p:bldP spid="635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026_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WordArt 3"/>
          <p:cNvSpPr>
            <a:spLocks noChangeArrowheads="1" noChangeShapeType="1" noTextEdit="1"/>
          </p:cNvSpPr>
          <p:nvPr/>
        </p:nvSpPr>
        <p:spPr bwMode="auto">
          <a:xfrm>
            <a:off x="3352800" y="457200"/>
            <a:ext cx="2362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Right"/>
              <a:lightRig rig="legacyFlat3" dir="b"/>
            </a:scene3d>
            <a:sp3d extrusionH="887400" prstMaterial="legacyMatte">
              <a:extrusionClr>
                <a:schemeClr val="hlink"/>
              </a:extrusionClr>
            </a:sp3d>
          </a:bodyPr>
          <a:lstStyle/>
          <a:p>
            <a:pPr algn="ctr"/>
            <a:r>
              <a:rPr lang="zh-CN" altLang="en-US" sz="3600" b="1" kern="10">
                <a:ln w="9525"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+mn-ea"/>
                <a:ea typeface="+mn-ea"/>
                <a:cs typeface="+mn-ea"/>
              </a:rPr>
              <a:t>口头练习</a:t>
            </a: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1763713" y="1412875"/>
            <a:ext cx="5545137" cy="3225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kumimoji="1" lang="en-US" altLang="zh-CN" sz="2800">
                <a:latin typeface="Times New Roman" pitchFamily="18" charset="0"/>
              </a:rPr>
              <a:t>        </a:t>
            </a:r>
            <a:r>
              <a:rPr kumimoji="1" lang="zh-CN" altLang="en-US" sz="2800" b="1">
                <a:latin typeface="仿宋_GB2312"/>
                <a:ea typeface="仿宋_GB2312"/>
                <a:cs typeface="仿宋_GB2312"/>
              </a:rPr>
              <a:t>小蝌蚪先长出（        ），接着又长出（        ），然后尾巴（         ）， 最后尾巴（       ），终于变成青蛙。</a:t>
            </a:r>
          </a:p>
          <a:p>
            <a:pPr>
              <a:lnSpc>
                <a:spcPct val="105000"/>
              </a:lnSpc>
            </a:pPr>
            <a:r>
              <a:rPr kumimoji="1" lang="zh-CN" altLang="en-US" sz="2800" b="1">
                <a:latin typeface="仿宋_GB2312"/>
                <a:ea typeface="仿宋_GB2312"/>
                <a:cs typeface="仿宋_GB2312"/>
              </a:rPr>
              <a:t>青蛙四条腿</a:t>
            </a:r>
            <a:r>
              <a:rPr kumimoji="1" lang="zh-CN" altLang="en-US" sz="2000" b="1">
                <a:latin typeface="仿宋_GB2312"/>
                <a:ea typeface="仿宋_GB2312"/>
                <a:cs typeface="仿宋_GB2312"/>
              </a:rPr>
              <a:t>，</a:t>
            </a:r>
            <a:r>
              <a:rPr kumimoji="1" lang="zh-CN" altLang="en-US" sz="2800" b="1">
                <a:latin typeface="仿宋_GB2312"/>
                <a:ea typeface="仿宋_GB2312"/>
                <a:cs typeface="仿宋_GB2312"/>
              </a:rPr>
              <a:t>（ ）嘴巴</a:t>
            </a:r>
            <a:r>
              <a:rPr kumimoji="1" lang="zh-CN" altLang="en-US" sz="2000" b="1">
                <a:latin typeface="仿宋_GB2312"/>
                <a:ea typeface="仿宋_GB2312"/>
                <a:cs typeface="仿宋_GB2312"/>
              </a:rPr>
              <a:t>，</a:t>
            </a:r>
            <a:r>
              <a:rPr kumimoji="1" lang="zh-CN" altLang="en-US" sz="2800" b="1">
                <a:latin typeface="仿宋_GB2312"/>
                <a:ea typeface="仿宋_GB2312"/>
                <a:cs typeface="仿宋_GB2312"/>
              </a:rPr>
              <a:t>（   ）一对大眼睛，披着（　　  　），露着（　　  　）。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024313" y="1892300"/>
            <a:ext cx="15113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FF3300"/>
                </a:solidFill>
                <a:latin typeface="Times New Roman" pitchFamily="18" charset="0"/>
              </a:rPr>
              <a:t>两条前腿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051425" y="1446213"/>
            <a:ext cx="15367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FF3300"/>
                </a:solidFill>
                <a:latin typeface="Times New Roman" pitchFamily="18" charset="0"/>
              </a:rPr>
              <a:t>两条后腿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843213" y="2349500"/>
            <a:ext cx="11017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FF3300"/>
                </a:solidFill>
                <a:latin typeface="Times New Roman" pitchFamily="18" charset="0"/>
              </a:rPr>
              <a:t>变短了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311400" y="2827338"/>
            <a:ext cx="11017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FF3300"/>
                </a:solidFill>
                <a:latin typeface="Times New Roman" pitchFamily="18" charset="0"/>
              </a:rPr>
              <a:t>不见了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999163" y="3262313"/>
            <a:ext cx="93503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FF3300"/>
                </a:solidFill>
                <a:latin typeface="Times New Roman" pitchFamily="18" charset="0"/>
              </a:rPr>
              <a:t>鼓着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933950" y="3713163"/>
            <a:ext cx="18700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FF3300"/>
                </a:solidFill>
                <a:latin typeface="Times New Roman" pitchFamily="18" charset="0"/>
              </a:rPr>
              <a:t>碧绿的衣裳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2786063" y="4130675"/>
            <a:ext cx="18573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FF3300"/>
                </a:solidFill>
                <a:latin typeface="Times New Roman" pitchFamily="18" charset="0"/>
              </a:rPr>
              <a:t>雪白的肚皮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4111625" y="3257550"/>
            <a:ext cx="4905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FF3300"/>
                </a:solidFill>
                <a:latin typeface="Times New Roman" pitchFamily="18" charset="0"/>
              </a:rPr>
              <a:t>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utoUpdateAnimBg="0"/>
      <p:bldP spid="13318" grpId="0" autoUpdateAnimBg="0"/>
      <p:bldP spid="13319" grpId="0" autoUpdateAnimBg="0"/>
      <p:bldP spid="13320" grpId="0" autoUpdateAnimBg="0"/>
      <p:bldP spid="13321" grpId="0" autoUpdateAnimBg="0"/>
      <p:bldP spid="13322" grpId="0" autoUpdateAnimBg="0"/>
      <p:bldP spid="13323" grpId="0" autoUpdateAnimBg="0"/>
      <p:bldP spid="1332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FR_0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Text Box 3"/>
          <p:cNvSpPr txBox="1">
            <a:spLocks noChangeArrowheads="1"/>
          </p:cNvSpPr>
          <p:nvPr/>
        </p:nvSpPr>
        <p:spPr bwMode="auto">
          <a:xfrm flipV="1">
            <a:off x="971550" y="1365250"/>
            <a:ext cx="7777163" cy="4486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10800000">
            <a:spAutoFit/>
          </a:bodyPr>
          <a:lstStyle/>
          <a:p>
            <a:r>
              <a:rPr kumimoji="1" lang="zh-CN" altLang="en-US" sz="3600" b="1" dirty="0">
                <a:solidFill>
                  <a:srgbClr val="FF0000"/>
                </a:solidFill>
                <a:latin typeface="Times New Roman" pitchFamily="18" charset="0"/>
                <a:ea typeface="新宋体" pitchFamily="49" charset="-122"/>
              </a:rPr>
              <a:t>（一）讨论：</a:t>
            </a:r>
            <a:r>
              <a:rPr kumimoji="1" lang="zh-CN" altLang="en-US" sz="3600" b="1" dirty="0">
                <a:solidFill>
                  <a:srgbClr val="0000FF"/>
                </a:solidFill>
                <a:latin typeface="Times New Roman" pitchFamily="18" charset="0"/>
                <a:ea typeface="新宋体" pitchFamily="49" charset="-122"/>
              </a:rPr>
              <a:t>你从小蝌蚪身上学到什么？</a:t>
            </a:r>
          </a:p>
          <a:p>
            <a:r>
              <a:rPr kumimoji="1" lang="zh-CN" altLang="en-US" sz="3600" b="1" dirty="0">
                <a:solidFill>
                  <a:srgbClr val="FF0000"/>
                </a:solidFill>
                <a:latin typeface="Times New Roman" pitchFamily="18" charset="0"/>
                <a:ea typeface="新宋体" pitchFamily="49" charset="-122"/>
              </a:rPr>
              <a:t>（二）思考：</a:t>
            </a:r>
            <a:r>
              <a:rPr kumimoji="1" lang="zh-CN" altLang="en-US" sz="3600" b="1" dirty="0">
                <a:solidFill>
                  <a:srgbClr val="0000FF"/>
                </a:solidFill>
                <a:latin typeface="Times New Roman" pitchFamily="18" charset="0"/>
                <a:ea typeface="新宋体" pitchFamily="49" charset="-122"/>
              </a:rPr>
              <a:t>要是自己在一个陌生的地方与父母走失了，你会怎么办？</a:t>
            </a:r>
          </a:p>
          <a:p>
            <a:r>
              <a:rPr kumimoji="1" lang="zh-CN" altLang="en-US" sz="3600" b="1" dirty="0">
                <a:solidFill>
                  <a:srgbClr val="FF0000"/>
                </a:solidFill>
                <a:latin typeface="Times New Roman" pitchFamily="18" charset="0"/>
                <a:ea typeface="新宋体" pitchFamily="49" charset="-122"/>
              </a:rPr>
              <a:t>（三）调查：</a:t>
            </a:r>
            <a:r>
              <a:rPr kumimoji="1" lang="zh-CN" altLang="en-US" sz="3600" b="1" dirty="0">
                <a:solidFill>
                  <a:srgbClr val="0000FF"/>
                </a:solidFill>
                <a:latin typeface="Times New Roman" pitchFamily="18" charset="0"/>
                <a:ea typeface="新宋体" pitchFamily="49" charset="-122"/>
              </a:rPr>
              <a:t>一只青蛙一年要吃掉多少只害虫？为了让我们的青蛙朋友生活得更舒适安全，我们应该做些什么？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3"/>
          <p:cNvSpPr>
            <a:spLocks noChangeArrowheads="1" noChangeShapeType="1" noTextEdit="1"/>
          </p:cNvSpPr>
          <p:nvPr/>
        </p:nvSpPr>
        <p:spPr bwMode="auto">
          <a:xfrm>
            <a:off x="1547813" y="1628775"/>
            <a:ext cx="4679950" cy="26622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6000" b="1" kern="1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再见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灰"/>
          <p:cNvPicPr>
            <a:picLocks noChangeAspect="1" noChangeArrowheads="1"/>
          </p:cNvPicPr>
          <p:nvPr/>
        </p:nvPicPr>
        <p:blipFill>
          <a:blip r:embed="rId2"/>
          <a:srcRect b="800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142875" y="714375"/>
            <a:ext cx="91805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Calibri" pitchFamily="34" charset="0"/>
              </a:rPr>
              <a:t>。</a:t>
            </a:r>
          </a:p>
        </p:txBody>
      </p:sp>
      <p:sp>
        <p:nvSpPr>
          <p:cNvPr id="15363" name="矩形 3"/>
          <p:cNvSpPr>
            <a:spLocks noChangeArrowheads="1"/>
          </p:cNvSpPr>
          <p:nvPr/>
        </p:nvSpPr>
        <p:spPr bwMode="auto">
          <a:xfrm>
            <a:off x="0" y="142875"/>
            <a:ext cx="8643938" cy="3416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池塘里有一群小蝌蚪，大大的脑袋，黑灰色的身子，甩着长长的尾巴，快活地游来游去。</a:t>
            </a:r>
            <a:endParaRPr lang="zh-CN" altLang="en-US" sz="54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pic_2529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478088" y="1125538"/>
            <a:ext cx="877887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b="1">
                <a:solidFill>
                  <a:srgbClr val="FF00FF"/>
                </a:solidFill>
                <a:latin typeface="Times New Roman" pitchFamily="18" charset="0"/>
              </a:rPr>
              <a:t>         </a:t>
            </a:r>
          </a:p>
          <a:p>
            <a:pPr>
              <a:lnSpc>
                <a:spcPct val="150000"/>
              </a:lnSpc>
            </a:pPr>
            <a:endParaRPr kumimoji="1" lang="en-US" altLang="zh-CN" sz="2400" b="1">
              <a:solidFill>
                <a:srgbClr val="FF00FF"/>
              </a:solidFill>
              <a:latin typeface="Times New Roman" pitchFamily="18" charset="0"/>
            </a:endParaRPr>
          </a:p>
        </p:txBody>
      </p:sp>
      <p:sp>
        <p:nvSpPr>
          <p:cNvPr id="16388" name="TextBox 14"/>
          <p:cNvSpPr txBox="1">
            <a:spLocks noChangeArrowheads="1"/>
          </p:cNvSpPr>
          <p:nvPr/>
        </p:nvSpPr>
        <p:spPr bwMode="auto">
          <a:xfrm>
            <a:off x="3009900" y="1581150"/>
            <a:ext cx="5857875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6389" name="TextBox 15"/>
          <p:cNvSpPr txBox="1">
            <a:spLocks noChangeArrowheads="1"/>
          </p:cNvSpPr>
          <p:nvPr/>
        </p:nvSpPr>
        <p:spPr bwMode="auto">
          <a:xfrm>
            <a:off x="571500" y="428625"/>
            <a:ext cx="7858125" cy="2432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大脑袋</a:t>
            </a:r>
            <a:r>
              <a:rPr lang="en-US" altLang="zh-CN" sz="60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60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黑灰</a:t>
            </a:r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色</a:t>
            </a:r>
            <a:r>
              <a:rPr lang="zh-CN" altLang="en-US" sz="60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身</a:t>
            </a:r>
            <a:r>
              <a:rPr lang="zh-CN" altLang="en-US" sz="60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子</a:t>
            </a:r>
            <a:r>
              <a:rPr lang="en-US" altLang="zh-CN" sz="60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8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甩</a:t>
            </a:r>
            <a:r>
              <a:rPr lang="zh-CN" altLang="en-US" sz="60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着长长的尾巴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灰"/>
          <p:cNvPicPr>
            <a:picLocks noChangeAspect="1" noChangeArrowheads="1"/>
          </p:cNvPicPr>
          <p:nvPr/>
        </p:nvPicPr>
        <p:blipFill>
          <a:blip r:embed="rId2"/>
          <a:srcRect b="8009"/>
          <a:stretch>
            <a:fillRect/>
          </a:stretch>
        </p:blipFill>
        <p:spPr bwMode="auto">
          <a:xfrm>
            <a:off x="35718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142875" y="714375"/>
            <a:ext cx="91805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Calibri" pitchFamily="34" charset="0"/>
              </a:rPr>
              <a:t>。</a:t>
            </a:r>
          </a:p>
        </p:txBody>
      </p:sp>
      <p:pic>
        <p:nvPicPr>
          <p:cNvPr id="17411" name="Picture 2" descr="灰"/>
          <p:cNvPicPr>
            <a:picLocks noChangeAspect="1" noChangeArrowheads="1"/>
          </p:cNvPicPr>
          <p:nvPr/>
        </p:nvPicPr>
        <p:blipFill>
          <a:blip r:embed="rId2"/>
          <a:srcRect b="8009"/>
          <a:stretch>
            <a:fillRect/>
          </a:stretch>
        </p:blipFill>
        <p:spPr bwMode="auto">
          <a:xfrm>
            <a:off x="-1428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" y="857250"/>
            <a:ext cx="81438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快</a:t>
            </a:r>
            <a:r>
              <a:rPr lang="zh-CN" altLang="en-US" sz="72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活</a:t>
            </a:r>
            <a:r>
              <a:rPr lang="zh-CN" altLang="en-US" sz="7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地</a:t>
            </a:r>
            <a:r>
              <a:rPr lang="zh-CN" altLang="en-US" sz="7200" b="1">
                <a:solidFill>
                  <a:schemeClr val="bg2">
                    <a:lumMod val="25000"/>
                  </a:schemeClr>
                </a:solidFill>
                <a:latin typeface="楷体" pitchFamily="49" charset="-122"/>
                <a:ea typeface="楷体" pitchFamily="49" charset="-122"/>
              </a:rPr>
              <a:t>游来游去</a:t>
            </a:r>
            <a:endParaRPr lang="zh-CN" altLang="en-US" sz="7200">
              <a:solidFill>
                <a:schemeClr val="bg2">
                  <a:lumMod val="25000"/>
                </a:schemeClr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未命名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9138"/>
            <a:ext cx="9144000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23850" y="44450"/>
            <a:ext cx="8640763" cy="3848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kumimoji="1" lang="en-US" altLang="zh-CN" sz="3400" b="1">
                <a:solidFill>
                  <a:schemeClr val="tx2"/>
                </a:solidFill>
                <a:latin typeface="楷体_GB2312"/>
                <a:ea typeface="楷体_GB2312"/>
                <a:cs typeface="楷体_GB2312"/>
              </a:rPr>
              <a:t>   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小蝌蚪游哇游，过了几天，长出了</a:t>
            </a:r>
            <a:r>
              <a:rPr kumimoji="1" lang="zh-CN" altLang="en-US" sz="3400" b="1">
                <a:latin typeface="楷体_GB2312"/>
                <a:ea typeface="楷体_GB2312"/>
                <a:cs typeface="楷体_GB2312"/>
              </a:rPr>
              <a:t>两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条后腿。他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们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看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见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鲤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鱼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妈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妈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在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教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小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鲤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鱼</a:t>
            </a:r>
            <a:r>
              <a:rPr kumimoji="1" lang="zh-CN" altLang="en-US" sz="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找</a:t>
            </a:r>
            <a:r>
              <a:rPr kumimoji="1" lang="zh-CN" altLang="en-US" sz="3400" b="1">
                <a:latin typeface="楷体_GB2312"/>
                <a:ea typeface="楷体_GB2312"/>
                <a:cs typeface="楷体_GB2312"/>
              </a:rPr>
              <a:t>食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吃</a:t>
            </a:r>
            <a:r>
              <a:rPr kumimoji="1" lang="zh-CN" altLang="en-US" sz="30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，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小蝌蚪迎上去问</a:t>
            </a:r>
            <a:r>
              <a:rPr kumimoji="1" lang="zh-CN" altLang="en-US" sz="30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：</a:t>
            </a:r>
            <a:r>
              <a:rPr kumimoji="1" lang="zh-CN" altLang="en-US" sz="30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“鲤鱼</a:t>
            </a:r>
            <a:r>
              <a:rPr kumimoji="1" lang="zh-CN" altLang="en-US" sz="3000" b="1">
                <a:latin typeface="Times New Roman" pitchFamily="18" charset="0"/>
                <a:ea typeface="楷体_GB2312"/>
                <a:cs typeface="楷体_GB2312"/>
              </a:rPr>
              <a:t>阿</a:t>
            </a:r>
            <a:r>
              <a:rPr kumimoji="1" lang="zh-CN" altLang="en-US" sz="30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姨</a:t>
            </a:r>
            <a:r>
              <a:rPr kumimoji="1" lang="en-US" altLang="zh-CN" sz="30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,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我们的妈妈在哪里</a:t>
            </a:r>
            <a:r>
              <a:rPr kumimoji="1" lang="zh-CN" altLang="en-US" sz="3400" b="1">
                <a:solidFill>
                  <a:schemeClr val="tx2"/>
                </a:solidFill>
                <a:latin typeface="楷体_GB2312"/>
                <a:ea typeface="楷体_GB2312"/>
                <a:cs typeface="楷体_GB2312"/>
              </a:rPr>
              <a:t>？</a:t>
            </a:r>
            <a:r>
              <a:rPr kumimoji="1" lang="zh-CN" altLang="en-US" sz="34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”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鲤鱼妈妈说：</a:t>
            </a:r>
            <a:r>
              <a:rPr kumimoji="1" lang="zh-CN" altLang="en-US" sz="34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“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你们的妈妈四条腿</a:t>
            </a:r>
            <a:r>
              <a:rPr kumimoji="1" lang="en-US" altLang="zh-CN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,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宽嘴巴。到那边去找吧！</a:t>
            </a:r>
            <a:r>
              <a:rPr kumimoji="1" lang="zh-CN" altLang="en-US" sz="34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”</a:t>
            </a:r>
            <a:endParaRPr kumimoji="1" lang="zh-CN" altLang="en-US" sz="3400" b="1">
              <a:solidFill>
                <a:srgbClr val="CC0000"/>
              </a:solidFill>
              <a:latin typeface="楷体_GB2312"/>
              <a:ea typeface="楷体_GB2312"/>
              <a:cs typeface="楷体_GB2312"/>
            </a:endParaRPr>
          </a:p>
          <a:p>
            <a:endParaRPr kumimoji="1" lang="en-US" altLang="zh-CN" sz="3400" b="1">
              <a:solidFill>
                <a:schemeClr val="tx2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857750" y="2000250"/>
            <a:ext cx="37449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V="1">
            <a:off x="5072063" y="2714625"/>
            <a:ext cx="3816350" cy="46038"/>
          </a:xfrm>
          <a:prstGeom prst="line">
            <a:avLst/>
          </a:prstGeom>
          <a:noFill/>
          <a:ln w="38100" cap="rnd" cmpd="dbl">
            <a:solidFill>
              <a:schemeClr val="tx1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395288" y="3286125"/>
            <a:ext cx="4319587" cy="71438"/>
          </a:xfrm>
          <a:prstGeom prst="line">
            <a:avLst/>
          </a:prstGeom>
          <a:noFill/>
          <a:ln w="38100" cap="rnd" cmpd="dbl">
            <a:solidFill>
              <a:schemeClr val="tx1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9" grpId="0" animBg="1"/>
      <p:bldP spid="6150" grpId="0" animBg="1"/>
      <p:bldP spid="61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 l="4340" t="13666" r="4521" b="442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 flipV="1">
            <a:off x="0" y="2000250"/>
            <a:ext cx="4716463" cy="1936750"/>
          </a:xfrm>
          <a:prstGeom prst="wedgeEllipseCallout">
            <a:avLst>
              <a:gd name="adj1" fmla="val 17417"/>
              <a:gd name="adj2" fmla="val -96968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</a:ln>
        </p:spPr>
        <p:txBody>
          <a:bodyPr rot="10800000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468313" y="2349500"/>
            <a:ext cx="3598862" cy="119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鲤鱼阿姨，我们的妈妈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在哪里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？ </a:t>
            </a:r>
          </a:p>
        </p:txBody>
      </p:sp>
      <p:sp>
        <p:nvSpPr>
          <p:cNvPr id="19460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flipH="1">
            <a:off x="3132138" y="4868863"/>
            <a:ext cx="6011862" cy="1989137"/>
          </a:xfrm>
          <a:prstGeom prst="wedgeEllipseCallout">
            <a:avLst>
              <a:gd name="adj1" fmla="val 12685"/>
              <a:gd name="adj2" fmla="val -61574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3419475" y="5229225"/>
            <a:ext cx="5724525" cy="1190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你们的妈妈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四条腿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宽嘴巴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。你们到</a:t>
            </a:r>
            <a:r>
              <a:rPr lang="zh-CN" altLang="en-US" sz="36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那边</a:t>
            </a:r>
            <a:r>
              <a:rPr lang="zh-CN" altLang="en-US" sz="3600">
                <a:latin typeface="楷体" pitchFamily="49" charset="-122"/>
                <a:ea typeface="楷体" pitchFamily="49" charset="-122"/>
              </a:rPr>
              <a:t>去找吧！”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未命名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3238"/>
            <a:ext cx="9144000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7950" y="-100013"/>
            <a:ext cx="8928100" cy="4681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zh-CN" sz="3600" b="1">
                <a:solidFill>
                  <a:schemeClr val="tx2"/>
                </a:solidFill>
                <a:latin typeface="楷体_GB2312"/>
                <a:ea typeface="楷体_GB2312"/>
                <a:cs typeface="楷体_GB2312"/>
              </a:rPr>
              <a:t>   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小蝌蚪游哇游，过了几天，又长出了两条前腿。他们看见一只乌龟摆动着四条腿在水里游，小蝌蚪连忙追上去</a:t>
            </a:r>
            <a:r>
              <a:rPr kumimoji="1" lang="zh-CN" altLang="en-US" sz="3400" b="1">
                <a:latin typeface="楷体_GB2312"/>
                <a:ea typeface="楷体_GB2312"/>
                <a:cs typeface="楷体_GB2312"/>
              </a:rPr>
              <a:t>叫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：</a:t>
            </a:r>
            <a:r>
              <a:rPr kumimoji="1" lang="zh-CN" altLang="en-US" sz="34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“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妈妈，妈妈！</a:t>
            </a:r>
            <a:r>
              <a:rPr kumimoji="1" lang="zh-CN" altLang="en-US" sz="34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”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乌龟笑着说：</a:t>
            </a:r>
            <a:r>
              <a:rPr kumimoji="1" lang="zh-CN" altLang="en-US" sz="34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“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我不是你们的妈妈。 你们的妈妈头</a:t>
            </a:r>
            <a:r>
              <a:rPr kumimoji="1" lang="zh-CN" altLang="en-US" sz="3400" b="1">
                <a:latin typeface="楷体_GB2312"/>
                <a:ea typeface="楷体_GB2312"/>
                <a:cs typeface="楷体_GB2312"/>
              </a:rPr>
              <a:t>顶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上有两只大眼睛，披着绿</a:t>
            </a:r>
            <a:r>
              <a:rPr kumimoji="1" lang="zh-CN" altLang="en-US" sz="3400" b="1">
                <a:latin typeface="楷体_GB2312"/>
                <a:ea typeface="楷体_GB2312"/>
                <a:cs typeface="楷体_GB2312"/>
              </a:rPr>
              <a:t>衣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裳。你们到那边去找吧！</a:t>
            </a:r>
            <a:r>
              <a:rPr kumimoji="1" lang="zh-CN" altLang="en-US" sz="34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”</a:t>
            </a:r>
            <a:endParaRPr kumimoji="1" lang="zh-CN" altLang="en-US" sz="3400" b="1">
              <a:solidFill>
                <a:srgbClr val="CC0000"/>
              </a:solidFill>
              <a:latin typeface="楷体_GB2312"/>
              <a:ea typeface="楷体_GB2312"/>
              <a:cs typeface="楷体_GB2312"/>
            </a:endParaRPr>
          </a:p>
          <a:p>
            <a:pPr>
              <a:lnSpc>
                <a:spcPct val="150000"/>
              </a:lnSpc>
            </a:pPr>
            <a:endParaRPr kumimoji="1" lang="en-US" altLang="zh-CN" sz="3400" b="1">
              <a:solidFill>
                <a:srgbClr val="CC000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143250" y="1214438"/>
            <a:ext cx="1484313" cy="609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kumimoji="1" lang="zh-CN" altLang="en-US" sz="3400" b="1">
                <a:solidFill>
                  <a:srgbClr val="FF0066"/>
                </a:solidFill>
                <a:latin typeface="Times New Roman" pitchFamily="18" charset="0"/>
                <a:ea typeface="楷体_GB2312"/>
                <a:cs typeface="楷体_GB2312"/>
              </a:rPr>
              <a:t>追上去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2987675" y="2420938"/>
            <a:ext cx="5761038" cy="71437"/>
          </a:xfrm>
          <a:prstGeom prst="line">
            <a:avLst/>
          </a:prstGeom>
          <a:noFill/>
          <a:ln w="38100" cap="rnd" cmpd="dbl">
            <a:solidFill>
              <a:schemeClr val="tx1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323850" y="3068638"/>
            <a:ext cx="8496300" cy="71437"/>
          </a:xfrm>
          <a:prstGeom prst="line">
            <a:avLst/>
          </a:prstGeom>
          <a:noFill/>
          <a:ln w="38100" cap="rnd" cmpd="dbl">
            <a:solidFill>
              <a:schemeClr val="tx1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323850" y="3644900"/>
            <a:ext cx="5761038" cy="71438"/>
          </a:xfrm>
          <a:prstGeom prst="line">
            <a:avLst/>
          </a:prstGeom>
          <a:noFill/>
          <a:ln w="38100" cap="rnd" cmpd="dbl">
            <a:solidFill>
              <a:schemeClr val="tx1"/>
            </a:solidFill>
            <a:prstDash val="sysDot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5795963" y="1773238"/>
            <a:ext cx="2663825" cy="7143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3" grpId="0" animBg="1"/>
      <p:bldP spid="7174" grpId="0" animBg="1"/>
      <p:bldP spid="7175" grpId="0" animBg="1"/>
      <p:bldP spid="71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2308225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endParaRPr lang="zh-CN" altLang="zh-CN">
              <a:latin typeface="Calibri" pitchFamily="34" charset="0"/>
            </a:endParaRPr>
          </a:p>
        </p:txBody>
      </p:sp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/>
          <a:srcRect l="4340" t="15761" r="6691" b="628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 flipH="1" flipV="1">
            <a:off x="4716463" y="0"/>
            <a:ext cx="3702050" cy="1295400"/>
          </a:xfrm>
          <a:prstGeom prst="wedgeEllipseCallout">
            <a:avLst>
              <a:gd name="adj1" fmla="val 41208"/>
              <a:gd name="adj2" fmla="val -54292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</a:ln>
        </p:spPr>
        <p:txBody>
          <a:bodyPr rot="10800000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21508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4560888"/>
            <a:ext cx="5435600" cy="2297112"/>
          </a:xfrm>
          <a:prstGeom prst="wedgeEllipseCallout">
            <a:avLst>
              <a:gd name="adj1" fmla="val 30986"/>
              <a:gd name="adj2" fmla="val -55319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4932363" y="333375"/>
            <a:ext cx="36718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妈妈，妈妈！</a:t>
            </a:r>
            <a:r>
              <a:rPr lang="zh-CN" altLang="en-US" sz="3600" b="1">
                <a:latin typeface="Calibri" pitchFamily="34" charset="0"/>
              </a:rPr>
              <a:t>”</a:t>
            </a:r>
          </a:p>
        </p:txBody>
      </p:sp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323850" y="4868863"/>
            <a:ext cx="4968875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Calibri" pitchFamily="34" charset="0"/>
              </a:rPr>
              <a:t>“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我不是你们的妈妈。你们的妈妈头顶上有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两只大眼睛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披着绿衣裳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。你们到那边去找吧！”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3238"/>
            <a:ext cx="91440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9388" y="404813"/>
            <a:ext cx="8569325" cy="3330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kumimoji="1" lang="en-US" altLang="zh-CN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    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小蝌蚪游哇游，过了几天，尾巴变</a:t>
            </a:r>
            <a:r>
              <a:rPr kumimoji="1" lang="zh-CN" altLang="en-US" sz="3400" b="1">
                <a:latin typeface="楷体_GB2312"/>
                <a:ea typeface="楷体_GB2312"/>
                <a:cs typeface="楷体_GB2312"/>
              </a:rPr>
              <a:t>短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了。他们游到荷花旁边，看见荷叶上蹲着一只大青蛙，披着碧绿的衣裳，露出雪白的肚皮，鼓着一对大眼睛</a:t>
            </a:r>
            <a:r>
              <a:rPr kumimoji="1" lang="zh-CN" altLang="en-US" sz="2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。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小蝌蚪游过去</a:t>
            </a:r>
            <a:r>
              <a:rPr kumimoji="1" lang="zh-CN" altLang="en-US" sz="25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，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叫：</a:t>
            </a:r>
            <a:r>
              <a:rPr kumimoji="1" lang="zh-CN" altLang="en-US" sz="34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“</a:t>
            </a:r>
            <a:r>
              <a:rPr kumimoji="1" lang="zh-CN" altLang="en-US" sz="3400" b="1">
                <a:solidFill>
                  <a:srgbClr val="CC0000"/>
                </a:solidFill>
                <a:latin typeface="楷体_GB2312"/>
                <a:ea typeface="楷体_GB2312"/>
                <a:cs typeface="楷体_GB2312"/>
              </a:rPr>
              <a:t>妈妈，妈妈！</a:t>
            </a:r>
            <a:r>
              <a:rPr kumimoji="1" lang="zh-CN" altLang="en-US" sz="3400" b="1">
                <a:solidFill>
                  <a:srgbClr val="CC0000"/>
                </a:solidFill>
                <a:latin typeface="Times New Roman" pitchFamily="18" charset="0"/>
                <a:ea typeface="楷体_GB2312"/>
                <a:cs typeface="楷体_GB2312"/>
              </a:rPr>
              <a:t>”</a:t>
            </a:r>
            <a:endParaRPr kumimoji="1" lang="zh-CN" altLang="en-US" sz="3400" b="1">
              <a:solidFill>
                <a:srgbClr val="CC0000"/>
              </a:solidFill>
              <a:latin typeface="楷体_GB2312"/>
              <a:ea typeface="楷体_GB2312"/>
              <a:cs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674</Words>
  <Application>WPS 演示</Application>
  <PresentationFormat>全屏显示(4:3)</PresentationFormat>
  <Paragraphs>60</Paragraphs>
  <Slides>18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  <vt:variant>
        <vt:lpstr>自定义放映</vt:lpstr>
      </vt:variant>
      <vt:variant>
        <vt:i4>1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自定义放映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30</cp:revision>
  <dcterms:created xsi:type="dcterms:W3CDTF">2015-02-22T02:36:00Z</dcterms:created>
  <dcterms:modified xsi:type="dcterms:W3CDTF">2016-12-12T03:17:38Z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