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80" r:id="rId2"/>
    <p:sldId id="281" r:id="rId3"/>
    <p:sldId id="282" r:id="rId4"/>
    <p:sldId id="257" r:id="rId5"/>
    <p:sldId id="261" r:id="rId6"/>
    <p:sldId id="260" r:id="rId7"/>
    <p:sldId id="283" r:id="rId8"/>
    <p:sldId id="259" r:id="rId9"/>
    <p:sldId id="297" r:id="rId10"/>
    <p:sldId id="298" r:id="rId11"/>
    <p:sldId id="299" r:id="rId12"/>
    <p:sldId id="284" r:id="rId13"/>
    <p:sldId id="300" r:id="rId14"/>
    <p:sldId id="285" r:id="rId15"/>
    <p:sldId id="286" r:id="rId16"/>
    <p:sldId id="264" r:id="rId17"/>
    <p:sldId id="262" r:id="rId18"/>
    <p:sldId id="279" r:id="rId19"/>
    <p:sldId id="265" r:id="rId20"/>
    <p:sldId id="266" r:id="rId21"/>
    <p:sldId id="263" r:id="rId22"/>
    <p:sldId id="287" r:id="rId23"/>
    <p:sldId id="288" r:id="rId24"/>
    <p:sldId id="289" r:id="rId25"/>
    <p:sldId id="273" r:id="rId26"/>
    <p:sldId id="271" r:id="rId27"/>
    <p:sldId id="301" r:id="rId28"/>
    <p:sldId id="302" r:id="rId29"/>
    <p:sldId id="303" r:id="rId30"/>
    <p:sldId id="304" r:id="rId31"/>
    <p:sldId id="305" r:id="rId32"/>
    <p:sldId id="290" r:id="rId33"/>
    <p:sldId id="292" r:id="rId34"/>
    <p:sldId id="293" r:id="rId35"/>
    <p:sldId id="294" r:id="rId36"/>
    <p:sldId id="295" r:id="rId37"/>
    <p:sldId id="296" r:id="rId38"/>
    <p:sldId id="275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3BBDDB9-955F-4CF8-9D7D-36C5A233A3D7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B2001FF-5F2E-4356-8FD7-8F303ACA00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14F33698-79AB-4287-AFC8-55EC4CB1E9CA}" type="slidenum">
              <a:rPr lang="zh-CN" altLang="en-US" sz="1200">
                <a:latin typeface="Calibri" pitchFamily="34" charset="0"/>
              </a:rPr>
              <a:pPr algn="r"/>
              <a:t>34</a:t>
            </a:fld>
            <a:endParaRPr lang="en-US" altLang="zh-CN" sz="1200">
              <a:latin typeface="Calibri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BF035828-5080-41EF-B455-FFF2981C97E2}" type="slidenum">
              <a:rPr lang="zh-CN" altLang="en-US" sz="1200">
                <a:latin typeface="Calibri" pitchFamily="34" charset="0"/>
              </a:rPr>
              <a:pPr algn="r"/>
              <a:t>35</a:t>
            </a:fld>
            <a:endParaRPr lang="en-US" altLang="zh-CN" sz="1200">
              <a:latin typeface="Calibri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88525AA6-9273-4BBB-B5BD-4E9CCB0EBD17}" type="slidenum">
              <a:rPr lang="zh-CN" altLang="en-US" sz="1200">
                <a:latin typeface="Calibri" pitchFamily="34" charset="0"/>
              </a:rPr>
              <a:pPr algn="r"/>
              <a:t>36</a:t>
            </a:fld>
            <a:endParaRPr lang="en-US" altLang="zh-CN" sz="1200">
              <a:latin typeface="Calibri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DC2D437D-BBD2-49E6-819A-5561A0F2DA04}" type="slidenum">
              <a:rPr lang="zh-CN" altLang="en-US" sz="1200">
                <a:latin typeface="Calibri" pitchFamily="34" charset="0"/>
              </a:rPr>
              <a:pPr algn="r"/>
              <a:t>37</a:t>
            </a:fld>
            <a:endParaRPr lang="en-US" altLang="zh-CN" sz="1200">
              <a:latin typeface="Calibri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5D666-866E-4BE9-9DD9-FA67FD6E8F5C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6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ACB7-D587-41C1-A693-566E2C766E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65256-BCCE-4237-B348-96EC753647F6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5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9AF93-09FD-4774-A630-470FFB239A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BB855-465B-4C58-A5EA-A5DB1F0B7406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01F26-B9C7-4E91-927C-B381D05D29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24E30-92AB-47B2-983F-A3062948014F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C1669-99BD-4BBC-9D9B-E4A62E24CD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3F25E-B317-4965-ADC5-59679DCFDB3F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7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F6360-D05F-4A2A-A23D-A95EEA987D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22561-AEE3-49B6-B0A0-F9EBD9C36674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6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B460-7456-4F55-B5B6-B242433A7F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7BC5-750C-42ED-A266-9A7B2FF0725D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111F-5B44-4ECD-B7DA-377A98DD79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3A000-E152-460D-B56A-BB4C4B751E2D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4" name="页脚占位符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E88CA-20C3-4E30-AB29-B6E341D0FD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97871-EDE2-4E29-B24C-EC28DC50CFF4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3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E1E5D-010A-43B0-B926-C61D66674F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E056-0907-4C61-B1F1-B3A236BE2A10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7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8CF5-BF9A-4F36-B9A7-108DE1E037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9D98B-AC8B-4855-A70D-FABB5810CDF4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1A4B2-BEDB-475B-B209-EB3F79FE4F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29" name="文本占位符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84B0D6-BBF2-4E3E-B367-B0563EF90AA0}" type="datetimeFigureOut">
              <a:rPr lang="zh-CN" altLang="en-US"/>
              <a:pPr>
                <a:defRPr/>
              </a:pPr>
              <a:t>2016/12/13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5C18D8-ED70-4083-B1DA-2DE6712DAD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隶书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ea typeface="隶书"/>
          <a:cs typeface="隶书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华文楷体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华文楷体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华文楷体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华文楷体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华文楷体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9971;&#35821;&#19979;-10-&#12298;&#26408;&#20848;&#35799;&#12299;-&#35768;&#25305;.mp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9971;&#35821;&#19979;-10-&#12298;&#26408;&#20848;&#35799;&#12299;-&#35768;&#25305;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图片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813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11" descr="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lum bright="36000" contrast="12000"/>
          </a:blip>
          <a:srcRect/>
          <a:stretch>
            <a:fillRect/>
          </a:stretch>
        </p:blipFill>
        <p:spPr bwMode="auto">
          <a:xfrm>
            <a:off x="7596188" y="6469063"/>
            <a:ext cx="154781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12"/>
          <p:cNvSpPr txBox="1">
            <a:spLocks noChangeArrowheads="1"/>
          </p:cNvSpPr>
          <p:nvPr/>
        </p:nvSpPr>
        <p:spPr bwMode="auto">
          <a:xfrm>
            <a:off x="1331913" y="188913"/>
            <a:ext cx="5688012" cy="527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latin typeface="Franklin Gothic Book"/>
                <a:ea typeface="华文楷体"/>
              </a:rPr>
              <a:t>               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木兰诗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（乐府民歌）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988" y="182563"/>
            <a:ext cx="7980362" cy="1274762"/>
          </a:xfrm>
        </p:spPr>
      </p:pic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908050"/>
            <a:ext cx="7772400" cy="4114800"/>
          </a:xfrm>
        </p:spPr>
        <p:txBody>
          <a:bodyPr/>
          <a:lstStyle/>
          <a:p>
            <a:endParaRPr lang="en-US" altLang="zh-CN" smtClean="0"/>
          </a:p>
          <a:p>
            <a:r>
              <a:rPr lang="en-US" altLang="zh-CN" b="1" smtClean="0"/>
              <a:t>1</a:t>
            </a:r>
            <a:r>
              <a:rPr lang="zh-CN" altLang="en-US" b="1" smtClean="0"/>
              <a:t>、昨夜见军</a:t>
            </a:r>
            <a:r>
              <a:rPr lang="zh-CN" altLang="en-US" b="1" smtClean="0">
                <a:solidFill>
                  <a:srgbClr val="FF0066"/>
                </a:solidFill>
              </a:rPr>
              <a:t>帖</a:t>
            </a:r>
            <a:r>
              <a:rPr lang="zh-CN" altLang="en-US" b="1" smtClean="0"/>
              <a:t>，          对镜</a:t>
            </a:r>
            <a:r>
              <a:rPr lang="zh-CN" altLang="en-US" b="1" smtClean="0">
                <a:solidFill>
                  <a:srgbClr val="FF0066"/>
                </a:solidFill>
              </a:rPr>
              <a:t>帖</a:t>
            </a:r>
            <a:r>
              <a:rPr lang="zh-CN" altLang="en-US" b="1" smtClean="0"/>
              <a:t>花黄。</a:t>
            </a:r>
          </a:p>
          <a:p>
            <a:r>
              <a:rPr lang="en-US" altLang="zh-CN" b="1" smtClean="0"/>
              <a:t>2</a:t>
            </a:r>
            <a:r>
              <a:rPr lang="zh-CN" altLang="en-US" b="1" smtClean="0"/>
              <a:t>、万里赴</a:t>
            </a:r>
            <a:r>
              <a:rPr lang="zh-CN" altLang="en-US" b="1" smtClean="0">
                <a:solidFill>
                  <a:srgbClr val="FF0066"/>
                </a:solidFill>
              </a:rPr>
              <a:t>戎机</a:t>
            </a:r>
            <a:r>
              <a:rPr lang="zh-CN" altLang="en-US" b="1" smtClean="0"/>
              <a:t>，</a:t>
            </a:r>
            <a:r>
              <a:rPr lang="zh-CN" altLang="en-US" b="1" smtClean="0">
                <a:solidFill>
                  <a:srgbClr val="FF0066"/>
                </a:solidFill>
              </a:rPr>
              <a:t>关山</a:t>
            </a:r>
            <a:r>
              <a:rPr lang="zh-CN" altLang="en-US" b="1" smtClean="0"/>
              <a:t>度若飞。</a:t>
            </a:r>
          </a:p>
          <a:p>
            <a:r>
              <a:rPr lang="en-US" altLang="zh-CN" b="1" smtClean="0"/>
              <a:t>3</a:t>
            </a:r>
            <a:r>
              <a:rPr lang="zh-CN" altLang="en-US" b="1" smtClean="0"/>
              <a:t>、</a:t>
            </a:r>
            <a:r>
              <a:rPr lang="zh-CN" altLang="en-US" b="1" smtClean="0">
                <a:solidFill>
                  <a:srgbClr val="FF0066"/>
                </a:solidFill>
              </a:rPr>
              <a:t>策勋</a:t>
            </a:r>
            <a:r>
              <a:rPr lang="zh-CN" altLang="en-US" b="1" smtClean="0"/>
              <a:t>十二转，赏赐百千强。</a:t>
            </a:r>
          </a:p>
          <a:p>
            <a:r>
              <a:rPr lang="en-US" altLang="zh-CN" b="1" smtClean="0"/>
              <a:t>4</a:t>
            </a:r>
            <a:r>
              <a:rPr lang="zh-CN" altLang="en-US" b="1" smtClean="0"/>
              <a:t>、木兰</a:t>
            </a:r>
            <a:r>
              <a:rPr lang="zh-CN" altLang="en-US" b="1" smtClean="0">
                <a:solidFill>
                  <a:srgbClr val="FF0066"/>
                </a:solidFill>
              </a:rPr>
              <a:t>不用</a:t>
            </a:r>
            <a:r>
              <a:rPr lang="zh-CN" altLang="en-US" b="1" smtClean="0"/>
              <a:t>尚书郎。</a:t>
            </a:r>
          </a:p>
          <a:p>
            <a:r>
              <a:rPr lang="en-US" altLang="zh-CN" b="1" smtClean="0"/>
              <a:t>5</a:t>
            </a:r>
            <a:r>
              <a:rPr lang="zh-CN" altLang="en-US" b="1" smtClean="0"/>
              <a:t>、出门看</a:t>
            </a:r>
            <a:r>
              <a:rPr lang="zh-CN" altLang="en-US" b="1" smtClean="0">
                <a:solidFill>
                  <a:srgbClr val="FF0066"/>
                </a:solidFill>
              </a:rPr>
              <a:t>火</a:t>
            </a:r>
            <a:r>
              <a:rPr lang="zh-CN" altLang="en-US" b="1" smtClean="0"/>
              <a:t>伴。</a:t>
            </a:r>
          </a:p>
          <a:p>
            <a:r>
              <a:rPr lang="en-US" altLang="zh-CN" b="1" smtClean="0"/>
              <a:t>6</a:t>
            </a:r>
            <a:r>
              <a:rPr lang="zh-CN" altLang="en-US" b="1" smtClean="0"/>
              <a:t>、雄兔脚</a:t>
            </a:r>
            <a:r>
              <a:rPr lang="zh-CN" altLang="en-US" b="1" smtClean="0">
                <a:solidFill>
                  <a:srgbClr val="FF0066"/>
                </a:solidFill>
              </a:rPr>
              <a:t>扑朔</a:t>
            </a:r>
            <a:r>
              <a:rPr lang="zh-CN" altLang="en-US" b="1" smtClean="0"/>
              <a:t>，雌兔眼</a:t>
            </a:r>
            <a:r>
              <a:rPr lang="zh-CN" altLang="en-US" b="1" smtClean="0">
                <a:solidFill>
                  <a:srgbClr val="FF0066"/>
                </a:solidFill>
              </a:rPr>
              <a:t>迷离</a:t>
            </a:r>
            <a:r>
              <a:rPr lang="zh-CN" altLang="en-US" b="1" smtClean="0"/>
              <a:t>。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47675" y="5156200"/>
            <a:ext cx="8228013" cy="107632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扑朔迷离：形容事情错综复杂，不易看清真相。（成语）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7620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b="1" smtClean="0"/>
              <a:t>2..</a:t>
            </a:r>
            <a:r>
              <a:rPr lang="zh-CN" altLang="en-US" b="1" smtClean="0"/>
              <a:t>选出对“将军百战死，壮士十年归”翻译正确的一项是（　   ）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 smtClean="0"/>
              <a:t>A</a:t>
            </a:r>
            <a:r>
              <a:rPr lang="zh-CN" altLang="en-US" b="1" smtClean="0"/>
              <a:t>．将军和壮士从军十年，经历了千百战斗。有的死了，有的胜利归来。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 smtClean="0"/>
              <a:t>B</a:t>
            </a:r>
            <a:r>
              <a:rPr lang="zh-CN" altLang="en-US" b="1" smtClean="0"/>
              <a:t>．将军和壮士战斗死去了，壮士从军十年胜利归来。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 smtClean="0"/>
              <a:t>C</a:t>
            </a:r>
            <a:r>
              <a:rPr lang="zh-CN" altLang="en-US" b="1" smtClean="0"/>
              <a:t>．将军在千百次战斗中死去了，木兰却在十年后回来了。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 smtClean="0"/>
              <a:t>D</a:t>
            </a:r>
            <a:r>
              <a:rPr lang="zh-CN" altLang="en-US" b="1" smtClean="0"/>
              <a:t>．从军十年，经历了千百次战斗，将军死去了，壮士归来了。</a:t>
            </a:r>
          </a:p>
          <a:p>
            <a:pPr>
              <a:lnSpc>
                <a:spcPct val="90000"/>
              </a:lnSpc>
            </a:pPr>
            <a:endParaRPr lang="en-US" altLang="zh-CN" b="1" smtClean="0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757613" y="1143000"/>
            <a:ext cx="4572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39825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smtClean="0"/>
              <a:t>1</a:t>
            </a:r>
            <a:r>
              <a:rPr lang="zh-CN" altLang="en-US" b="1" smtClean="0"/>
              <a:t>、将军百战死，壮士十年归。</a:t>
            </a:r>
            <a:endParaRPr lang="zh-CN" altLang="en-US" smtClean="0"/>
          </a:p>
          <a:p>
            <a:r>
              <a:rPr lang="zh-CN" altLang="en-US" b="1" smtClean="0"/>
              <a:t>将军和壮士从军十年，经历了千百战斗。有的死了，有的胜利归来。</a:t>
            </a:r>
            <a:endParaRPr lang="en-US" altLang="zh-CN" b="1" smtClean="0"/>
          </a:p>
          <a:p>
            <a:r>
              <a:rPr lang="en-US" altLang="zh-CN" b="1" smtClean="0"/>
              <a:t>2</a:t>
            </a:r>
            <a:r>
              <a:rPr lang="zh-CN" altLang="en-US" b="1" smtClean="0"/>
              <a:t>、当窗理云鬓，对镜帖花黄</a:t>
            </a:r>
            <a:endParaRPr lang="zh-CN" altLang="en-US" smtClean="0"/>
          </a:p>
          <a:p>
            <a:r>
              <a:rPr lang="zh-CN" altLang="en-US" b="1" smtClean="0"/>
              <a:t>当着窗户，对着镜子，先理云鬓，后贴花黄。</a:t>
            </a:r>
            <a:endParaRPr lang="zh-CN" altLang="en-US" smtClean="0"/>
          </a:p>
          <a:p>
            <a:pPr>
              <a:buFont typeface="Wingdings 2" pitchFamily="18" charset="2"/>
              <a:buNone/>
            </a:pPr>
            <a:r>
              <a:rPr lang="zh-CN" altLang="en-US" smtClean="0"/>
              <a:t> </a:t>
            </a:r>
            <a:endParaRPr lang="en-US" altLang="zh-CN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4643438"/>
            <a:ext cx="88360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宋体" charset="-122"/>
              </a:rPr>
              <a:t>上面两句都用了什么修辞？学过类似的句子吗？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5357813"/>
            <a:ext cx="75707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Franklin Gothic Book"/>
                <a:ea typeface="华文楷体"/>
              </a:rPr>
              <a:t>互文，秦时明月汉时关，万里长征人未还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685800"/>
            <a:ext cx="8001000" cy="5486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/>
              <a:t>3.</a:t>
            </a:r>
            <a:r>
              <a:rPr lang="zh-CN" altLang="en-US" sz="3600" b="1" smtClean="0"/>
              <a:t>对第</a:t>
            </a:r>
            <a:r>
              <a:rPr lang="en-US" altLang="zh-CN" sz="3600" b="1" smtClean="0"/>
              <a:t>3</a:t>
            </a:r>
            <a:r>
              <a:rPr lang="zh-CN" altLang="en-US" sz="3600" b="1" smtClean="0"/>
              <a:t>段中的“不闻</a:t>
            </a:r>
            <a:r>
              <a:rPr lang="en-US" altLang="zh-CN" sz="3600" b="1" smtClean="0"/>
              <a:t>……</a:t>
            </a:r>
            <a:r>
              <a:rPr lang="zh-CN" altLang="en-US" sz="3600" b="1" smtClean="0"/>
              <a:t>但闻</a:t>
            </a:r>
            <a:r>
              <a:rPr lang="en-US" altLang="zh-CN" sz="3600" b="1" smtClean="0"/>
              <a:t>……”</a:t>
            </a:r>
            <a:r>
              <a:rPr lang="zh-CN" altLang="en-US" sz="3600" b="1" smtClean="0"/>
              <a:t>分析正确的一项是（　   ）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/>
              <a:t>A</a:t>
            </a:r>
            <a:r>
              <a:rPr lang="zh-CN" altLang="en-US" sz="3600" b="1" smtClean="0"/>
              <a:t>．采用对比手法，反映战争紧迫。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/>
              <a:t>B</a:t>
            </a:r>
            <a:r>
              <a:rPr lang="zh-CN" altLang="en-US" sz="3600" b="1" smtClean="0"/>
              <a:t>．采用反复手法，表达了木兰对亲人的深切怀念。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/>
              <a:t>C</a:t>
            </a:r>
            <a:r>
              <a:rPr lang="zh-CN" altLang="en-US" sz="3600" b="1" smtClean="0"/>
              <a:t>．采用对比手法，表达了木兰对亲人的深刻思念，极大地丰富了女英雄的形象。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3600" b="1" smtClean="0"/>
              <a:t>D</a:t>
            </a:r>
            <a:r>
              <a:rPr lang="zh-CN" altLang="en-US" sz="3600" b="1" smtClean="0"/>
              <a:t>．采用反复手法，表达了木兰与亲人分离极其悲痛的心理。</a:t>
            </a:r>
          </a:p>
        </p:txBody>
      </p:sp>
      <p:pic>
        <p:nvPicPr>
          <p:cNvPr id="48131" name="Rectangle 3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43413" y="1017588"/>
            <a:ext cx="1195387" cy="11398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400" smtClean="0"/>
              <a:t>2</a:t>
            </a:r>
            <a:r>
              <a:rPr lang="zh-CN" altLang="en-US" sz="4400" smtClean="0"/>
              <a:t>、复述故事，概述情节</a:t>
            </a:r>
            <a:endParaRPr lang="en-US" altLang="zh-CN" sz="4400" smtClean="0"/>
          </a:p>
          <a:p>
            <a:endParaRPr lang="zh-CN" alt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3"/>
          <p:cNvSpPr txBox="1">
            <a:spLocks noChangeArrowheads="1"/>
          </p:cNvSpPr>
          <p:nvPr/>
        </p:nvSpPr>
        <p:spPr bwMode="auto">
          <a:xfrm>
            <a:off x="539750" y="476250"/>
            <a:ext cx="8027988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  <a:ea typeface="隶书"/>
                <a:cs typeface="隶书"/>
              </a:rPr>
              <a:t>诗中是如何安排详略的？为什么要如此安排</a:t>
            </a:r>
            <a:r>
              <a:rPr lang="en-US" altLang="zh-CN" sz="3200" b="1">
                <a:solidFill>
                  <a:srgbClr val="3333FF"/>
                </a:solidFill>
                <a:ea typeface="隶书"/>
                <a:cs typeface="隶书"/>
              </a:rPr>
              <a:t>?</a:t>
            </a:r>
            <a:endParaRPr lang="en-US" altLang="zh-CN" sz="3200">
              <a:ea typeface="隶书"/>
              <a:cs typeface="隶书"/>
            </a:endParaRP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684213" y="1268413"/>
            <a:ext cx="23034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3300"/>
                </a:solidFill>
                <a:latin typeface="Franklin Gothic Book"/>
                <a:ea typeface="华文新魏"/>
                <a:cs typeface="华文新魏"/>
              </a:rPr>
              <a:t>替父出征</a:t>
            </a:r>
            <a:endParaRPr lang="zh-CN" altLang="en-US" sz="3600" b="1">
              <a:solidFill>
                <a:srgbClr val="CC3300"/>
              </a:solidFill>
              <a:ea typeface="华文新魏"/>
              <a:cs typeface="华文新魏"/>
            </a:endParaRPr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684213" y="1989138"/>
            <a:ext cx="23034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3300"/>
                </a:solidFill>
                <a:ea typeface="华文新魏"/>
                <a:cs typeface="华文新魏"/>
              </a:rPr>
              <a:t>十年征战</a:t>
            </a:r>
          </a:p>
        </p:txBody>
      </p:sp>
      <p:sp>
        <p:nvSpPr>
          <p:cNvPr id="29701" name="Text Box 8"/>
          <p:cNvSpPr txBox="1">
            <a:spLocks noChangeArrowheads="1"/>
          </p:cNvSpPr>
          <p:nvPr/>
        </p:nvSpPr>
        <p:spPr bwMode="auto">
          <a:xfrm>
            <a:off x="755650" y="2636838"/>
            <a:ext cx="24495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3300"/>
                </a:solidFill>
                <a:ea typeface="华文新魏"/>
                <a:cs typeface="华文新魏"/>
              </a:rPr>
              <a:t>辞官还乡</a:t>
            </a:r>
          </a:p>
        </p:txBody>
      </p:sp>
      <p:sp>
        <p:nvSpPr>
          <p:cNvPr id="29702" name="Text Box 10"/>
          <p:cNvSpPr txBox="1">
            <a:spLocks noChangeArrowheads="1"/>
          </p:cNvSpPr>
          <p:nvPr/>
        </p:nvSpPr>
        <p:spPr bwMode="auto">
          <a:xfrm>
            <a:off x="755650" y="3284538"/>
            <a:ext cx="23034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3300"/>
                </a:solidFill>
                <a:ea typeface="华文新魏"/>
                <a:cs typeface="华文新魏"/>
              </a:rPr>
              <a:t>家人团聚</a:t>
            </a:r>
          </a:p>
        </p:txBody>
      </p:sp>
      <p:sp>
        <p:nvSpPr>
          <p:cNvPr id="29703" name="Text Box 13"/>
          <p:cNvSpPr txBox="1">
            <a:spLocks noChangeArrowheads="1"/>
          </p:cNvSpPr>
          <p:nvPr/>
        </p:nvSpPr>
        <p:spPr bwMode="auto">
          <a:xfrm>
            <a:off x="2771775" y="1341438"/>
            <a:ext cx="223202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ea typeface="隶书"/>
                <a:cs typeface="隶书"/>
              </a:rPr>
              <a:t>——  </a:t>
            </a:r>
            <a:r>
              <a:rPr lang="zh-CN" altLang="en-US" sz="3200" b="1">
                <a:solidFill>
                  <a:schemeClr val="tx2"/>
                </a:solidFill>
                <a:ea typeface="隶书"/>
                <a:cs typeface="隶书"/>
              </a:rPr>
              <a:t>详 写</a:t>
            </a:r>
          </a:p>
        </p:txBody>
      </p:sp>
      <p:sp>
        <p:nvSpPr>
          <p:cNvPr id="29704" name="Text Box 14"/>
          <p:cNvSpPr txBox="1">
            <a:spLocks noChangeArrowheads="1"/>
          </p:cNvSpPr>
          <p:nvPr/>
        </p:nvSpPr>
        <p:spPr bwMode="auto">
          <a:xfrm>
            <a:off x="2843213" y="1989138"/>
            <a:ext cx="223202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ea typeface="隶书"/>
                <a:cs typeface="隶书"/>
              </a:rPr>
              <a:t>—— </a:t>
            </a:r>
            <a:r>
              <a:rPr lang="zh-CN" altLang="en-US" sz="3200" b="1">
                <a:solidFill>
                  <a:schemeClr val="tx2"/>
                </a:solidFill>
                <a:ea typeface="隶书"/>
                <a:cs typeface="隶书"/>
              </a:rPr>
              <a:t>略 写</a:t>
            </a:r>
          </a:p>
        </p:txBody>
      </p:sp>
      <p:sp>
        <p:nvSpPr>
          <p:cNvPr id="29705" name="Text Box 15"/>
          <p:cNvSpPr txBox="1">
            <a:spLocks noChangeArrowheads="1"/>
          </p:cNvSpPr>
          <p:nvPr/>
        </p:nvSpPr>
        <p:spPr bwMode="auto">
          <a:xfrm>
            <a:off x="2843213" y="2565400"/>
            <a:ext cx="23034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ea typeface="隶书"/>
                <a:cs typeface="隶书"/>
              </a:rPr>
              <a:t>——  </a:t>
            </a:r>
            <a:r>
              <a:rPr lang="zh-CN" altLang="en-US" sz="3200" b="1">
                <a:solidFill>
                  <a:schemeClr val="tx2"/>
                </a:solidFill>
                <a:ea typeface="隶书"/>
                <a:cs typeface="隶书"/>
              </a:rPr>
              <a:t>详 写</a:t>
            </a:r>
          </a:p>
        </p:txBody>
      </p:sp>
      <p:sp>
        <p:nvSpPr>
          <p:cNvPr id="29706" name="Text Box 17"/>
          <p:cNvSpPr txBox="1">
            <a:spLocks noChangeArrowheads="1"/>
          </p:cNvSpPr>
          <p:nvPr/>
        </p:nvSpPr>
        <p:spPr bwMode="auto">
          <a:xfrm>
            <a:off x="2771775" y="3284538"/>
            <a:ext cx="23034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ea typeface="隶书"/>
                <a:cs typeface="隶书"/>
              </a:rPr>
              <a:t>——   </a:t>
            </a:r>
            <a:r>
              <a:rPr lang="zh-CN" altLang="en-US" sz="3200" b="1">
                <a:solidFill>
                  <a:schemeClr val="tx2"/>
                </a:solidFill>
                <a:ea typeface="隶书"/>
                <a:cs typeface="隶书"/>
              </a:rPr>
              <a:t>详 写</a:t>
            </a:r>
          </a:p>
        </p:txBody>
      </p:sp>
      <p:sp>
        <p:nvSpPr>
          <p:cNvPr id="29707" name="AutoShape 18"/>
          <p:cNvSpPr/>
          <p:nvPr/>
        </p:nvSpPr>
        <p:spPr bwMode="auto">
          <a:xfrm>
            <a:off x="4860925" y="1628775"/>
            <a:ext cx="76200" cy="720725"/>
          </a:xfrm>
          <a:prstGeom prst="rightBrace">
            <a:avLst>
              <a:gd name="adj1" fmla="val 78819"/>
              <a:gd name="adj2" fmla="val 50000"/>
            </a:avLst>
          </a:prstGeom>
          <a:noFill/>
          <a:ln w="38100">
            <a:solidFill>
              <a:srgbClr val="FF00FF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Franklin Gothic Book"/>
              <a:ea typeface="华文楷体"/>
            </a:endParaRPr>
          </a:p>
        </p:txBody>
      </p:sp>
      <p:sp>
        <p:nvSpPr>
          <p:cNvPr id="29708" name="Text Box 19"/>
          <p:cNvSpPr txBox="1">
            <a:spLocks noChangeArrowheads="1"/>
          </p:cNvSpPr>
          <p:nvPr/>
        </p:nvSpPr>
        <p:spPr bwMode="auto">
          <a:xfrm>
            <a:off x="5364163" y="1341438"/>
            <a:ext cx="2952750" cy="1076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660066"/>
                </a:solidFill>
                <a:ea typeface="楷体_GB2312"/>
                <a:cs typeface="楷体_GB2312"/>
              </a:rPr>
              <a:t>详写 女儿情态</a:t>
            </a:r>
          </a:p>
          <a:p>
            <a:r>
              <a:rPr lang="zh-CN" altLang="en-US" sz="3200" b="1">
                <a:solidFill>
                  <a:srgbClr val="660066"/>
                </a:solidFill>
                <a:ea typeface="楷体_GB2312"/>
                <a:cs typeface="楷体_GB2312"/>
              </a:rPr>
              <a:t>略写 英雄气慨</a:t>
            </a:r>
          </a:p>
        </p:txBody>
      </p:sp>
      <p:sp>
        <p:nvSpPr>
          <p:cNvPr id="29709" name="Rectangle 26"/>
          <p:cNvSpPr>
            <a:spLocks noChangeArrowheads="1"/>
          </p:cNvSpPr>
          <p:nvPr/>
        </p:nvSpPr>
        <p:spPr bwMode="auto">
          <a:xfrm>
            <a:off x="323850" y="4005263"/>
            <a:ext cx="8640763" cy="25384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660066"/>
                </a:solidFill>
                <a:latin typeface="Franklin Gothic Book"/>
                <a:ea typeface="华文楷体"/>
              </a:rPr>
              <a:t>因为：</a:t>
            </a:r>
          </a:p>
          <a:p>
            <a:r>
              <a:rPr lang="zh-CN" altLang="en-US" sz="3200" b="1">
                <a:latin typeface="Franklin Gothic Book"/>
                <a:ea typeface="华文楷体"/>
              </a:rPr>
              <a:t>①</a:t>
            </a:r>
            <a:r>
              <a:rPr lang="zh-CN" altLang="en-US" sz="3200" b="1">
                <a:solidFill>
                  <a:srgbClr val="660066"/>
                </a:solidFill>
                <a:latin typeface="Franklin Gothic Book"/>
                <a:ea typeface="华文楷体"/>
              </a:rPr>
              <a:t>突出木兰孝敬父母、深明大义、勇担重任、不慕荣利的性格。</a:t>
            </a:r>
          </a:p>
          <a:p>
            <a:r>
              <a:rPr lang="zh-CN" altLang="en-US" sz="3200" b="1">
                <a:latin typeface="Franklin Gothic Book"/>
                <a:ea typeface="华文楷体"/>
              </a:rPr>
              <a:t>②略写战争残酷、详写回乡团聚，</a:t>
            </a:r>
            <a:r>
              <a:rPr lang="zh-CN" altLang="en-US" sz="3200" b="1">
                <a:solidFill>
                  <a:srgbClr val="660066"/>
                </a:solidFill>
                <a:latin typeface="Franklin Gothic Book"/>
                <a:ea typeface="华文楷体"/>
              </a:rPr>
              <a:t>隐含了人们对美好生活的向往。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autoUpdateAnimBg="0"/>
      <p:bldP spid="29701" grpId="0" autoUpdateAnimBg="0"/>
      <p:bldP spid="29702" grpId="0" autoUpdateAnimBg="0"/>
      <p:bldP spid="29703" grpId="0" autoUpdateAnimBg="0"/>
      <p:bldP spid="29704" grpId="0" autoUpdateAnimBg="0"/>
      <p:bldP spid="29705" grpId="0" autoUpdateAnimBg="0"/>
      <p:bldP spid="29706" grpId="0" autoUpdateAnimBg="0"/>
      <p:bldP spid="29707" grpId="0" bldLvl="0" animBg="1" autoUpdateAnimBg="0"/>
      <p:bldP spid="29708" grpId="0" bldLvl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3" y="36513"/>
            <a:ext cx="8955087" cy="1377950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/>
              <a:t>试想你就是木兰姑娘，请你说说替父从军的前前后后心理活动。（用自己的话归纳）</a:t>
            </a:r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  <a:p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  <a:p>
            <a:endParaRPr lang="zh-CN" altLang="en-US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3357563"/>
            <a:ext cx="75723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忧虑</a:t>
            </a:r>
            <a:r>
              <a:rPr lang="en-US" altLang="zh-CN" sz="4000" b="1">
                <a:solidFill>
                  <a:srgbClr val="FF0000"/>
                </a:solidFill>
                <a:latin typeface="Franklin Gothic Book"/>
                <a:ea typeface="华文楷体"/>
              </a:rPr>
              <a:t>——</a:t>
            </a:r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反复思考</a:t>
            </a:r>
            <a:r>
              <a:rPr lang="en-US" altLang="zh-CN" sz="4000" b="1">
                <a:solidFill>
                  <a:srgbClr val="FF0000"/>
                </a:solidFill>
                <a:latin typeface="Franklin Gothic Book"/>
                <a:ea typeface="华文楷体"/>
              </a:rPr>
              <a:t>——</a:t>
            </a:r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下定决心 </a:t>
            </a:r>
            <a:endParaRPr lang="zh-CN" altLang="en-US" sz="4000">
              <a:solidFill>
                <a:srgbClr val="FF0000"/>
              </a:solidFill>
              <a:latin typeface="Franklin Gothic Book"/>
              <a:ea typeface="华文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108111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defRPr/>
            </a:pP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+mj-cs"/>
              </a:rPr>
              <a:t>第三段用排比的句子把东西南北市都写到了。为什么不在一个地方买齐东西？这样写繁琐吗？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+mj-cs"/>
              </a:rPr>
              <a:t/>
            </a:r>
            <a:br>
              <a:rPr lang="zh-CN" altLang="en-US" dirty="0" smtClean="0">
                <a:latin typeface="宋体" pitchFamily="2" charset="-122"/>
                <a:ea typeface="宋体" pitchFamily="2" charset="-122"/>
                <a:cs typeface="+mj-cs"/>
              </a:rPr>
            </a:br>
            <a:endParaRPr lang="zh-CN" altLang="en-US" dirty="0"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313" y="1571625"/>
            <a:ext cx="8686800" cy="4525963"/>
          </a:xfrm>
        </p:spPr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这四句的意思是到各处街市备办鞍马等战具，不是一处地方买一样东西。</a:t>
            </a:r>
            <a:endParaRPr lang="en-US" altLang="zh-CN" b="1" smtClean="0">
              <a:solidFill>
                <a:srgbClr val="FF0000"/>
              </a:solidFill>
              <a:latin typeface="宋体" charset="-122"/>
              <a:ea typeface="宋体" charset="-122"/>
            </a:endParaRPr>
          </a:p>
          <a:p>
            <a:r>
              <a:rPr lang="zh-CN" altLang="en-US" b="1" smtClean="0">
                <a:latin typeface="宋体" charset="-122"/>
                <a:ea typeface="宋体" charset="-122"/>
              </a:rPr>
              <a:t>    ① 渲染战前紧张的气氛。 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r>
              <a:rPr lang="zh-CN" altLang="en-US" b="1" smtClean="0">
                <a:latin typeface="宋体" charset="-122"/>
                <a:ea typeface="宋体" charset="-122"/>
              </a:rPr>
              <a:t>    ② 战事紧迫。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r>
              <a:rPr lang="zh-CN" altLang="en-US" b="1" smtClean="0">
                <a:latin typeface="宋体" charset="-122"/>
                <a:ea typeface="宋体" charset="-122"/>
              </a:rPr>
              <a:t>    ③ 家人对木兰从军的重视。 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r>
              <a:rPr lang="zh-CN" altLang="en-US" b="1" smtClean="0">
                <a:latin typeface="宋体" charset="-122"/>
                <a:ea typeface="宋体" charset="-122"/>
              </a:rPr>
              <a:t>    ④ 乐府诗常用的一种写法。 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188913"/>
            <a:ext cx="9090025" cy="1731962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smtClean="0"/>
              <a:t/>
            </a:r>
            <a:br>
              <a:rPr lang="en-US" altLang="zh-CN" b="1" smtClean="0"/>
            </a:br>
            <a:r>
              <a:rPr lang="zh-CN" altLang="en-US" b="1" smtClean="0"/>
              <a:t>（运用夸张，写出木兰功劳之大，天子赏赐之多，木兰辞官不就，表现她不图功名利禄，向往和平的劳动生活的高尚情操。</a:t>
            </a:r>
            <a:r>
              <a:rPr lang="en-US" b="1" smtClean="0">
                <a:ea typeface="华文楷体"/>
              </a:rPr>
              <a:t> </a:t>
            </a:r>
            <a:r>
              <a:rPr lang="zh-CN" altLang="en-US" b="1" smtClean="0"/>
              <a:t>）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377825"/>
            <a:ext cx="8864600" cy="1627188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/>
              <a:t>          </a:t>
            </a:r>
            <a:endParaRPr lang="en-US" altLang="zh-CN" b="1" smtClean="0"/>
          </a:p>
          <a:p>
            <a:endParaRPr lang="en-US" altLang="zh-CN" b="1" smtClean="0"/>
          </a:p>
          <a:p>
            <a:r>
              <a:rPr lang="en-US" altLang="zh-CN" b="1" smtClean="0"/>
              <a:t>          </a:t>
            </a:r>
            <a:r>
              <a:rPr lang="zh-CN" altLang="en-US" b="1" smtClean="0"/>
              <a:t>① 不慕荣华富贵，愿与家人团聚。</a:t>
            </a:r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  <a:p>
            <a:r>
              <a:rPr lang="en-US" b="1" smtClean="0">
                <a:ea typeface="华文楷体"/>
              </a:rPr>
              <a:t>          </a:t>
            </a:r>
            <a:r>
              <a:rPr lang="zh-CN" altLang="en-US" b="1" smtClean="0"/>
              <a:t>② 向往和平劳动生活。</a:t>
            </a:r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  <a:p>
            <a:r>
              <a:rPr lang="en-US" b="1" smtClean="0">
                <a:ea typeface="华文楷体"/>
              </a:rPr>
              <a:t>          </a:t>
            </a:r>
            <a:r>
              <a:rPr lang="zh-CN" altLang="en-US" b="1" smtClean="0"/>
              <a:t>③ 封建礼法，歧视妇女。 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花木兰故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716338"/>
            <a:ext cx="4824412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木兰祠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908050"/>
            <a:ext cx="475297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827088" y="0"/>
            <a:ext cx="4114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华文行楷" pitchFamily="2" charset="-122"/>
                <a:cs typeface="+mn-cs"/>
              </a:rPr>
              <a:t>花  木  兰  简  介</a:t>
            </a:r>
          </a:p>
        </p:txBody>
      </p:sp>
      <p:pic>
        <p:nvPicPr>
          <p:cNvPr id="15364" name="Picture 3" descr="花木兰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1268413"/>
            <a:ext cx="3097212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407988"/>
            <a:ext cx="8864600" cy="1670050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b="1" smtClean="0"/>
          </a:p>
          <a:p>
            <a:endParaRPr lang="en-US" altLang="zh-CN" b="1" smtClean="0"/>
          </a:p>
          <a:p>
            <a:endParaRPr lang="en-US" altLang="zh-CN" b="1" smtClean="0"/>
          </a:p>
          <a:p>
            <a:r>
              <a:rPr lang="zh-CN" altLang="en-US" b="1" smtClean="0"/>
              <a:t>排比，表现她那种欣喜若狂的心情，渲染了团聚、欢乐的气氛。</a:t>
            </a:r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775" y="268288"/>
            <a:ext cx="8766175" cy="1036637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/>
              <a:t>是一个生动的比喻。对木兰的赞美。 </a:t>
            </a:r>
            <a:endParaRPr lang="zh-CN" altLang="en-US" smtClean="0"/>
          </a:p>
          <a:p>
            <a:r>
              <a:rPr lang="zh-CN" altLang="en-US" b="1" smtClean="0"/>
              <a:t>扑朔迷离</a:t>
            </a:r>
            <a:r>
              <a:rPr lang="en-US" altLang="zh-CN" b="1" smtClean="0"/>
              <a:t>——</a:t>
            </a:r>
            <a:r>
              <a:rPr lang="zh-CN" altLang="en-US" b="1" smtClean="0"/>
              <a:t>比喻事物错综复杂，难于辨别。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68313" y="800100"/>
            <a:ext cx="8351837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       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你觉得花木兰是一个怎样的女子，你从课文中的哪些语句可以看出？</a:t>
            </a: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285750" y="2571750"/>
            <a:ext cx="58277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  <a:latin typeface="Franklin Gothic Book"/>
                <a:ea typeface="华文楷体"/>
              </a:rPr>
              <a:t>愿</a:t>
            </a:r>
            <a:r>
              <a:rPr lang="zh-CN" altLang="en-US" sz="4000" b="1">
                <a:latin typeface="Franklin Gothic Book"/>
                <a:ea typeface="华文楷体"/>
              </a:rPr>
              <a:t>为市鞍马，从此替爷征</a:t>
            </a: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1000125" y="4221163"/>
            <a:ext cx="37750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Franklin Gothic Book"/>
                <a:ea typeface="华文楷体"/>
              </a:rPr>
              <a:t>木兰不用尚书郎</a:t>
            </a:r>
          </a:p>
        </p:txBody>
      </p:sp>
      <p:grpSp>
        <p:nvGrpSpPr>
          <p:cNvPr id="2" name="Group 5"/>
          <p:cNvGrpSpPr/>
          <p:nvPr/>
        </p:nvGrpSpPr>
        <p:grpSpPr bwMode="auto">
          <a:xfrm>
            <a:off x="7286625" y="2786063"/>
            <a:ext cx="1697038" cy="2500312"/>
            <a:chOff x="0" y="0"/>
            <a:chExt cx="1697006" cy="2500330"/>
          </a:xfrm>
        </p:grpSpPr>
        <p:sp>
          <p:nvSpPr>
            <p:cNvPr id="35848" name="右大括号 7"/>
            <p:cNvSpPr/>
            <p:nvPr/>
          </p:nvSpPr>
          <p:spPr bwMode="auto">
            <a:xfrm>
              <a:off x="0" y="0"/>
              <a:ext cx="642942" cy="2500330"/>
            </a:xfrm>
            <a:prstGeom prst="rightBrace">
              <a:avLst>
                <a:gd name="adj1" fmla="val 8336"/>
                <a:gd name="adj2" fmla="val 4883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Franklin Gothic Book"/>
                <a:ea typeface="华文楷体"/>
              </a:endParaRPr>
            </a:p>
          </p:txBody>
        </p:sp>
        <p:sp>
          <p:nvSpPr>
            <p:cNvPr id="35849" name="TextBox 8"/>
            <p:cNvSpPr txBox="1">
              <a:spLocks noChangeArrowheads="1"/>
            </p:cNvSpPr>
            <p:nvPr/>
          </p:nvSpPr>
          <p:spPr bwMode="auto">
            <a:xfrm>
              <a:off x="896787" y="214314"/>
              <a:ext cx="800219" cy="21121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4000" b="1">
                  <a:latin typeface="Franklin Gothic Book"/>
                  <a:ea typeface="华文楷体"/>
                </a:rPr>
                <a:t>正面描写</a:t>
              </a:r>
            </a:p>
          </p:txBody>
        </p:sp>
      </p:grpSp>
      <p:sp>
        <p:nvSpPr>
          <p:cNvPr id="30728" name="TextBox 11"/>
          <p:cNvSpPr txBox="1">
            <a:spLocks noChangeArrowheads="1"/>
          </p:cNvSpPr>
          <p:nvPr/>
        </p:nvSpPr>
        <p:spPr bwMode="auto">
          <a:xfrm>
            <a:off x="428625" y="3292475"/>
            <a:ext cx="58277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（深明大义，孝敬父母）</a:t>
            </a:r>
          </a:p>
        </p:txBody>
      </p:sp>
      <p:sp>
        <p:nvSpPr>
          <p:cNvPr id="30729" name="TextBox 12"/>
          <p:cNvSpPr txBox="1">
            <a:spLocks noChangeArrowheads="1"/>
          </p:cNvSpPr>
          <p:nvPr/>
        </p:nvSpPr>
        <p:spPr bwMode="auto">
          <a:xfrm>
            <a:off x="1571625" y="5143500"/>
            <a:ext cx="32718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（不慕荣利）</a:t>
            </a:r>
          </a:p>
        </p:txBody>
      </p:sp>
      <p:sp>
        <p:nvSpPr>
          <p:cNvPr id="35847" name="TextBox 9"/>
          <p:cNvSpPr txBox="1">
            <a:spLocks noChangeArrowheads="1"/>
          </p:cNvSpPr>
          <p:nvPr/>
        </p:nvSpPr>
        <p:spPr bwMode="auto">
          <a:xfrm>
            <a:off x="214313" y="285750"/>
            <a:ext cx="1825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Franklin Gothic Book"/>
                <a:ea typeface="华文楷体"/>
              </a:rPr>
              <a:t>分析形象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  <p:bldP spid="30724" grpId="0" autoUpdateAnimBg="0"/>
      <p:bldP spid="30728" grpId="0" autoUpdateAnimBg="0"/>
      <p:bldP spid="3072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142875" y="428625"/>
            <a:ext cx="914400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Franklin Gothic Book"/>
                <a:ea typeface="华文楷体"/>
              </a:rPr>
              <a:t>思考：文中有没有通过侧面描写来突出木兰的品格，找出相应的句子。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1143000" y="1854200"/>
            <a:ext cx="52625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Franklin Gothic Book"/>
                <a:ea typeface="华文楷体"/>
              </a:rPr>
              <a:t>朔气传金柝，寒光照铁衣</a:t>
            </a:r>
          </a:p>
        </p:txBody>
      </p:sp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-354013" y="2714625"/>
            <a:ext cx="8953501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Franklin Gothic Book"/>
                <a:ea typeface="华文楷体"/>
              </a:rPr>
              <a:t>（通过环境描写突出木兰坚强勇敢的品格）</a:t>
            </a:r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1214438" y="3714750"/>
            <a:ext cx="52800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Franklin Gothic Book"/>
                <a:ea typeface="华文楷体"/>
              </a:rPr>
              <a:t>策勋十二转，赏赐百千强</a:t>
            </a: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0" y="4572000"/>
            <a:ext cx="92487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Franklin Gothic Book"/>
                <a:ea typeface="华文楷体"/>
              </a:rPr>
              <a:t>（从侧面突出木兰英勇善战，建立了很多的功劳）</a:t>
            </a:r>
          </a:p>
        </p:txBody>
      </p:sp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1143000" y="5286375"/>
            <a:ext cx="57245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Franklin Gothic Book"/>
                <a:ea typeface="华文楷体"/>
              </a:rPr>
              <a:t>同行十二年不知木兰是女郎</a:t>
            </a:r>
          </a:p>
        </p:txBody>
      </p:sp>
      <p:sp>
        <p:nvSpPr>
          <p:cNvPr id="31752" name="TextBox 8"/>
          <p:cNvSpPr txBox="1">
            <a:spLocks noChangeArrowheads="1"/>
          </p:cNvSpPr>
          <p:nvPr/>
        </p:nvSpPr>
        <p:spPr bwMode="auto">
          <a:xfrm>
            <a:off x="1214438" y="6000750"/>
            <a:ext cx="49545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Franklin Gothic Book"/>
                <a:ea typeface="华文楷体"/>
              </a:rPr>
              <a:t>（心思细密，机智活泼</a:t>
            </a:r>
            <a:r>
              <a:rPr lang="en-US" altLang="zh-CN" sz="3600" b="1">
                <a:latin typeface="Franklin Gothic Book"/>
                <a:ea typeface="华文楷体"/>
              </a:rPr>
              <a:t>)</a:t>
            </a:r>
            <a:endParaRPr lang="zh-CN" altLang="en-US" sz="3600" b="1">
              <a:latin typeface="Franklin Gothic Book"/>
              <a:ea typeface="华文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utoUpdateAnimBg="0"/>
      <p:bldP spid="31748" grpId="0" autoUpdateAnimBg="0"/>
      <p:bldP spid="31749" grpId="0" autoUpdateAnimBg="0"/>
      <p:bldP spid="31750" grpId="0" autoUpdateAnimBg="0"/>
      <p:bldP spid="31751" grpId="0" autoUpdateAnimBg="0"/>
      <p:bldP spid="3175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1420813"/>
            <a:ext cx="8699500" cy="852487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28813"/>
            <a:ext cx="8686800" cy="4525962"/>
          </a:xfrm>
        </p:spPr>
        <p:txBody>
          <a:bodyPr/>
          <a:lstStyle/>
          <a:p>
            <a:endParaRPr lang="en-US" altLang="zh-CN" b="1" smtClean="0"/>
          </a:p>
          <a:p>
            <a:r>
              <a:rPr lang="zh-CN" altLang="en-US" b="1" smtClean="0">
                <a:solidFill>
                  <a:srgbClr val="C00000"/>
                </a:solidFill>
              </a:rPr>
              <a:t>花木兰是一个勤劳孝顺、深明大义、果敢坚强、英勇善战、不慕名利、谨慎机敏的奇女子。</a:t>
            </a:r>
            <a:endParaRPr lang="zh-CN" altLang="en-US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268288"/>
            <a:ext cx="8864600" cy="1036637"/>
          </a:xfrm>
        </p:spPr>
      </p:pic>
      <p:sp>
        <p:nvSpPr>
          <p:cNvPr id="38914" name="内容占位符 2"/>
          <p:cNvSpPr>
            <a:spLocks noGrp="1"/>
          </p:cNvSpPr>
          <p:nvPr>
            <p:ph idx="1"/>
          </p:nvPr>
        </p:nvSpPr>
        <p:spPr>
          <a:xfrm>
            <a:off x="0" y="1285875"/>
            <a:ext cx="8929688" cy="5072063"/>
          </a:xfrm>
        </p:spPr>
        <p:txBody>
          <a:bodyPr/>
          <a:lstStyle/>
          <a:p>
            <a:r>
              <a:rPr lang="en-US" altLang="zh-CN" b="1" smtClean="0">
                <a:latin typeface="宋体" charset="-122"/>
                <a:ea typeface="宋体" charset="-122"/>
              </a:rPr>
              <a:t>《</a:t>
            </a:r>
            <a:r>
              <a:rPr lang="zh-CN" altLang="en-US" b="1" smtClean="0">
                <a:latin typeface="宋体" charset="-122"/>
                <a:ea typeface="宋体" charset="-122"/>
              </a:rPr>
              <a:t>木兰诗</a:t>
            </a:r>
            <a:r>
              <a:rPr lang="en-US" altLang="zh-CN" b="1" smtClean="0">
                <a:latin typeface="宋体" charset="-122"/>
                <a:ea typeface="宋体" charset="-122"/>
              </a:rPr>
              <a:t>》</a:t>
            </a:r>
            <a:r>
              <a:rPr lang="zh-CN" altLang="en-US" b="1" smtClean="0">
                <a:latin typeface="宋体" charset="-122"/>
                <a:ea typeface="宋体" charset="-122"/>
              </a:rPr>
              <a:t>这首叙事诗塑造了花木兰这个不朽的女英雄形象。她既是一个云鬓花黄的少女，又是一个金戈铁马的战士。在国家需要的时候，她挺身而出，驰骋沙场，立下汗马功劳。得胜归来之后，她又谢绝高官，返回家园，重新从事和平劳动。她爱亲人也爱国家，把对国家对亲人的责任融合在一起。木兰的形象，集中体现出中华民族的勤劳、善良机智、勇敢、刚毅、敦朴的优秀品质。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39825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b="1" smtClean="0"/>
          </a:p>
          <a:p>
            <a:endParaRPr lang="en-US" altLang="zh-CN" b="1" smtClean="0"/>
          </a:p>
          <a:p>
            <a:r>
              <a:rPr lang="zh-CN" altLang="en-US" b="1" smtClean="0"/>
              <a:t>  </a:t>
            </a:r>
            <a:r>
              <a:rPr lang="zh-CN" altLang="en-US" b="1" smtClean="0">
                <a:latin typeface="宋体" charset="-122"/>
                <a:ea typeface="宋体" charset="-122"/>
              </a:rPr>
              <a:t>下联：女英雄驰骋战场保家卫国神州传佳话。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r>
              <a:rPr lang="en-US" b="1" smtClean="0">
                <a:ea typeface="华文楷体"/>
              </a:rPr>
              <a:t>  </a:t>
            </a:r>
            <a:endParaRPr lang="zh-CN" altLang="en-US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1857375"/>
            <a:ext cx="83915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Franklin Gothic Book"/>
                <a:ea typeface="华文楷体"/>
              </a:rPr>
              <a:t>上联：花木兰女扮男装替父从军沙场立奇功，</a:t>
            </a:r>
            <a:endParaRPr lang="en-US" altLang="zh-CN" sz="3200" b="1">
              <a:latin typeface="Franklin Gothic Book"/>
              <a:ea typeface="华文楷体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14500" y="4286250"/>
            <a:ext cx="4800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C00000"/>
                </a:solidFill>
                <a:latin typeface="Franklin Gothic Book"/>
                <a:ea typeface="华文楷体"/>
              </a:rPr>
              <a:t>横批：谁说女子不如男</a:t>
            </a:r>
            <a:endParaRPr lang="zh-CN" altLang="en-US" sz="3600">
              <a:solidFill>
                <a:srgbClr val="C00000"/>
              </a:solidFill>
              <a:latin typeface="Franklin Gothic Book"/>
              <a:ea typeface="华文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  <a:defRPr/>
            </a:pPr>
            <a:endParaRPr lang="zh-CN" altLang="en-US"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smtClean="0">
                <a:solidFill>
                  <a:srgbClr val="C00000"/>
                </a:solidFill>
              </a:rPr>
              <a:t>你还知道哪些巾帼英雄？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85938" y="3357563"/>
            <a:ext cx="5276850" cy="212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4400" b="1">
                <a:solidFill>
                  <a:srgbClr val="1E1E1E"/>
                </a:solidFill>
                <a:latin typeface="宋体" charset="-122"/>
                <a:cs typeface="Times New Roman" pitchFamily="18" charset="0"/>
              </a:rPr>
              <a:t>梁红玉击鼓退金兵，</a:t>
            </a:r>
            <a:endParaRPr lang="en-US" altLang="zh-CN" sz="4400" b="1">
              <a:solidFill>
                <a:srgbClr val="1E1E1E"/>
              </a:solidFill>
              <a:latin typeface="宋体" charset="-122"/>
              <a:cs typeface="Times New Roman" pitchFamily="18" charset="0"/>
            </a:endParaRPr>
          </a:p>
          <a:p>
            <a:r>
              <a:rPr lang="zh-CN" altLang="en-US" sz="4400" b="1">
                <a:solidFill>
                  <a:srgbClr val="1E1E1E"/>
                </a:solidFill>
                <a:latin typeface="宋体" charset="-122"/>
                <a:cs typeface="Times New Roman" pitchFamily="18" charset="0"/>
              </a:rPr>
              <a:t>穆桂英大破天门阵，</a:t>
            </a:r>
            <a:endParaRPr lang="en-US" altLang="zh-CN" sz="4400" b="1">
              <a:solidFill>
                <a:srgbClr val="1E1E1E"/>
              </a:solidFill>
              <a:latin typeface="宋体" charset="-122"/>
              <a:cs typeface="Times New Roman" pitchFamily="18" charset="0"/>
            </a:endParaRPr>
          </a:p>
          <a:p>
            <a:r>
              <a:rPr lang="zh-CN" altLang="en-US" sz="4400" b="1">
                <a:solidFill>
                  <a:srgbClr val="1E1E1E"/>
                </a:solidFill>
                <a:latin typeface="宋体" charset="-122"/>
                <a:cs typeface="Times New Roman" pitchFamily="18" charset="0"/>
              </a:rPr>
              <a:t>红娘子起义赴疆场。</a:t>
            </a:r>
            <a:endParaRPr lang="zh-CN" altLang="en-US" sz="44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9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穆桂英挂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 Box 7"/>
          <p:cNvSpPr txBox="1">
            <a:spLocks noChangeArrowheads="1"/>
          </p:cNvSpPr>
          <p:nvPr/>
        </p:nvSpPr>
        <p:spPr bwMode="auto">
          <a:xfrm>
            <a:off x="1835150" y="333375"/>
            <a:ext cx="5473700" cy="711200"/>
          </a:xfrm>
          <a:prstGeom prst="rect">
            <a:avLst/>
          </a:prstGeom>
          <a:solidFill>
            <a:srgbClr val="00FF00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latin typeface="Franklin Gothic Book"/>
                <a:ea typeface="黑体" pitchFamily="49" charset="-122"/>
              </a:rPr>
              <a:t>            </a:t>
            </a:r>
            <a:r>
              <a:rPr lang="zh-CN" altLang="en-US" sz="40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穆桂英挂帅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476250"/>
            <a:ext cx="8424863" cy="5976938"/>
          </a:xfrm>
        </p:spPr>
        <p:txBody>
          <a:bodyPr/>
          <a:lstStyle/>
          <a:p>
            <a:r>
              <a:rPr lang="en-US" altLang="zh-CN" sz="2800" smtClean="0"/>
              <a:t>       </a:t>
            </a:r>
            <a:r>
              <a:rPr lang="zh-CN" altLang="en-US" sz="2800" b="1" smtClean="0"/>
              <a:t>北宋年间，宋辽征战，杨家将奉旨统领宋军保家卫国。杨六郎、柴郡主的独子</a:t>
            </a:r>
            <a:r>
              <a:rPr lang="zh-CN" altLang="en-US" sz="2800" b="1" u="sng" smtClean="0"/>
              <a:t>杨宗保</a:t>
            </a:r>
            <a:r>
              <a:rPr lang="zh-CN" altLang="en-US" sz="2800" b="1" smtClean="0"/>
              <a:t>为得宝物降龙木前去穆柯寨，与代父出征的</a:t>
            </a:r>
            <a:r>
              <a:rPr lang="zh-CN" altLang="en-US" sz="2800" b="1" u="sng" smtClean="0"/>
              <a:t>穆桂英</a:t>
            </a:r>
            <a:r>
              <a:rPr lang="zh-CN" altLang="en-US" sz="2800" b="1" smtClean="0"/>
              <a:t>狭路相逢。        </a:t>
            </a:r>
          </a:p>
          <a:p>
            <a:r>
              <a:rPr lang="zh-CN" altLang="en-US" sz="2800" b="1" smtClean="0"/>
              <a:t>      边疆战事吃紧，六郎被陷敌营，多亏穆桂英用计相救方转危为安。六郎决定让穆桂英挂帅统领三军，众将领却不以为然，此时佘太君从孙媳身上看到了自己年轻时的影子，她力排众议支持六郎的决定。大帐内</a:t>
            </a:r>
            <a:r>
              <a:rPr lang="zh-CN" altLang="en-US" sz="2800" b="1" u="sng" smtClean="0"/>
              <a:t>佘太君</a:t>
            </a:r>
            <a:r>
              <a:rPr lang="zh-CN" altLang="en-US" sz="2800" b="1" smtClean="0"/>
              <a:t>让穆桂英跟宋军将领们展开较量，桂英被逼应战，并且战胜了众将，掌管了元帅大印。</a:t>
            </a:r>
          </a:p>
          <a:p>
            <a:r>
              <a:rPr lang="zh-CN" altLang="en-US" sz="2800" b="1" smtClean="0"/>
              <a:t>       穆桂英率宋军</a:t>
            </a:r>
            <a:r>
              <a:rPr lang="zh-CN" altLang="en-US" sz="2800" b="1" smtClean="0">
                <a:solidFill>
                  <a:srgbClr val="FF0000"/>
                </a:solidFill>
                <a:ea typeface="黑体" pitchFamily="49" charset="-122"/>
              </a:rPr>
              <a:t>大破天门阵</a:t>
            </a:r>
            <a:r>
              <a:rPr lang="zh-CN" altLang="en-US" sz="2800" b="1" smtClean="0"/>
              <a:t>，战胜了辽军，为两国百姓赢得了和平。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5"/>
          <p:cNvSpPr>
            <a:spLocks noChangeArrowheads="1"/>
          </p:cNvSpPr>
          <p:nvPr/>
        </p:nvSpPr>
        <p:spPr bwMode="auto">
          <a:xfrm>
            <a:off x="179388" y="549275"/>
            <a:ext cx="8713787" cy="5545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Franklin Gothic Book"/>
                <a:ea typeface="华文行楷"/>
                <a:cs typeface="华文行楷"/>
              </a:rPr>
              <a:t>花木兰其人</a:t>
            </a:r>
            <a:r>
              <a:rPr lang="zh-CN" altLang="en-US" sz="4000" b="1">
                <a:solidFill>
                  <a:schemeClr val="accent2"/>
                </a:solidFill>
                <a:latin typeface="Franklin Gothic Book"/>
                <a:ea typeface="华文楷体"/>
              </a:rPr>
              <a:t/>
            </a:r>
            <a:br>
              <a:rPr lang="zh-CN" altLang="en-US" sz="4000" b="1">
                <a:solidFill>
                  <a:schemeClr val="accent2"/>
                </a:solidFill>
                <a:latin typeface="Franklin Gothic Book"/>
                <a:ea typeface="华文楷体"/>
              </a:rPr>
            </a:b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　　　　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            花木兰是</a:t>
            </a:r>
            <a:r>
              <a:rPr lang="zh-CN" altLang="en-US" sz="3200" b="1">
                <a:solidFill>
                  <a:srgbClr val="FF0000"/>
                </a:solidFill>
                <a:latin typeface="Franklin Gothic Book"/>
                <a:ea typeface="华文楷体"/>
              </a:rPr>
              <a:t>北朝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时河南省虞城县营廓人。女扮男装，代父从军，屡立战功。凯旋而归，帝封官嘉奖，木兰不受，辞官回乡。唐初，追封为孝烈将军。人们为纪念她，于唐代修建花木兰祠，祠内现存元代立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《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孝烈将军祠像辨正记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》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和清立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《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孝烈将军祠辨误正名记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》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石碑，详细记载了花木兰的身世、籍贯、业绩及历代修祠情况。近年来，又修复了木兰祠大殿等一大批景点。花木兰祠已收入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《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中国名胜词典</a:t>
            </a:r>
            <a:r>
              <a:rPr lang="en-US" altLang="zh-CN" sz="3200" b="1">
                <a:solidFill>
                  <a:schemeClr val="accent2"/>
                </a:solidFill>
                <a:latin typeface="Franklin Gothic Book"/>
                <a:ea typeface="华文楷体"/>
              </a:rPr>
              <a:t>》</a:t>
            </a:r>
            <a: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  <a:t>。 </a:t>
            </a:r>
            <a:br>
              <a:rPr lang="zh-CN" altLang="en-US" sz="3200" b="1">
                <a:solidFill>
                  <a:schemeClr val="accent2"/>
                </a:solidFill>
                <a:latin typeface="Franklin Gothic Book"/>
                <a:ea typeface="华文楷体"/>
              </a:rPr>
            </a:br>
            <a:r>
              <a:rPr lang="zh-CN" altLang="en-US" sz="3200" b="1">
                <a:solidFill>
                  <a:srgbClr val="99FF33"/>
                </a:solidFill>
                <a:latin typeface="Franklin Gothic Book"/>
                <a:ea typeface="华文楷体"/>
              </a:rPr>
              <a:t>　　　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260350"/>
            <a:ext cx="4316413" cy="6408738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smtClean="0">
                <a:solidFill>
                  <a:srgbClr val="FF0000"/>
                </a:solidFill>
                <a:ea typeface="黑体" pitchFamily="49" charset="-122"/>
              </a:rPr>
              <a:t>        </a:t>
            </a:r>
            <a:r>
              <a:rPr lang="zh-CN" altLang="en-US" sz="2800" smtClean="0">
                <a:solidFill>
                  <a:srgbClr val="FF0000"/>
                </a:solidFill>
                <a:ea typeface="黑体" pitchFamily="49" charset="-122"/>
              </a:rPr>
              <a:t>红色娘子军</a:t>
            </a:r>
            <a:r>
              <a:rPr lang="zh-CN" altLang="en-US" sz="2800" smtClean="0"/>
              <a:t>，</a:t>
            </a:r>
            <a:r>
              <a:rPr lang="zh-CN" altLang="en-US" sz="2800" b="1" smtClean="0"/>
              <a:t>即中国工农红军第二独立式女子军特务连，是土地革命战争时期由</a:t>
            </a:r>
            <a:r>
              <a:rPr lang="zh-CN" altLang="en-US" sz="2800" b="1" smtClean="0">
                <a:solidFill>
                  <a:srgbClr val="FF0000"/>
                </a:solidFill>
              </a:rPr>
              <a:t>冯白驹</a:t>
            </a:r>
            <a:r>
              <a:rPr lang="zh-CN" altLang="en-US" sz="2800" b="1" smtClean="0"/>
              <a:t>领导的</a:t>
            </a:r>
            <a:r>
              <a:rPr lang="zh-CN" altLang="en-US" sz="2800" b="1" smtClean="0">
                <a:solidFill>
                  <a:srgbClr val="FF0000"/>
                </a:solidFill>
              </a:rPr>
              <a:t>琼崖苏区</a:t>
            </a:r>
            <a:r>
              <a:rPr lang="zh-CN" altLang="en-US" sz="2800" b="1" smtClean="0">
                <a:solidFill>
                  <a:schemeClr val="accent2"/>
                </a:solidFill>
              </a:rPr>
              <a:t>红三团</a:t>
            </a:r>
            <a:r>
              <a:rPr lang="zh-CN" altLang="en-US" sz="2800" b="1" smtClean="0"/>
              <a:t>下属的一支武装力量。该武装绝大多数来自于农村青年妇女，有的来自农民赤卫队，有的是共产党员、共青团员。该部队旗帜鲜明，作战勇敢，曾在第二次琼崖苏区反围剿中担任掩护任务。其事迹已于建国初期被改编成芭蕾舞剧而被全国群众所熟知。 </a:t>
            </a:r>
          </a:p>
        </p:txBody>
      </p:sp>
      <p:sp>
        <p:nvSpPr>
          <p:cNvPr id="4403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268413"/>
            <a:ext cx="3810000" cy="48275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zh-CN" altLang="zh-CN" sz="2800" smtClean="0"/>
          </a:p>
        </p:txBody>
      </p:sp>
      <p:pic>
        <p:nvPicPr>
          <p:cNvPr id="44035" name="Picture 8" descr="红色娘子军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549275"/>
            <a:ext cx="4176712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nr0407149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3384550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 Box 7"/>
          <p:cNvSpPr txBox="1">
            <a:spLocks noChangeArrowheads="1"/>
          </p:cNvSpPr>
          <p:nvPr/>
        </p:nvSpPr>
        <p:spPr bwMode="auto">
          <a:xfrm>
            <a:off x="3708400" y="188913"/>
            <a:ext cx="5184775" cy="6497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近代革命家、作家。浙江绍兴人，别号鉴湖女侠。庚子事变之后思想剧变，决计献身革命。光绪三十年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(1904)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，赴日留学，次年七月，加入同盟会。她经常登坛演讲，鼓吹革命，又学习射击和制造炸药，准备日后进行武装斗争，成为激进的革命活动家。 后参与组织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"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光复军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",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准备与徐锡麟同时在安徽与浙江起义。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7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月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6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日，徐锡麟在安庆先期发动，失败牺牲。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13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日，秋瑾在绍兴被捕，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15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日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,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从容就义。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1913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年，孙中山曾到杭州秋瑾墓致祭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,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题赠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"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巾帼英雄</a:t>
            </a:r>
            <a:r>
              <a:rPr lang="en-US" altLang="zh-CN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"</a:t>
            </a:r>
            <a:r>
              <a:rPr lang="zh-CN" altLang="en-US" sz="2800" b="1">
                <a:solidFill>
                  <a:schemeClr val="accent2"/>
                </a:solidFill>
                <a:latin typeface="楷体_GB2312"/>
                <a:ea typeface="楷体_GB2312"/>
                <a:cs typeface="楷体_GB2312"/>
              </a:rPr>
              <a:t>匾额</a:t>
            </a:r>
            <a:r>
              <a:rPr lang="zh-CN" altLang="en-US" sz="2800">
                <a:latin typeface="楷体_GB2312"/>
                <a:ea typeface="楷体_GB2312"/>
                <a:cs typeface="楷体_GB2312"/>
              </a:rPr>
              <a:t>。</a:t>
            </a: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755650" y="5516563"/>
            <a:ext cx="2016125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latin typeface="Franklin Gothic Book"/>
                <a:ea typeface="华文楷体"/>
              </a:rPr>
              <a:t>秋瑾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1"/>
          <p:cNvSpPr txBox="1">
            <a:spLocks noChangeArrowheads="1"/>
          </p:cNvSpPr>
          <p:nvPr/>
        </p:nvSpPr>
        <p:spPr bwMode="auto">
          <a:xfrm>
            <a:off x="642938" y="857250"/>
            <a:ext cx="8391525" cy="1938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Franklin Gothic Book"/>
                <a:ea typeface="华文楷体"/>
              </a:rPr>
              <a:t>本诗读起来朗朗上口，是因为运用了</a:t>
            </a:r>
            <a:endParaRPr lang="en-US" sz="4000" b="1">
              <a:latin typeface="Franklin Gothic Book"/>
              <a:ea typeface="华文楷体"/>
            </a:endParaRPr>
          </a:p>
          <a:p>
            <a:r>
              <a:rPr lang="zh-CN" altLang="en-US" sz="4000" b="1">
                <a:latin typeface="Franklin Gothic Book"/>
                <a:ea typeface="华文楷体"/>
              </a:rPr>
              <a:t>很多的修辞，今天我们就来学习诗中</a:t>
            </a:r>
            <a:endParaRPr lang="en-US" sz="4000" b="1">
              <a:latin typeface="Franklin Gothic Book"/>
              <a:ea typeface="华文楷体"/>
            </a:endParaRPr>
          </a:p>
          <a:p>
            <a:r>
              <a:rPr lang="zh-CN" altLang="en-US" sz="4000" b="1">
                <a:latin typeface="Franklin Gothic Book"/>
                <a:ea typeface="华文楷体"/>
              </a:rPr>
              <a:t>两种新的修辞手法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4"/>
          <p:cNvSpPr txBox="1">
            <a:spLocks noChangeArrowheads="1"/>
          </p:cNvSpPr>
          <p:nvPr/>
        </p:nvSpPr>
        <p:spPr bwMode="auto">
          <a:xfrm>
            <a:off x="539750" y="836613"/>
            <a:ext cx="8604250" cy="823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Franklin Gothic Book"/>
                <a:ea typeface="华文楷体"/>
              </a:rPr>
              <a:t>军书十二</a:t>
            </a:r>
            <a:r>
              <a:rPr lang="zh-CN" altLang="en-US" sz="4800" b="1" i="1">
                <a:solidFill>
                  <a:srgbClr val="FF0000"/>
                </a:solidFill>
                <a:latin typeface="Franklin Gothic Book"/>
                <a:ea typeface="华文楷体"/>
              </a:rPr>
              <a:t>卷</a:t>
            </a:r>
            <a:r>
              <a:rPr lang="zh-CN" altLang="en-US" sz="4800" b="1">
                <a:solidFill>
                  <a:srgbClr val="FF0000"/>
                </a:solidFill>
                <a:latin typeface="Franklin Gothic Book"/>
                <a:ea typeface="华文楷体"/>
              </a:rPr>
              <a:t>，</a:t>
            </a:r>
            <a:r>
              <a:rPr lang="zh-CN" altLang="en-US" sz="4800" b="1" i="1">
                <a:solidFill>
                  <a:srgbClr val="FF0000"/>
                </a:solidFill>
                <a:latin typeface="Franklin Gothic Book"/>
                <a:ea typeface="华文楷体"/>
              </a:rPr>
              <a:t>卷卷</a:t>
            </a:r>
            <a:r>
              <a:rPr lang="zh-CN" altLang="en-US" sz="4800" b="1">
                <a:solidFill>
                  <a:srgbClr val="FF0000"/>
                </a:solidFill>
                <a:latin typeface="Franklin Gothic Book"/>
                <a:ea typeface="华文楷体"/>
              </a:rPr>
              <a:t>有爷名。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857250" y="1989138"/>
            <a:ext cx="7596188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Franklin Gothic Book"/>
                <a:ea typeface="华文楷体"/>
              </a:rPr>
              <a:t>顶真</a:t>
            </a:r>
            <a:r>
              <a:rPr lang="zh-CN" altLang="en-US" sz="4000" b="1">
                <a:solidFill>
                  <a:srgbClr val="0000FF"/>
                </a:solidFill>
                <a:latin typeface="Franklin Gothic Book"/>
                <a:ea typeface="华文楷体"/>
              </a:rPr>
              <a:t>（前一句句尾的字作为下一句句首的字）</a:t>
            </a: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179388" y="3500438"/>
            <a:ext cx="8713787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壮士十年</a:t>
            </a:r>
            <a:r>
              <a:rPr lang="zh-CN" altLang="en-US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黑体" pitchFamily="49" charset="-122"/>
                <a:cs typeface="+mn-cs"/>
              </a:rPr>
              <a:t>归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，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黑体" pitchFamily="49" charset="-122"/>
                <a:cs typeface="+mn-cs"/>
              </a:rPr>
              <a:t>归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来见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黑体" pitchFamily="49" charset="-122"/>
                <a:cs typeface="+mn-cs"/>
              </a:rPr>
              <a:t>天子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，</a:t>
            </a:r>
            <a:r>
              <a:rPr lang="zh-CN" altLang="en-US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黑体" pitchFamily="49" charset="-122"/>
                <a:cs typeface="+mn-cs"/>
              </a:rPr>
              <a:t>天子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坐明堂。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出门看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黑体" pitchFamily="49" charset="-122"/>
                <a:cs typeface="+mn-cs"/>
              </a:rPr>
              <a:t>火伴，火伴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皆惊忙。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  <p:bldP spid="33796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zh-CN" smtClean="0"/>
              <a:t>     </a:t>
            </a:r>
          </a:p>
        </p:txBody>
      </p:sp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1588" y="28956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Franklin Gothic Book"/>
              <a:ea typeface="华文楷体"/>
            </a:endParaRP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323850" y="1709738"/>
            <a:ext cx="8439150" cy="4740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楷体_GB2312"/>
                <a:ea typeface="楷体_GB2312"/>
                <a:cs typeface="楷体_GB2312"/>
              </a:rPr>
              <a:t>   </a:t>
            </a:r>
            <a:r>
              <a:rPr lang="zh-CN" altLang="en-US" sz="4000" b="1">
                <a:solidFill>
                  <a:schemeClr val="tx2"/>
                </a:solidFill>
                <a:latin typeface="Franklin Gothic Book"/>
                <a:ea typeface="楷体_GB2312"/>
                <a:cs typeface="楷体_GB2312"/>
              </a:rPr>
              <a:t>“</a:t>
            </a:r>
            <a:r>
              <a:rPr lang="zh-CN" altLang="en-US" sz="40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将军壮士百战死，将军壮士十年归。</a:t>
            </a:r>
            <a:r>
              <a:rPr lang="zh-CN" altLang="en-US" sz="4000" b="1">
                <a:solidFill>
                  <a:schemeClr val="tx2"/>
                </a:solidFill>
                <a:latin typeface="Franklin Gothic Book"/>
                <a:ea typeface="楷体_GB2312"/>
                <a:cs typeface="楷体_GB2312"/>
              </a:rPr>
              <a:t>”</a:t>
            </a:r>
            <a:r>
              <a:rPr lang="zh-CN" altLang="en-US" sz="40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   </a:t>
            </a:r>
            <a:r>
              <a:rPr lang="zh-CN" altLang="en-US" sz="36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译为：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将士们（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“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将军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”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、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“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壮士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”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）身经百战，有的战死在沙场（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“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百战死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”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），有的多年后重返故乡。（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“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十年归</a:t>
            </a:r>
            <a:r>
              <a:rPr lang="zh-CN" altLang="en-US" sz="3600" b="1">
                <a:latin typeface="Franklin Gothic Book"/>
                <a:ea typeface="楷体_GB2312"/>
                <a:cs typeface="楷体_GB2312"/>
              </a:rPr>
              <a:t>”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）。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  </a:t>
            </a:r>
            <a:endParaRPr lang="zh-CN" altLang="en-US" sz="3600" b="1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1295400" y="584200"/>
            <a:ext cx="62992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楷体_GB2312"/>
                <a:ea typeface="楷体_GB2312"/>
                <a:cs typeface="楷体_GB2312"/>
              </a:rPr>
              <a:t>将军百战死，壮士十年归。</a:t>
            </a:r>
          </a:p>
        </p:txBody>
      </p:sp>
      <p:sp>
        <p:nvSpPr>
          <p:cNvPr id="34822" name="TextBox 5"/>
          <p:cNvSpPr txBox="1">
            <a:spLocks noChangeArrowheads="1"/>
          </p:cNvSpPr>
          <p:nvPr/>
        </p:nvSpPr>
        <p:spPr bwMode="auto">
          <a:xfrm>
            <a:off x="2857500" y="5143500"/>
            <a:ext cx="121443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Franklin Gothic Book"/>
                <a:ea typeface="华文楷体"/>
              </a:rPr>
              <a:t>对偶</a:t>
            </a:r>
          </a:p>
        </p:txBody>
      </p:sp>
      <p:sp>
        <p:nvSpPr>
          <p:cNvPr id="34823" name="TextBox 6"/>
          <p:cNvSpPr txBox="1">
            <a:spLocks noChangeArrowheads="1"/>
          </p:cNvSpPr>
          <p:nvPr/>
        </p:nvSpPr>
        <p:spPr bwMode="auto">
          <a:xfrm>
            <a:off x="2339975" y="5805488"/>
            <a:ext cx="29638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（互文修辞）</a:t>
            </a:r>
            <a:endParaRPr lang="zh-CN" altLang="en-US" sz="3600" b="1">
              <a:latin typeface="Franklin Gothic Book"/>
              <a:ea typeface="华文楷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utoUpdateAnimBg="0"/>
      <p:bldP spid="3482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075" y="146050"/>
            <a:ext cx="8528050" cy="927100"/>
          </a:xfrm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533400" y="854075"/>
            <a:ext cx="83820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b="1">
                <a:latin typeface="华文中宋" pitchFamily="2" charset="-122"/>
                <a:ea typeface="华文中宋" pitchFamily="2" charset="-122"/>
              </a:rPr>
              <a:t>1. </a:t>
            </a:r>
            <a:r>
              <a:rPr lang="zh-CN" altLang="en-US" sz="32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东市买骏马</a:t>
            </a:r>
            <a:r>
              <a:rPr lang="en-US" altLang="zh-CN" sz="32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32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西市买鞍鞯，南市买辔头，北市买长鞭子。</a:t>
            </a:r>
            <a:endParaRPr lang="zh-CN" altLang="en-US" sz="3200" b="1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57200" y="3505200"/>
            <a:ext cx="8534400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>
                <a:latin typeface="Franklin Gothic Book"/>
                <a:ea typeface="华文新魏"/>
                <a:cs typeface="华文新魏"/>
              </a:rPr>
              <a:t>      </a:t>
            </a:r>
            <a:r>
              <a:rPr lang="zh-CN" altLang="en-US" sz="3200" b="1">
                <a:solidFill>
                  <a:srgbClr val="C00000"/>
                </a:solidFill>
                <a:latin typeface="Franklin Gothic Book"/>
                <a:ea typeface="华文新魏"/>
                <a:cs typeface="华文新魏"/>
              </a:rPr>
              <a:t>意思是，每间房子都要开了门进去坐坐，不是开了东阁门而不进去，却转身跑到西阁的床上坐着。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533400" y="2924175"/>
            <a:ext cx="557371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华文中宋" pitchFamily="2" charset="-122"/>
                <a:ea typeface="华文中宋" pitchFamily="2" charset="-122"/>
              </a:rPr>
              <a:t>2. </a:t>
            </a:r>
            <a:r>
              <a:rPr lang="zh-CN" altLang="en-US" sz="32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开我东阁门，坐我西阁床</a:t>
            </a:r>
            <a:r>
              <a:rPr lang="zh-CN" altLang="en-US" sz="3200" b="1">
                <a:latin typeface="华文中宋" pitchFamily="2" charset="-122"/>
                <a:ea typeface="华文中宋" pitchFamily="2" charset="-122"/>
              </a:rPr>
              <a:t>。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1981200"/>
            <a:ext cx="914400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华文新魏"/>
                <a:ea typeface="华文新魏"/>
                <a:cs typeface="华文新魏"/>
              </a:rPr>
              <a:t>       </a:t>
            </a:r>
            <a:r>
              <a:rPr lang="zh-CN" altLang="en-US" sz="3200" b="1">
                <a:solidFill>
                  <a:srgbClr val="C00000"/>
                </a:solidFill>
                <a:latin typeface="华文新魏"/>
                <a:ea typeface="华文新魏"/>
                <a:cs typeface="华文新魏"/>
              </a:rPr>
              <a:t>意思是跑遍了许多市集，购齐了出征所需之物，而不是在某一个集市上只买某一样东西</a:t>
            </a:r>
            <a:r>
              <a:rPr lang="zh-CN" altLang="en-US" sz="3200">
                <a:latin typeface="华文新魏"/>
                <a:ea typeface="华文新魏"/>
                <a:cs typeface="华文新魏"/>
              </a:rPr>
              <a:t>。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33400" y="5654675"/>
            <a:ext cx="86106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800">
                <a:latin typeface="华文新魏"/>
                <a:ea typeface="华文新魏"/>
                <a:cs typeface="华文新魏"/>
              </a:rPr>
              <a:t>      </a:t>
            </a:r>
            <a:r>
              <a:rPr lang="zh-CN" altLang="en-US" sz="3200">
                <a:solidFill>
                  <a:srgbClr val="C00000"/>
                </a:solidFill>
                <a:latin typeface="华文新魏"/>
                <a:ea typeface="华文新魏"/>
                <a:cs typeface="华文新魏"/>
              </a:rPr>
              <a:t>意思是当着窗子，对着镜子，先理云鬓，后贴花黄。</a:t>
            </a:r>
            <a:r>
              <a:rPr lang="zh-CN" altLang="en-US" sz="3200">
                <a:latin typeface="华文新魏"/>
                <a:ea typeface="华文新魏"/>
                <a:cs typeface="华文新魏"/>
              </a:rPr>
              <a:t> 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381000" y="4981575"/>
            <a:ext cx="56927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Franklin Gothic Book"/>
                <a:ea typeface="华文中宋" pitchFamily="2" charset="-122"/>
              </a:rPr>
              <a:t>３</a:t>
            </a:r>
            <a:r>
              <a:rPr lang="en-US" altLang="zh-CN" sz="3200" b="1">
                <a:latin typeface="Franklin Gothic Book"/>
                <a:ea typeface="华文中宋" pitchFamily="2" charset="-122"/>
              </a:rPr>
              <a:t>. </a:t>
            </a:r>
            <a:r>
              <a:rPr lang="zh-CN" altLang="en-US" sz="3200" b="1">
                <a:solidFill>
                  <a:schemeClr val="tx2"/>
                </a:solidFill>
                <a:latin typeface="Franklin Gothic Book"/>
                <a:ea typeface="华文中宋" pitchFamily="2" charset="-122"/>
              </a:rPr>
              <a:t>当窗理云鬓，对镜帖花黄</a:t>
            </a:r>
            <a:r>
              <a:rPr lang="zh-CN" altLang="en-US" sz="3200" b="1">
                <a:latin typeface="Franklin Gothic Book"/>
                <a:ea typeface="华文中宋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6" grpId="0" autoUpdateAnimBg="0"/>
      <p:bldP spid="38917" grpId="0" autoUpdateAnimBg="0"/>
      <p:bldP spid="38918" grpId="0" autoUpdateAnimBg="0"/>
      <p:bldP spid="38919" grpId="0" autoUpdateAnimBg="0"/>
      <p:bldP spid="3892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8153400" cy="1143000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zh-CN" b="1" smtClean="0">
                <a:latin typeface="楷体_GB2312" pitchFamily="1" charset="-122"/>
                <a:ea typeface="楷体_GB2312" pitchFamily="1" charset="-122"/>
                <a:cs typeface="+mj-cs"/>
              </a:rPr>
              <a:t>指出下列诗句使用的修辞手法。</a:t>
            </a:r>
            <a:endParaRPr lang="zh-CN" smtClean="0">
              <a:latin typeface="楷体_GB2312" pitchFamily="1" charset="-122"/>
              <a:ea typeface="楷体_GB2312" pitchFamily="1" charset="-122"/>
              <a:cs typeface="+mj-cs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04800" y="1905000"/>
            <a:ext cx="2632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排比、互文：</a:t>
            </a: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2895600" y="1752600"/>
            <a:ext cx="5410200" cy="873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>
                <a:latin typeface="楷体_GB2312"/>
                <a:ea typeface="楷体_GB2312"/>
                <a:cs typeface="楷体_GB2312"/>
              </a:rPr>
              <a:t>东市买骏马，西市买鞍鞯，南市买辔头，北市买长鞭。 </a:t>
            </a:r>
          </a:p>
        </p:txBody>
      </p:sp>
      <p:sp>
        <p:nvSpPr>
          <p:cNvPr id="52228" name="Rectangle 5"/>
          <p:cNvSpPr>
            <a:spLocks noChangeArrowheads="1"/>
          </p:cNvSpPr>
          <p:nvPr/>
        </p:nvSpPr>
        <p:spPr bwMode="auto">
          <a:xfrm>
            <a:off x="3048000" y="4876800"/>
            <a:ext cx="50800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/>
                <a:ea typeface="楷体_GB2312"/>
                <a:cs typeface="楷体_GB2312"/>
              </a:rPr>
              <a:t>将军百战死，壮士十年归。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81000" y="4876800"/>
            <a:ext cx="23622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互文、对偶：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304800" y="3352800"/>
            <a:ext cx="26209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排比、互文：</a:t>
            </a:r>
          </a:p>
        </p:txBody>
      </p:sp>
      <p:sp>
        <p:nvSpPr>
          <p:cNvPr id="52231" name="Rectangle 8"/>
          <p:cNvSpPr>
            <a:spLocks noChangeArrowheads="1"/>
          </p:cNvSpPr>
          <p:nvPr/>
        </p:nvSpPr>
        <p:spPr bwMode="auto">
          <a:xfrm>
            <a:off x="2971800" y="3200400"/>
            <a:ext cx="5029200" cy="873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>
                <a:latin typeface="楷体_GB2312"/>
                <a:ea typeface="楷体_GB2312"/>
                <a:cs typeface="楷体_GB2312"/>
              </a:rPr>
              <a:t>开我东阁门，坐我西阁床，脱我战时袍，著我旧时裳。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6" grpId="0" autoUpdateAnimBg="0"/>
      <p:bldP spid="40967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zh-CN" b="1" smtClean="0">
                <a:latin typeface="楷体_GB2312" pitchFamily="1" charset="-122"/>
                <a:ea typeface="楷体_GB2312" pitchFamily="1" charset="-122"/>
                <a:cs typeface="+mj-cs"/>
              </a:rPr>
              <a:t>指出这首诗使用的修辞手法。</a:t>
            </a:r>
            <a:endParaRPr lang="zh-CN" smtClean="0">
              <a:latin typeface="楷体_GB2312" pitchFamily="1" charset="-122"/>
              <a:ea typeface="楷体_GB2312" pitchFamily="1" charset="-122"/>
              <a:cs typeface="+mj-cs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928813"/>
            <a:ext cx="26463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夸张、顶真：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2667000"/>
            <a:ext cx="2632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夸张、对偶：</a:t>
            </a:r>
          </a:p>
        </p:txBody>
      </p:sp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2590800" y="1828800"/>
            <a:ext cx="50800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/>
                <a:ea typeface="楷体_GB2312"/>
                <a:cs typeface="楷体_GB2312"/>
              </a:rPr>
              <a:t>军书十二卷，卷卷有爷名。</a:t>
            </a:r>
          </a:p>
        </p:txBody>
      </p:sp>
      <p:sp>
        <p:nvSpPr>
          <p:cNvPr id="54277" name="Rectangle 6"/>
          <p:cNvSpPr>
            <a:spLocks noChangeArrowheads="1"/>
          </p:cNvSpPr>
          <p:nvPr/>
        </p:nvSpPr>
        <p:spPr bwMode="auto">
          <a:xfrm>
            <a:off x="2590800" y="2667000"/>
            <a:ext cx="50800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/>
                <a:ea typeface="楷体_GB2312"/>
                <a:cs typeface="楷体_GB2312"/>
              </a:rPr>
              <a:t>策勋十二转，赏赐百千强。</a:t>
            </a:r>
          </a:p>
        </p:txBody>
      </p:sp>
      <p:sp>
        <p:nvSpPr>
          <p:cNvPr id="54278" name="Rectangle 7"/>
          <p:cNvSpPr>
            <a:spLocks noChangeArrowheads="1"/>
          </p:cNvSpPr>
          <p:nvPr/>
        </p:nvSpPr>
        <p:spPr bwMode="auto">
          <a:xfrm>
            <a:off x="2667000" y="3633788"/>
            <a:ext cx="50800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朔气传金柝，寒光照铁衣。</a:t>
            </a:r>
          </a:p>
        </p:txBody>
      </p:sp>
      <p:sp>
        <p:nvSpPr>
          <p:cNvPr id="54279" name="Rectangle 8"/>
          <p:cNvSpPr>
            <a:spLocks noChangeArrowheads="1"/>
          </p:cNvSpPr>
          <p:nvPr/>
        </p:nvSpPr>
        <p:spPr bwMode="auto">
          <a:xfrm>
            <a:off x="2667000" y="4648200"/>
            <a:ext cx="5289550" cy="48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>
                <a:latin typeface="楷体_GB2312"/>
                <a:ea typeface="楷体_GB2312"/>
                <a:cs typeface="楷体_GB2312"/>
              </a:rPr>
              <a:t>开我东阁门，坐我西阁床。</a:t>
            </a:r>
          </a:p>
        </p:txBody>
      </p:sp>
      <p:sp>
        <p:nvSpPr>
          <p:cNvPr id="54280" name="Rectangle 9"/>
          <p:cNvSpPr>
            <a:spLocks noChangeArrowheads="1"/>
          </p:cNvSpPr>
          <p:nvPr/>
        </p:nvSpPr>
        <p:spPr bwMode="auto">
          <a:xfrm>
            <a:off x="2667000" y="5562600"/>
            <a:ext cx="5080000" cy="48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>
                <a:latin typeface="华文新魏"/>
                <a:ea typeface="楷体_GB2312"/>
                <a:cs typeface="楷体_GB2312"/>
              </a:rPr>
              <a:t>当窗理云鬓，对镜帖花黄</a:t>
            </a:r>
            <a:r>
              <a:rPr lang="zh-CN" altLang="en-US" sz="3200" b="1">
                <a:latin typeface="楷体_GB2312"/>
                <a:ea typeface="楷体_GB2312"/>
                <a:cs typeface="楷体_GB2312"/>
              </a:rPr>
              <a:t>。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3657600"/>
            <a:ext cx="2632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对偶、互文：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4572000"/>
            <a:ext cx="2632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对偶、互文：</a:t>
            </a:r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5486400"/>
            <a:ext cx="2632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对偶、互文：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2" grpId="0" autoUpdateAnimBg="0"/>
      <p:bldP spid="43018" grpId="0" autoUpdateAnimBg="0"/>
      <p:bldP spid="43019" grpId="0" autoUpdateAnimBg="0"/>
      <p:bldP spid="43020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C00000"/>
                </a:solidFill>
              </a:rPr>
              <a:t>中心思想：</a:t>
            </a:r>
            <a:endParaRPr lang="zh-CN" altLang="en-US" smtClean="0">
              <a:solidFill>
                <a:srgbClr val="C00000"/>
              </a:solidFill>
            </a:endParaRPr>
          </a:p>
          <a:p>
            <a:r>
              <a:rPr lang="zh-CN" altLang="en-US" b="1" smtClean="0"/>
              <a:t>本诗通过对木兰代父从军，沙场征战和辞官还乡的叙述，塑造了木兰这一爱家、爱国，不慕名利，深明大义的巾帼英雄的形象，集中体现了中华民族勤劳、善良、机智、勇敢、刚毅、淳朴的优秀 品质。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b="1" smtClean="0">
                <a:latin typeface="宋体" charset="-122"/>
                <a:ea typeface="宋体" charset="-122"/>
              </a:rPr>
              <a:t>本文是一首</a:t>
            </a:r>
            <a:r>
              <a:rPr lang="zh-CN" altLang="en-US" sz="4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叙事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诗</a:t>
            </a:r>
            <a:r>
              <a:rPr lang="en-US" altLang="zh-CN" sz="4000" b="1" smtClean="0">
                <a:latin typeface="宋体" charset="-122"/>
                <a:ea typeface="宋体" charset="-122"/>
              </a:rPr>
              <a:t>,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选自</a:t>
            </a:r>
            <a:r>
              <a:rPr lang="zh-CN" altLang="en-US" sz="4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宋朝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郭茂倩编的</a:t>
            </a:r>
            <a:r>
              <a:rPr lang="en-US" altLang="zh-CN" sz="4000" b="1" smtClean="0">
                <a:latin typeface="宋体" charset="-122"/>
                <a:ea typeface="宋体" charset="-122"/>
              </a:rPr>
              <a:t>《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乐府诗集</a:t>
            </a:r>
            <a:r>
              <a:rPr lang="en-US" altLang="zh-CN" sz="4000" b="1" smtClean="0">
                <a:latin typeface="宋体" charset="-122"/>
                <a:ea typeface="宋体" charset="-122"/>
              </a:rPr>
              <a:t>》,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它与</a:t>
            </a:r>
            <a:r>
              <a:rPr lang="en-US" altLang="zh-CN" sz="4000" b="1" smtClean="0">
                <a:latin typeface="宋体" charset="-122"/>
                <a:ea typeface="宋体" charset="-122"/>
              </a:rPr>
              <a:t>《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孔雀东南飞</a:t>
            </a:r>
            <a:r>
              <a:rPr lang="en-US" altLang="zh-CN" sz="4000" b="1" smtClean="0">
                <a:latin typeface="宋体" charset="-122"/>
                <a:ea typeface="宋体" charset="-122"/>
              </a:rPr>
              <a:t>》</a:t>
            </a:r>
            <a:r>
              <a:rPr lang="zh-CN" altLang="en-US" sz="4000" b="1" smtClean="0">
                <a:latin typeface="宋体" charset="-122"/>
                <a:ea typeface="宋体" charset="-122"/>
              </a:rPr>
              <a:t>被誉为</a:t>
            </a:r>
            <a:r>
              <a:rPr lang="en-US" sz="4000" b="1" smtClean="0">
                <a:latin typeface="宋体" charset="-122"/>
                <a:ea typeface="宋体" charset="-122"/>
              </a:rPr>
              <a:t>“</a:t>
            </a:r>
            <a:r>
              <a:rPr lang="zh-CN" altLang="en-US" sz="4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乐府双璧</a:t>
            </a:r>
            <a:r>
              <a:rPr lang="en-US" sz="4000" b="1" smtClean="0">
                <a:latin typeface="宋体" charset="-122"/>
                <a:ea typeface="宋体" charset="-122"/>
              </a:rPr>
              <a:t>”</a:t>
            </a:r>
            <a:r>
              <a:rPr lang="zh-CN" altLang="en-US" b="1" smtClean="0"/>
              <a:t>．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88" y="450850"/>
            <a:ext cx="8894762" cy="1158875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smtClean="0"/>
              <a:t>“</a:t>
            </a:r>
            <a:r>
              <a:rPr lang="zh-CN" altLang="en-US" b="1" smtClean="0"/>
              <a:t>巾</a:t>
            </a:r>
            <a:r>
              <a:rPr lang="en-US" b="1" smtClean="0">
                <a:ea typeface="华文楷体"/>
              </a:rPr>
              <a:t>”</a:t>
            </a:r>
            <a:r>
              <a:rPr lang="zh-CN" altLang="en-US" b="1" smtClean="0"/>
              <a:t>和</a:t>
            </a:r>
            <a:r>
              <a:rPr lang="en-US" b="1" smtClean="0">
                <a:ea typeface="华文楷体"/>
              </a:rPr>
              <a:t>“</a:t>
            </a:r>
            <a:r>
              <a:rPr lang="zh-CN" altLang="en-US" b="1" smtClean="0"/>
              <a:t>帼</a:t>
            </a:r>
            <a:r>
              <a:rPr lang="en-US" b="1" smtClean="0">
                <a:ea typeface="华文楷体"/>
              </a:rPr>
              <a:t>”</a:t>
            </a:r>
            <a:r>
              <a:rPr lang="zh-CN" altLang="en-US" b="1" smtClean="0"/>
              <a:t>是古代妇女戴的头巾和发饰，</a:t>
            </a:r>
            <a:r>
              <a:rPr lang="en-US" b="1" smtClean="0">
                <a:ea typeface="华文楷体"/>
              </a:rPr>
              <a:t>“</a:t>
            </a:r>
            <a:r>
              <a:rPr lang="zh-CN" altLang="en-US" b="1" smtClean="0"/>
              <a:t>巾帼</a:t>
            </a:r>
            <a:r>
              <a:rPr lang="en-US" b="1" smtClean="0">
                <a:ea typeface="华文楷体"/>
              </a:rPr>
              <a:t>”</a:t>
            </a:r>
            <a:r>
              <a:rPr lang="zh-CN" altLang="en-US" b="1" smtClean="0"/>
              <a:t>借指妇女。</a:t>
            </a:r>
            <a:r>
              <a:rPr lang="en-US" b="1" smtClean="0">
                <a:ea typeface="华文楷体"/>
              </a:rPr>
              <a:t> </a:t>
            </a:r>
            <a:r>
              <a:rPr lang="en-US" altLang="zh-CN" b="1" smtClean="0"/>
              <a:t>——</a:t>
            </a:r>
            <a:r>
              <a:rPr lang="zh-CN" altLang="en-US" b="1" smtClean="0">
                <a:solidFill>
                  <a:srgbClr val="C00000"/>
                </a:solidFill>
              </a:rPr>
              <a:t>女性中的英雄人物</a:t>
            </a:r>
            <a:r>
              <a:rPr lang="zh-CN" altLang="en-US" b="1" smtClean="0"/>
              <a:t>。</a:t>
            </a:r>
            <a:endParaRPr lang="zh-CN" altLang="en-US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标题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268288"/>
            <a:ext cx="8864600" cy="1036637"/>
          </a:xfr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00188"/>
            <a:ext cx="8686800" cy="4525962"/>
          </a:xfrm>
        </p:spPr>
        <p:txBody>
          <a:bodyPr/>
          <a:lstStyle/>
          <a:p>
            <a:r>
              <a:rPr lang="zh-CN" alt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乐府是汉朝的音乐机关</a:t>
            </a:r>
            <a:r>
              <a:rPr lang="zh-CN" altLang="en-US" b="1" smtClean="0">
                <a:latin typeface="宋体" charset="-122"/>
                <a:ea typeface="宋体" charset="-122"/>
              </a:rPr>
              <a:t>，任务是制定乐谱、采集歌词和训练乐工。专门收集民歌，</a:t>
            </a:r>
            <a:r>
              <a:rPr lang="zh-CN" alt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后来把乐府官署所采集、创作的歌词也称</a:t>
            </a:r>
            <a:r>
              <a:rPr 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“</a:t>
            </a:r>
            <a:r>
              <a:rPr lang="zh-CN" alt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乐府</a:t>
            </a:r>
            <a:r>
              <a:rPr 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”</a:t>
            </a:r>
            <a:r>
              <a:rPr lang="zh-CN" alt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或</a:t>
            </a:r>
            <a:r>
              <a:rPr 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“</a:t>
            </a:r>
            <a:r>
              <a:rPr lang="zh-CN" alt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乐府诗</a:t>
            </a:r>
            <a:r>
              <a:rPr lang="en-US" b="1" smtClean="0">
                <a:solidFill>
                  <a:srgbClr val="C00000"/>
                </a:solidFill>
                <a:latin typeface="宋体" charset="-122"/>
                <a:ea typeface="宋体" charset="-122"/>
              </a:rPr>
              <a:t>”</a:t>
            </a:r>
            <a:r>
              <a:rPr lang="zh-CN" altLang="en-US" b="1" smtClean="0">
                <a:latin typeface="宋体" charset="-122"/>
                <a:ea typeface="宋体" charset="-122"/>
              </a:rPr>
              <a:t>，成为了一种音乐性的诗体。</a:t>
            </a:r>
            <a:endParaRPr lang="zh-CN" altLang="en-US" smtClean="0">
              <a:latin typeface="宋体" charset="-122"/>
              <a:ea typeface="宋体" charset="-122"/>
            </a:endParaRP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"/>
          <p:cNvGrpSpPr/>
          <p:nvPr/>
        </p:nvGrpSpPr>
        <p:grpSpPr bwMode="auto">
          <a:xfrm>
            <a:off x="971550" y="0"/>
            <a:ext cx="5486400" cy="1782763"/>
            <a:chOff x="0" y="0"/>
            <a:chExt cx="3456" cy="1123"/>
          </a:xfrm>
        </p:grpSpPr>
        <p:pic>
          <p:nvPicPr>
            <p:cNvPr id="20522" name="Picture 4" descr="宽形长板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3456" cy="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8" name="Text Box 5"/>
            <p:cNvSpPr txBox="1">
              <a:spLocks noChangeArrowheads="1"/>
            </p:cNvSpPr>
            <p:nvPr/>
          </p:nvSpPr>
          <p:spPr bwMode="auto">
            <a:xfrm>
              <a:off x="384" y="432"/>
              <a:ext cx="2928" cy="40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36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rPr>
                <a:t>读准下列加点字的音</a:t>
              </a:r>
            </a:p>
          </p:txBody>
        </p:sp>
      </p:grpSp>
      <p:sp>
        <p:nvSpPr>
          <p:cNvPr id="20482" name="Text Box 6"/>
          <p:cNvSpPr txBox="1">
            <a:spLocks noChangeArrowheads="1"/>
          </p:cNvSpPr>
          <p:nvPr/>
        </p:nvSpPr>
        <p:spPr bwMode="auto">
          <a:xfrm>
            <a:off x="900113" y="1928813"/>
            <a:ext cx="13446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机杼</a:t>
            </a:r>
          </a:p>
        </p:txBody>
      </p:sp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900113" y="2565400"/>
            <a:ext cx="12017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可汗</a:t>
            </a: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900113" y="3206750"/>
            <a:ext cx="12017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鞍鞯</a:t>
            </a:r>
          </a:p>
        </p:txBody>
      </p:sp>
      <p:sp>
        <p:nvSpPr>
          <p:cNvPr id="20485" name="Text Box 9"/>
          <p:cNvSpPr txBox="1">
            <a:spLocks noChangeArrowheads="1"/>
          </p:cNvSpPr>
          <p:nvPr/>
        </p:nvSpPr>
        <p:spPr bwMode="auto">
          <a:xfrm>
            <a:off x="900113" y="3921125"/>
            <a:ext cx="12239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辔头</a:t>
            </a:r>
          </a:p>
        </p:txBody>
      </p:sp>
      <p:sp>
        <p:nvSpPr>
          <p:cNvPr id="20486" name="Text Box 10"/>
          <p:cNvSpPr txBox="1">
            <a:spLocks noChangeArrowheads="1"/>
          </p:cNvSpPr>
          <p:nvPr/>
        </p:nvSpPr>
        <p:spPr bwMode="auto">
          <a:xfrm>
            <a:off x="900113" y="4706938"/>
            <a:ext cx="1417637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燕山</a:t>
            </a:r>
          </a:p>
        </p:txBody>
      </p:sp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900113" y="5492750"/>
            <a:ext cx="10795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胡骑</a:t>
            </a:r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5029200" y="1916113"/>
            <a:ext cx="2114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戎机</a:t>
            </a:r>
          </a:p>
        </p:txBody>
      </p:sp>
      <p:sp>
        <p:nvSpPr>
          <p:cNvPr id="20489" name="Text Box 13"/>
          <p:cNvSpPr txBox="1">
            <a:spLocks noChangeArrowheads="1"/>
          </p:cNvSpPr>
          <p:nvPr/>
        </p:nvSpPr>
        <p:spPr bwMode="auto">
          <a:xfrm>
            <a:off x="5029200" y="2533650"/>
            <a:ext cx="2114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朔气</a:t>
            </a:r>
          </a:p>
        </p:txBody>
      </p:sp>
      <p:sp>
        <p:nvSpPr>
          <p:cNvPr id="20490" name="Text Box 14"/>
          <p:cNvSpPr txBox="1">
            <a:spLocks noChangeArrowheads="1"/>
          </p:cNvSpPr>
          <p:nvPr/>
        </p:nvSpPr>
        <p:spPr bwMode="auto">
          <a:xfrm>
            <a:off x="5029200" y="3201988"/>
            <a:ext cx="2114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金柝</a:t>
            </a:r>
          </a:p>
        </p:txBody>
      </p:sp>
      <p:sp>
        <p:nvSpPr>
          <p:cNvPr id="20491" name="Text Box 15"/>
          <p:cNvSpPr txBox="1">
            <a:spLocks noChangeArrowheads="1"/>
          </p:cNvSpPr>
          <p:nvPr/>
        </p:nvSpPr>
        <p:spPr bwMode="auto">
          <a:xfrm>
            <a:off x="5029200" y="3844925"/>
            <a:ext cx="21145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红妆</a:t>
            </a:r>
          </a:p>
        </p:txBody>
      </p:sp>
      <p:sp>
        <p:nvSpPr>
          <p:cNvPr id="20492" name="Text Box 16"/>
          <p:cNvSpPr txBox="1">
            <a:spLocks noChangeArrowheads="1"/>
          </p:cNvSpPr>
          <p:nvPr/>
        </p:nvSpPr>
        <p:spPr bwMode="auto">
          <a:xfrm>
            <a:off x="5029200" y="4429125"/>
            <a:ext cx="45815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著我旧时裳</a:t>
            </a:r>
          </a:p>
        </p:txBody>
      </p:sp>
      <p:sp>
        <p:nvSpPr>
          <p:cNvPr id="20493" name="Text Box 17"/>
          <p:cNvSpPr txBox="1">
            <a:spLocks noChangeArrowheads="1"/>
          </p:cNvSpPr>
          <p:nvPr/>
        </p:nvSpPr>
        <p:spPr bwMode="auto">
          <a:xfrm>
            <a:off x="5029200" y="5130800"/>
            <a:ext cx="29956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Franklin Gothic Book"/>
                <a:ea typeface="楷体_GB2312"/>
                <a:cs typeface="楷体_GB2312"/>
              </a:rPr>
              <a:t>傍地走</a:t>
            </a:r>
          </a:p>
        </p:txBody>
      </p:sp>
      <p:sp>
        <p:nvSpPr>
          <p:cNvPr id="20494" name="Line 18"/>
          <p:cNvSpPr>
            <a:spLocks noChangeShapeType="1"/>
          </p:cNvSpPr>
          <p:nvPr/>
        </p:nvSpPr>
        <p:spPr bwMode="auto">
          <a:xfrm>
            <a:off x="4356100" y="2276475"/>
            <a:ext cx="0" cy="3276600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8"/>
          <p:cNvGrpSpPr/>
          <p:nvPr/>
        </p:nvGrpSpPr>
        <p:grpSpPr bwMode="auto">
          <a:xfrm>
            <a:off x="2000250" y="1973263"/>
            <a:ext cx="7231063" cy="4170362"/>
            <a:chOff x="0" y="0"/>
            <a:chExt cx="3696" cy="2121"/>
          </a:xfrm>
        </p:grpSpPr>
        <p:sp>
          <p:nvSpPr>
            <p:cNvPr id="20510" name="Text Box 20"/>
            <p:cNvSpPr txBox="1">
              <a:spLocks noChangeArrowheads="1"/>
            </p:cNvSpPr>
            <p:nvPr/>
          </p:nvSpPr>
          <p:spPr bwMode="auto">
            <a:xfrm>
              <a:off x="0" y="0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zhù</a:t>
              </a:r>
            </a:p>
          </p:txBody>
        </p:sp>
        <p:sp>
          <p:nvSpPr>
            <p:cNvPr id="20511" name="Text Box 21"/>
            <p:cNvSpPr txBox="1">
              <a:spLocks noChangeArrowheads="1"/>
            </p:cNvSpPr>
            <p:nvPr/>
          </p:nvSpPr>
          <p:spPr bwMode="auto">
            <a:xfrm>
              <a:off x="0" y="288"/>
              <a:ext cx="81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kèhán</a:t>
              </a:r>
            </a:p>
          </p:txBody>
        </p:sp>
        <p:sp>
          <p:nvSpPr>
            <p:cNvPr id="20512" name="Text Box 22"/>
            <p:cNvSpPr txBox="1">
              <a:spLocks noChangeArrowheads="1"/>
            </p:cNvSpPr>
            <p:nvPr/>
          </p:nvSpPr>
          <p:spPr bwMode="auto">
            <a:xfrm>
              <a:off x="0" y="624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jiān</a:t>
              </a:r>
            </a:p>
          </p:txBody>
        </p:sp>
        <p:sp>
          <p:nvSpPr>
            <p:cNvPr id="20513" name="Text Box 23"/>
            <p:cNvSpPr txBox="1">
              <a:spLocks noChangeArrowheads="1"/>
            </p:cNvSpPr>
            <p:nvPr/>
          </p:nvSpPr>
          <p:spPr bwMode="auto">
            <a:xfrm>
              <a:off x="0" y="1008"/>
              <a:ext cx="768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pèi</a:t>
              </a:r>
            </a:p>
          </p:txBody>
        </p:sp>
        <p:sp>
          <p:nvSpPr>
            <p:cNvPr id="20514" name="Text Box 24"/>
            <p:cNvSpPr txBox="1">
              <a:spLocks noChangeArrowheads="1"/>
            </p:cNvSpPr>
            <p:nvPr/>
          </p:nvSpPr>
          <p:spPr bwMode="auto">
            <a:xfrm>
              <a:off x="0" y="1440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yān</a:t>
              </a:r>
            </a:p>
          </p:txBody>
        </p:sp>
        <p:sp>
          <p:nvSpPr>
            <p:cNvPr id="20515" name="Text Box 25"/>
            <p:cNvSpPr txBox="1">
              <a:spLocks noChangeArrowheads="1"/>
            </p:cNvSpPr>
            <p:nvPr/>
          </p:nvSpPr>
          <p:spPr bwMode="auto">
            <a:xfrm>
              <a:off x="0" y="1824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jì</a:t>
              </a:r>
            </a:p>
          </p:txBody>
        </p:sp>
        <p:sp>
          <p:nvSpPr>
            <p:cNvPr id="20516" name="Text Box 26"/>
            <p:cNvSpPr txBox="1">
              <a:spLocks noChangeArrowheads="1"/>
            </p:cNvSpPr>
            <p:nvPr/>
          </p:nvSpPr>
          <p:spPr bwMode="auto">
            <a:xfrm>
              <a:off x="2736" y="1649"/>
              <a:ext cx="80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bàng</a:t>
              </a:r>
            </a:p>
          </p:txBody>
        </p:sp>
        <p:sp>
          <p:nvSpPr>
            <p:cNvPr id="20517" name="Text Box 27"/>
            <p:cNvSpPr txBox="1">
              <a:spLocks noChangeArrowheads="1"/>
            </p:cNvSpPr>
            <p:nvPr/>
          </p:nvSpPr>
          <p:spPr bwMode="auto">
            <a:xfrm>
              <a:off x="2736" y="1344"/>
              <a:ext cx="733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zhuó</a:t>
              </a:r>
            </a:p>
          </p:txBody>
        </p:sp>
        <p:sp>
          <p:nvSpPr>
            <p:cNvPr id="20518" name="Text Box 28"/>
            <p:cNvSpPr txBox="1">
              <a:spLocks noChangeArrowheads="1"/>
            </p:cNvSpPr>
            <p:nvPr/>
          </p:nvSpPr>
          <p:spPr bwMode="auto">
            <a:xfrm>
              <a:off x="2736" y="1008"/>
              <a:ext cx="960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zhu</a:t>
              </a: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黑体" pitchFamily="49" charset="-122"/>
                </a:rPr>
                <a:t>ā</a:t>
              </a: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ng</a:t>
              </a:r>
            </a:p>
          </p:txBody>
        </p:sp>
        <p:sp>
          <p:nvSpPr>
            <p:cNvPr id="20519" name="Text Box 29"/>
            <p:cNvSpPr txBox="1">
              <a:spLocks noChangeArrowheads="1"/>
            </p:cNvSpPr>
            <p:nvPr/>
          </p:nvSpPr>
          <p:spPr bwMode="auto">
            <a:xfrm>
              <a:off x="2736" y="672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tuò</a:t>
              </a:r>
            </a:p>
          </p:txBody>
        </p:sp>
        <p:sp>
          <p:nvSpPr>
            <p:cNvPr id="20520" name="Text Box 30"/>
            <p:cNvSpPr txBox="1">
              <a:spLocks noChangeArrowheads="1"/>
            </p:cNvSpPr>
            <p:nvPr/>
          </p:nvSpPr>
          <p:spPr bwMode="auto">
            <a:xfrm>
              <a:off x="2736" y="336"/>
              <a:ext cx="80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shuò</a:t>
              </a:r>
            </a:p>
          </p:txBody>
        </p:sp>
        <p:sp>
          <p:nvSpPr>
            <p:cNvPr id="20521" name="Text Box 31"/>
            <p:cNvSpPr txBox="1">
              <a:spLocks noChangeArrowheads="1"/>
            </p:cNvSpPr>
            <p:nvPr/>
          </p:nvSpPr>
          <p:spPr bwMode="auto">
            <a:xfrm>
              <a:off x="2736" y="0"/>
              <a:ext cx="576" cy="2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00"/>
                  </a:solidFill>
                  <a:latin typeface="Franklin Gothic Book"/>
                  <a:ea typeface="楷体_GB2312"/>
                  <a:cs typeface="楷体_GB2312"/>
                </a:rPr>
                <a:t>róng</a:t>
              </a:r>
            </a:p>
          </p:txBody>
        </p:sp>
      </p:grpSp>
      <p:pic>
        <p:nvPicPr>
          <p:cNvPr id="20496" name="Picture 32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2514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33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068638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34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3068638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35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657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36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491038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37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5205413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38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59912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39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6850" y="570547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40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4919663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43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4038" y="371475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44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6850" y="30480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45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05413" y="242887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49" descr="修饰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1625" y="0"/>
            <a:ext cx="25876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43" descr="红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F7FA"/>
              </a:clrFrom>
              <a:clrTo>
                <a:srgbClr val="EDF7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5475" y="42767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800" smtClean="0"/>
              <a:t>1</a:t>
            </a:r>
            <a:r>
              <a:rPr lang="zh-CN" altLang="en-US" sz="4800" smtClean="0"/>
              <a:t>、朗读课文，疏通</a:t>
            </a:r>
            <a:r>
              <a:rPr lang="zh-CN" altLang="en-US" sz="4800" smtClean="0">
                <a:hlinkClick r:id="rId2" action="ppaction://hlinkfile"/>
              </a:rPr>
              <a:t>文</a:t>
            </a:r>
            <a:r>
              <a:rPr lang="zh-CN" altLang="en-US" sz="4800" smtClean="0"/>
              <a:t>意</a:t>
            </a:r>
            <a:endParaRPr lang="en-US" altLang="zh-CN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6324600" cy="61595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defRPr/>
            </a:pPr>
            <a:r>
              <a:rPr lang="zh-CN" altLang="en-US" b="1" smtClean="0">
                <a:cs typeface="+mj-cs"/>
              </a:rPr>
              <a:t>阅读</a:t>
            </a:r>
            <a:r>
              <a:rPr lang="en-US" altLang="zh-CN" b="1" smtClean="0">
                <a:cs typeface="+mj-cs"/>
              </a:rPr>
              <a:t>《</a:t>
            </a:r>
            <a:r>
              <a:rPr lang="zh-CN" altLang="en-US" b="1" smtClean="0">
                <a:cs typeface="+mj-cs"/>
              </a:rPr>
              <a:t>木兰诗</a:t>
            </a:r>
            <a:r>
              <a:rPr lang="en-US" altLang="zh-CN" b="1" smtClean="0">
                <a:cs typeface="+mj-cs"/>
              </a:rPr>
              <a:t>》</a:t>
            </a:r>
            <a:r>
              <a:rPr lang="zh-CN" altLang="en-US" b="1" smtClean="0">
                <a:cs typeface="+mj-cs"/>
              </a:rPr>
              <a:t>，完成练习</a:t>
            </a:r>
            <a:endParaRPr lang="zh-CN" altLang="en-US" smtClean="0">
              <a:cs typeface="+mj-cs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905000"/>
            <a:ext cx="8763000" cy="29718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  <a:buFontTx/>
              <a:buNone/>
              <a:defRPr/>
            </a:pPr>
            <a:r>
              <a:rPr lang="en-US" altLang="zh-CN" b="1" smtClean="0">
                <a:cs typeface="+mn-cs"/>
              </a:rPr>
              <a:t>1.</a:t>
            </a:r>
            <a:r>
              <a:rPr lang="zh-CN" altLang="en-US" b="1" smtClean="0">
                <a:cs typeface="+mn-cs"/>
              </a:rPr>
              <a:t>选择对字词理解正确的项。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r>
              <a:rPr lang="zh-CN" altLang="en-US" b="1" smtClean="0">
                <a:cs typeface="+mn-cs"/>
              </a:rPr>
              <a:t>①策勋十二</a:t>
            </a:r>
            <a:r>
              <a:rPr lang="zh-CN" altLang="en-US" b="1" smtClean="0">
                <a:solidFill>
                  <a:srgbClr val="FF0000"/>
                </a:solidFill>
                <a:cs typeface="+mn-cs"/>
              </a:rPr>
              <a:t>转</a:t>
            </a:r>
            <a:r>
              <a:rPr lang="zh-CN" altLang="en-US" b="1" smtClean="0">
                <a:cs typeface="+mn-cs"/>
              </a:rPr>
              <a:t>（　）</a:t>
            </a:r>
            <a:r>
              <a:rPr lang="en-US" altLang="zh-CN" b="1" smtClean="0">
                <a:cs typeface="+mn-cs"/>
              </a:rPr>
              <a:t>A</a:t>
            </a:r>
            <a:r>
              <a:rPr lang="zh-CN" altLang="en-US" b="1" smtClean="0">
                <a:cs typeface="+mn-cs"/>
              </a:rPr>
              <a:t>．勋级每升一级　</a:t>
            </a:r>
            <a:r>
              <a:rPr lang="en-US" altLang="zh-CN" b="1" smtClean="0">
                <a:cs typeface="+mn-cs"/>
              </a:rPr>
              <a:t>B</a:t>
            </a:r>
            <a:r>
              <a:rPr lang="zh-CN" altLang="en-US" b="1" smtClean="0">
                <a:cs typeface="+mn-cs"/>
              </a:rPr>
              <a:t>．回　</a:t>
            </a:r>
            <a:r>
              <a:rPr lang="en-US" altLang="zh-CN" b="1" smtClean="0">
                <a:cs typeface="+mn-cs"/>
              </a:rPr>
              <a:t>C</a:t>
            </a:r>
            <a:r>
              <a:rPr lang="zh-CN" altLang="en-US" b="1" smtClean="0">
                <a:cs typeface="+mn-cs"/>
              </a:rPr>
              <a:t>．转动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r>
              <a:rPr lang="zh-CN" altLang="en-US" b="1" smtClean="0">
                <a:cs typeface="+mn-cs"/>
              </a:rPr>
              <a:t>②赏赐百千</a:t>
            </a:r>
            <a:r>
              <a:rPr lang="zh-CN" altLang="en-US" b="1" smtClean="0">
                <a:solidFill>
                  <a:srgbClr val="FF0000"/>
                </a:solidFill>
                <a:cs typeface="+mn-cs"/>
              </a:rPr>
              <a:t>强</a:t>
            </a:r>
            <a:r>
              <a:rPr lang="zh-CN" altLang="en-US" b="1" smtClean="0">
                <a:cs typeface="+mn-cs"/>
              </a:rPr>
              <a:t>（　）</a:t>
            </a:r>
            <a:r>
              <a:rPr lang="en-US" altLang="zh-CN" b="1" smtClean="0">
                <a:cs typeface="+mn-cs"/>
              </a:rPr>
              <a:t>A</a:t>
            </a:r>
            <a:r>
              <a:rPr lang="zh-CN" altLang="en-US" b="1" smtClean="0">
                <a:cs typeface="+mn-cs"/>
              </a:rPr>
              <a:t>．多　</a:t>
            </a:r>
            <a:r>
              <a:rPr lang="en-US" altLang="zh-CN" b="1" smtClean="0">
                <a:cs typeface="+mn-cs"/>
              </a:rPr>
              <a:t>B</a:t>
            </a:r>
            <a:r>
              <a:rPr lang="zh-CN" altLang="en-US" b="1" smtClean="0">
                <a:cs typeface="+mn-cs"/>
              </a:rPr>
              <a:t>．大　</a:t>
            </a:r>
            <a:r>
              <a:rPr lang="en-US" altLang="zh-CN" b="1" smtClean="0">
                <a:cs typeface="+mn-cs"/>
              </a:rPr>
              <a:t>C</a:t>
            </a:r>
            <a:r>
              <a:rPr lang="zh-CN" altLang="en-US" b="1" smtClean="0">
                <a:cs typeface="+mn-cs"/>
              </a:rPr>
              <a:t>．有余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r>
              <a:rPr lang="zh-CN" altLang="en-US" b="1" smtClean="0">
                <a:cs typeface="+mn-cs"/>
              </a:rPr>
              <a:t>③愿为</a:t>
            </a:r>
            <a:r>
              <a:rPr lang="zh-CN" altLang="en-US" b="1" smtClean="0">
                <a:solidFill>
                  <a:srgbClr val="FF0000"/>
                </a:solidFill>
                <a:cs typeface="+mn-cs"/>
              </a:rPr>
              <a:t>市</a:t>
            </a:r>
            <a:r>
              <a:rPr lang="zh-CN" altLang="en-US" b="1" smtClean="0">
                <a:cs typeface="+mn-cs"/>
              </a:rPr>
              <a:t>鞍马（　）</a:t>
            </a:r>
            <a:r>
              <a:rPr lang="en-US" altLang="zh-CN" b="1" smtClean="0">
                <a:cs typeface="+mn-cs"/>
              </a:rPr>
              <a:t>A</a:t>
            </a:r>
            <a:r>
              <a:rPr lang="zh-CN" altLang="en-US" b="1" smtClean="0">
                <a:cs typeface="+mn-cs"/>
              </a:rPr>
              <a:t>．市场　</a:t>
            </a:r>
            <a:r>
              <a:rPr lang="en-US" altLang="zh-CN" b="1" smtClean="0">
                <a:cs typeface="+mn-cs"/>
              </a:rPr>
              <a:t>B</a:t>
            </a:r>
            <a:r>
              <a:rPr lang="zh-CN" altLang="en-US" b="1" smtClean="0">
                <a:cs typeface="+mn-cs"/>
              </a:rPr>
              <a:t>．买　</a:t>
            </a:r>
            <a:r>
              <a:rPr lang="en-US" altLang="zh-CN" b="1" smtClean="0">
                <a:cs typeface="+mn-cs"/>
              </a:rPr>
              <a:t>C</a:t>
            </a:r>
            <a:r>
              <a:rPr lang="zh-CN" altLang="en-US" b="1" smtClean="0">
                <a:cs typeface="+mn-cs"/>
              </a:rPr>
              <a:t>．集市</a:t>
            </a:r>
          </a:p>
          <a:p>
            <a:pPr>
              <a:spcAft>
                <a:spcPts val="0"/>
              </a:spcAft>
              <a:buFontTx/>
              <a:buNone/>
              <a:defRPr/>
            </a:pPr>
            <a:r>
              <a:rPr lang="zh-CN" altLang="en-US" b="1" smtClean="0">
                <a:cs typeface="+mn-cs"/>
              </a:rPr>
              <a:t>④</a:t>
            </a:r>
            <a:r>
              <a:rPr lang="zh-CN" altLang="en-US" b="1" smtClean="0">
                <a:solidFill>
                  <a:srgbClr val="FF0000"/>
                </a:solidFill>
                <a:cs typeface="+mn-cs"/>
              </a:rPr>
              <a:t>愿</a:t>
            </a:r>
            <a:r>
              <a:rPr lang="zh-CN" altLang="en-US" b="1" smtClean="0">
                <a:cs typeface="+mn-cs"/>
              </a:rPr>
              <a:t>驰千里足（　）</a:t>
            </a:r>
            <a:r>
              <a:rPr lang="en-US" altLang="zh-CN" b="1" smtClean="0">
                <a:cs typeface="+mn-cs"/>
              </a:rPr>
              <a:t>A</a:t>
            </a:r>
            <a:r>
              <a:rPr lang="zh-CN" altLang="en-US" b="1" smtClean="0">
                <a:cs typeface="+mn-cs"/>
              </a:rPr>
              <a:t>．希望  </a:t>
            </a:r>
            <a:r>
              <a:rPr lang="en-US" altLang="zh-CN" b="1" smtClean="0">
                <a:cs typeface="+mn-cs"/>
              </a:rPr>
              <a:t>B</a:t>
            </a:r>
            <a:r>
              <a:rPr lang="zh-CN" altLang="en-US" b="1" smtClean="0">
                <a:cs typeface="+mn-cs"/>
              </a:rPr>
              <a:t>．愿意 </a:t>
            </a:r>
            <a:r>
              <a:rPr lang="en-US" altLang="zh-CN" b="1" smtClean="0">
                <a:cs typeface="+mn-cs"/>
              </a:rPr>
              <a:t>C</a:t>
            </a:r>
            <a:r>
              <a:rPr lang="zh-CN" altLang="en-US" b="1" smtClean="0">
                <a:cs typeface="+mn-cs"/>
              </a:rPr>
              <a:t>．能够</a:t>
            </a:r>
            <a:endParaRPr lang="zh-CN" altLang="en-US" smtClean="0">
              <a:cs typeface="+mn-cs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539750" y="6092825"/>
            <a:ext cx="6324600" cy="61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ctr"/>
            <a:r>
              <a:rPr lang="en-US" altLang="zh-CN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①A</a:t>
            </a:r>
            <a:r>
              <a:rPr lang="zh-CN" altLang="en-US" sz="3600">
                <a:solidFill>
                  <a:srgbClr val="FF0066"/>
                </a:solidFill>
                <a:latin typeface="Tahoma" pitchFamily="34" charset="0"/>
                <a:ea typeface="华文楷体"/>
              </a:rPr>
              <a:t>； </a:t>
            </a:r>
            <a:r>
              <a:rPr lang="zh-CN" altLang="en-US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②</a:t>
            </a:r>
            <a:r>
              <a:rPr lang="en-US" altLang="zh-CN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C</a:t>
            </a:r>
            <a:r>
              <a:rPr lang="zh-CN" altLang="en-US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； ③</a:t>
            </a:r>
            <a:r>
              <a:rPr lang="en-US" altLang="zh-CN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B</a:t>
            </a:r>
            <a:r>
              <a:rPr lang="zh-CN" altLang="en-US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； ④</a:t>
            </a:r>
            <a:r>
              <a:rPr lang="en-US" altLang="zh-CN" sz="3200" b="1">
                <a:solidFill>
                  <a:srgbClr val="FF0066"/>
                </a:solidFill>
                <a:latin typeface="Tahoma" pitchFamily="34" charset="0"/>
                <a:ea typeface="华文楷体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跋涉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1856</Words>
  <Application>WPS 演示</Application>
  <PresentationFormat>全屏显示(4:3)</PresentationFormat>
  <Paragraphs>180</Paragraphs>
  <Slides>38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跋涉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阅读《木兰诗》，完成练习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第三段用排比的句子把东西南北市都写到了。为什么不在一个地方买齐东西？这样写繁琐吗？ 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指出下列诗句使用的修辞手法。</vt:lpstr>
      <vt:lpstr>指出这首诗使用的修辞手法。</vt:lpstr>
      <vt:lpstr>幻灯片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Administrator</cp:lastModifiedBy>
  <cp:revision>24</cp:revision>
  <dcterms:created xsi:type="dcterms:W3CDTF">2014-06-02T12:39:00Z</dcterms:created>
  <dcterms:modified xsi:type="dcterms:W3CDTF">2016-12-13T01:42:49Z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