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65" r:id="rId5"/>
    <p:sldId id="257" r:id="rId6"/>
    <p:sldId id="258" r:id="rId7"/>
    <p:sldId id="266" r:id="rId8"/>
    <p:sldId id="267" r:id="rId9"/>
    <p:sldId id="260" r:id="rId10"/>
    <p:sldId id="262" r:id="rId11"/>
    <p:sldId id="261" r:id="rId12"/>
    <p:sldId id="264" r:id="rId13"/>
    <p:sldId id="263" r:id="rId14"/>
    <p:sldId id="268" r:id="rId15"/>
    <p:sldId id="269" r:id="rId16"/>
    <p:sldId id="270" r:id="rId17"/>
    <p:sldId id="271" r:id="rId18"/>
    <p:sldId id="273" r:id="rId19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FF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8090"/>
  </p:normalViewPr>
  <p:slideViewPr>
    <p:cSldViewPr showGuides="1">
      <p:cViewPr>
        <p:scale>
          <a:sx n="60" d="100"/>
          <a:sy n="60" d="100"/>
        </p:scale>
        <p:origin x="-858" y="-6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867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07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17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27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379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04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15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25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35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458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56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765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pic>
        <p:nvPicPr>
          <p:cNvPr id="1031" name="Picture 7" descr="中绿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TextBox 3"/>
          <p:cNvSpPr txBox="1"/>
          <p:nvPr/>
        </p:nvSpPr>
        <p:spPr>
          <a:xfrm>
            <a:off x="1214438" y="2414588"/>
            <a:ext cx="6429375" cy="2800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/>
            <a:r>
              <a:rPr lang="zh-CN" altLang="en-US" sz="8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加法计算中的规律</a:t>
            </a:r>
            <a:endParaRPr lang="zh-CN" altLang="en-US" sz="8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71500" y="1133475"/>
            <a:ext cx="7572375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0D0A10"/>
                </a:solidFill>
                <a:latin typeface="华文楷体" pitchFamily="2" charset="-122"/>
                <a:ea typeface="华文楷体" pitchFamily="2" charset="-122"/>
              </a:rPr>
              <a:t>冀教版数学一年级上册第十单元</a:t>
            </a:r>
            <a:endParaRPr lang="zh-CN" altLang="en-US" sz="4000" b="1" dirty="0">
              <a:solidFill>
                <a:srgbClr val="0D0A1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Box 1"/>
          <p:cNvSpPr txBox="1"/>
          <p:nvPr/>
        </p:nvSpPr>
        <p:spPr>
          <a:xfrm>
            <a:off x="2571750" y="841375"/>
            <a:ext cx="3357563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6000" b="1" dirty="0">
                <a:latin typeface="华文楷体" pitchFamily="2" charset="-122"/>
                <a:ea typeface="华文楷体" pitchFamily="2" charset="-122"/>
              </a:rPr>
              <a:t>归纳总结</a:t>
            </a:r>
            <a:endParaRPr lang="zh-CN" altLang="en-US" sz="6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267" name="TextBox 2"/>
          <p:cNvSpPr txBox="1"/>
          <p:nvPr/>
        </p:nvSpPr>
        <p:spPr>
          <a:xfrm>
            <a:off x="857250" y="2286000"/>
            <a:ext cx="7643813" cy="2586038"/>
          </a:xfrm>
          <a:prstGeom prst="rect">
            <a:avLst/>
          </a:prstGeom>
          <a:noFill/>
          <a:ln w="25400" cap="flat" cmpd="sng">
            <a:solidFill>
              <a:srgbClr val="92D050"/>
            </a:solidFill>
            <a:prstDash val="sysDash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indent="457200"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在数的合成中，两个比较小数相加等于大数；在数的分解中，大数减去一个较小数等于另一个较小数。</a:t>
            </a:r>
            <a:endParaRPr lang="zh-CN" altLang="en-US" sz="36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Box 1"/>
          <p:cNvSpPr txBox="1"/>
          <p:nvPr/>
        </p:nvSpPr>
        <p:spPr>
          <a:xfrm>
            <a:off x="357188" y="1568450"/>
            <a:ext cx="8786812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找规律，      应该是哪个数？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143000" y="2143125"/>
            <a:ext cx="785813" cy="714375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18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28625" y="3214688"/>
            <a:ext cx="785813" cy="714375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10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857375" y="3214688"/>
            <a:ext cx="785813" cy="714375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7" name="直接连接符 6"/>
          <p:cNvCxnSpPr>
            <a:stCxn id="3" idx="3"/>
            <a:endCxn id="4" idx="0"/>
          </p:cNvCxnSpPr>
          <p:nvPr/>
        </p:nvCxnSpPr>
        <p:spPr>
          <a:xfrm rot="5400000">
            <a:off x="808038" y="2765425"/>
            <a:ext cx="461963" cy="436563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stCxn id="3" idx="5"/>
            <a:endCxn id="5" idx="0"/>
          </p:cNvCxnSpPr>
          <p:nvPr/>
        </p:nvCxnSpPr>
        <p:spPr>
          <a:xfrm rot="16200000" flipH="1">
            <a:off x="1800225" y="2765425"/>
            <a:ext cx="461963" cy="436563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5" idx="2"/>
            <a:endCxn id="4" idx="6"/>
          </p:cNvCxnSpPr>
          <p:nvPr/>
        </p:nvCxnSpPr>
        <p:spPr>
          <a:xfrm rot="10800000">
            <a:off x="1214438" y="3571875"/>
            <a:ext cx="642938" cy="158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3929063" y="2143125"/>
            <a:ext cx="785813" cy="714375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16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214688" y="3214688"/>
            <a:ext cx="785813" cy="714375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643438" y="3214688"/>
            <a:ext cx="785813" cy="714375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21" name="直接连接符 20"/>
          <p:cNvCxnSpPr>
            <a:stCxn id="18" idx="3"/>
            <a:endCxn id="19" idx="0"/>
          </p:cNvCxnSpPr>
          <p:nvPr/>
        </p:nvCxnSpPr>
        <p:spPr>
          <a:xfrm rot="5400000">
            <a:off x="3594100" y="2765425"/>
            <a:ext cx="461963" cy="436563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18" idx="5"/>
            <a:endCxn id="20" idx="0"/>
          </p:cNvCxnSpPr>
          <p:nvPr/>
        </p:nvCxnSpPr>
        <p:spPr>
          <a:xfrm rot="16200000" flipH="1">
            <a:off x="4587875" y="2765425"/>
            <a:ext cx="461963" cy="436563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20" idx="2"/>
            <a:endCxn id="19" idx="6"/>
          </p:cNvCxnSpPr>
          <p:nvPr/>
        </p:nvCxnSpPr>
        <p:spPr>
          <a:xfrm rot="10800000">
            <a:off x="4000500" y="3571875"/>
            <a:ext cx="642938" cy="158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>
            <a:off x="6572250" y="2143125"/>
            <a:ext cx="785813" cy="714375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13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857875" y="3214688"/>
            <a:ext cx="785813" cy="714375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7286625" y="3214688"/>
            <a:ext cx="785813" cy="714375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27" name="直接连接符 26"/>
          <p:cNvCxnSpPr>
            <a:stCxn id="24" idx="3"/>
            <a:endCxn id="25" idx="0"/>
          </p:cNvCxnSpPr>
          <p:nvPr/>
        </p:nvCxnSpPr>
        <p:spPr>
          <a:xfrm rot="5400000">
            <a:off x="6238875" y="2765425"/>
            <a:ext cx="461963" cy="436563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stCxn id="24" idx="5"/>
            <a:endCxn id="26" idx="0"/>
          </p:cNvCxnSpPr>
          <p:nvPr/>
        </p:nvCxnSpPr>
        <p:spPr>
          <a:xfrm rot="16200000" flipH="1">
            <a:off x="7231063" y="2765425"/>
            <a:ext cx="461963" cy="436563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26" idx="2"/>
            <a:endCxn id="25" idx="6"/>
          </p:cNvCxnSpPr>
          <p:nvPr/>
        </p:nvCxnSpPr>
        <p:spPr>
          <a:xfrm rot="10800000">
            <a:off x="6643688" y="3571875"/>
            <a:ext cx="642938" cy="158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2928938" y="4500563"/>
            <a:ext cx="785813" cy="714375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15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2214563" y="5572125"/>
            <a:ext cx="785813" cy="714375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3643313" y="5572125"/>
            <a:ext cx="785813" cy="714375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33" name="直接连接符 32"/>
          <p:cNvCxnSpPr>
            <a:stCxn id="30" idx="3"/>
            <a:endCxn id="31" idx="0"/>
          </p:cNvCxnSpPr>
          <p:nvPr/>
        </p:nvCxnSpPr>
        <p:spPr>
          <a:xfrm rot="5400000">
            <a:off x="2593975" y="5122863"/>
            <a:ext cx="461963" cy="436563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>
            <a:stCxn id="30" idx="5"/>
            <a:endCxn id="32" idx="0"/>
          </p:cNvCxnSpPr>
          <p:nvPr/>
        </p:nvCxnSpPr>
        <p:spPr>
          <a:xfrm rot="16200000" flipH="1">
            <a:off x="3586956" y="5123656"/>
            <a:ext cx="461963" cy="434975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>
            <a:stCxn id="32" idx="2"/>
            <a:endCxn id="31" idx="6"/>
          </p:cNvCxnSpPr>
          <p:nvPr/>
        </p:nvCxnSpPr>
        <p:spPr>
          <a:xfrm rot="10800000">
            <a:off x="3000375" y="5929313"/>
            <a:ext cx="642938" cy="158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6000750" y="4500563"/>
            <a:ext cx="785813" cy="714375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5286375" y="5572125"/>
            <a:ext cx="785813" cy="714375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11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6715125" y="5572125"/>
            <a:ext cx="785813" cy="714375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39" name="直接连接符 38"/>
          <p:cNvCxnSpPr>
            <a:stCxn id="36" idx="3"/>
            <a:endCxn id="37" idx="0"/>
          </p:cNvCxnSpPr>
          <p:nvPr/>
        </p:nvCxnSpPr>
        <p:spPr>
          <a:xfrm rot="5400000">
            <a:off x="5666581" y="5123656"/>
            <a:ext cx="461963" cy="434975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>
            <a:stCxn id="36" idx="5"/>
            <a:endCxn id="38" idx="0"/>
          </p:cNvCxnSpPr>
          <p:nvPr/>
        </p:nvCxnSpPr>
        <p:spPr>
          <a:xfrm rot="16200000" flipH="1">
            <a:off x="6659563" y="5122863"/>
            <a:ext cx="461963" cy="436563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>
            <a:stCxn id="38" idx="2"/>
            <a:endCxn id="37" idx="6"/>
          </p:cNvCxnSpPr>
          <p:nvPr/>
        </p:nvCxnSpPr>
        <p:spPr>
          <a:xfrm rot="10800000">
            <a:off x="6072188" y="5929313"/>
            <a:ext cx="642938" cy="158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3786188" y="5572125"/>
            <a:ext cx="500062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latin typeface="华文楷体" pitchFamily="2" charset="-122"/>
                <a:ea typeface="华文楷体" pitchFamily="2" charset="-122"/>
              </a:rPr>
              <a:t>？</a:t>
            </a:r>
            <a:endParaRPr lang="zh-CN" altLang="en-US" sz="44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2428875" y="1500188"/>
            <a:ext cx="785813" cy="714375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zh-CN" altLang="en-US" sz="4400" b="1" dirty="0">
                <a:latin typeface="华文楷体" pitchFamily="2" charset="-122"/>
                <a:ea typeface="华文楷体" pitchFamily="2" charset="-122"/>
              </a:rPr>
              <a:t>  ？</a:t>
            </a:r>
            <a:endParaRPr lang="zh-CN" altLang="en-US" sz="44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143625" y="4516438"/>
            <a:ext cx="500063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latin typeface="华文楷体" pitchFamily="2" charset="-122"/>
                <a:ea typeface="华文楷体" pitchFamily="2" charset="-122"/>
              </a:rPr>
              <a:t>？</a:t>
            </a:r>
            <a:endParaRPr lang="zh-CN" altLang="en-US" sz="44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786188" y="5572125"/>
            <a:ext cx="714375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4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000750" y="4429125"/>
            <a:ext cx="1108075" cy="762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en-US" altLang="zh-CN" sz="4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14</a:t>
            </a:r>
            <a:endParaRPr lang="zh-CN" altLang="en-US" sz="4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2326" name="图片 1" descr="练一练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" y="357188"/>
            <a:ext cx="1993900" cy="1176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27" name="TextBox 2"/>
          <p:cNvSpPr txBox="1"/>
          <p:nvPr/>
        </p:nvSpPr>
        <p:spPr>
          <a:xfrm>
            <a:off x="642938" y="928688"/>
            <a:ext cx="15001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练一练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5" grpId="0"/>
      <p:bldP spid="59" grpId="0"/>
      <p:bldP spid="6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Box 1"/>
          <p:cNvSpPr txBox="1"/>
          <p:nvPr/>
        </p:nvSpPr>
        <p:spPr>
          <a:xfrm>
            <a:off x="214313" y="571500"/>
            <a:ext cx="2071687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2.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3315" name="Picture 2"/>
          <p:cNvPicPr>
            <a:picLocks noChangeAspect="1"/>
          </p:cNvPicPr>
          <p:nvPr/>
        </p:nvPicPr>
        <p:blipFill>
          <a:blip r:embed="rId1">
            <a:lum bright="-10001" contrast="20000"/>
          </a:blip>
          <a:stretch>
            <a:fillRect/>
          </a:stretch>
        </p:blipFill>
        <p:spPr>
          <a:xfrm>
            <a:off x="1857375" y="1071563"/>
            <a:ext cx="5048250" cy="1790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Picture 4"/>
          <p:cNvPicPr>
            <a:picLocks noChangeAspect="1"/>
          </p:cNvPicPr>
          <p:nvPr/>
        </p:nvPicPr>
        <p:blipFill>
          <a:blip r:embed="rId2">
            <a:lum bright="-10001" contrast="20000"/>
          </a:blip>
          <a:stretch>
            <a:fillRect/>
          </a:stretch>
        </p:blipFill>
        <p:spPr>
          <a:xfrm>
            <a:off x="2071688" y="3000375"/>
            <a:ext cx="5181600" cy="2809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2"/>
          <p:cNvPicPr>
            <a:picLocks noChangeAspect="1"/>
          </p:cNvPicPr>
          <p:nvPr/>
        </p:nvPicPr>
        <p:blipFill>
          <a:blip r:embed="rId1">
            <a:lum bright="-10001" contrast="20000"/>
          </a:blip>
          <a:stretch>
            <a:fillRect/>
          </a:stretch>
        </p:blipFill>
        <p:spPr>
          <a:xfrm>
            <a:off x="1857375" y="857250"/>
            <a:ext cx="5543550" cy="1743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Picture 4"/>
          <p:cNvPicPr>
            <a:picLocks noChangeAspect="1"/>
          </p:cNvPicPr>
          <p:nvPr/>
        </p:nvPicPr>
        <p:blipFill>
          <a:blip r:embed="rId2">
            <a:lum bright="-10001" contrast="20000"/>
          </a:blip>
          <a:stretch>
            <a:fillRect/>
          </a:stretch>
        </p:blipFill>
        <p:spPr>
          <a:xfrm>
            <a:off x="2071688" y="2786063"/>
            <a:ext cx="5600700" cy="2809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Box 1"/>
          <p:cNvSpPr txBox="1"/>
          <p:nvPr/>
        </p:nvSpPr>
        <p:spPr>
          <a:xfrm>
            <a:off x="500063" y="1071563"/>
            <a:ext cx="628650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在□里填上合适的数。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5363" name="Picture 3"/>
          <p:cNvPicPr>
            <a:picLocks noChangeAspect="1"/>
          </p:cNvPicPr>
          <p:nvPr/>
        </p:nvPicPr>
        <p:blipFill>
          <a:blip r:embed="rId1">
            <a:lum bright="-10001" contrast="20000"/>
          </a:blip>
          <a:stretch>
            <a:fillRect/>
          </a:stretch>
        </p:blipFill>
        <p:spPr>
          <a:xfrm>
            <a:off x="714375" y="2214563"/>
            <a:ext cx="4410075" cy="1876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4" name="Picture 4"/>
          <p:cNvPicPr>
            <a:picLocks noChangeAspect="1"/>
          </p:cNvPicPr>
          <p:nvPr/>
        </p:nvPicPr>
        <p:blipFill>
          <a:blip r:embed="rId2">
            <a:lum bright="-10001" contrast="20000"/>
          </a:blip>
          <a:stretch>
            <a:fillRect/>
          </a:stretch>
        </p:blipFill>
        <p:spPr>
          <a:xfrm>
            <a:off x="3571875" y="4214813"/>
            <a:ext cx="4610100" cy="198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Box 1"/>
          <p:cNvSpPr txBox="1"/>
          <p:nvPr/>
        </p:nvSpPr>
        <p:spPr>
          <a:xfrm>
            <a:off x="142875" y="928688"/>
            <a:ext cx="771525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4.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长方体和正方体各代表什么数？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6387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228850"/>
            <a:ext cx="9144000" cy="2193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TextBox 1"/>
          <p:cNvSpPr txBox="1"/>
          <p:nvPr/>
        </p:nvSpPr>
        <p:spPr>
          <a:xfrm>
            <a:off x="214313" y="714375"/>
            <a:ext cx="771525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5.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选择合适的水果填在（      ）里。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7411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785938"/>
            <a:ext cx="6686550" cy="3429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TextBox 3"/>
          <p:cNvSpPr txBox="1"/>
          <p:nvPr/>
        </p:nvSpPr>
        <p:spPr>
          <a:xfrm>
            <a:off x="2928938" y="571500"/>
            <a:ext cx="2714625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800" b="1" dirty="0">
                <a:latin typeface="华文楷体" pitchFamily="2" charset="-122"/>
                <a:ea typeface="华文楷体" pitchFamily="2" charset="-122"/>
              </a:rPr>
              <a:t>教学目标</a:t>
            </a:r>
            <a:endParaRPr lang="zh-CN" altLang="en-US" sz="4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75" name="Rectangle 3"/>
          <p:cNvSpPr/>
          <p:nvPr/>
        </p:nvSpPr>
        <p:spPr>
          <a:xfrm>
            <a:off x="214313" y="1714500"/>
            <a:ext cx="8858250" cy="37147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、经历计算、发现、总结规律和简单应用的过程。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、知道两个数交换位置得到的两个算式得数相等，能运用这个规律解决以图代数的问题。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、对有规律的事物有好奇心和求知欲。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TextBox 2"/>
          <p:cNvSpPr txBox="1"/>
          <p:nvPr/>
        </p:nvSpPr>
        <p:spPr>
          <a:xfrm>
            <a:off x="785813" y="500063"/>
            <a:ext cx="242887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算一算：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099" name="Picture 2"/>
          <p:cNvPicPr>
            <a:picLocks noChangeAspect="1"/>
          </p:cNvPicPr>
          <p:nvPr/>
        </p:nvPicPr>
        <p:blipFill>
          <a:blip r:embed="rId1">
            <a:lum contrast="20000"/>
          </a:blip>
          <a:stretch>
            <a:fillRect/>
          </a:stretch>
        </p:blipFill>
        <p:spPr>
          <a:xfrm>
            <a:off x="585788" y="1463675"/>
            <a:ext cx="7843837" cy="1822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TextBox 5"/>
          <p:cNvSpPr txBox="1"/>
          <p:nvPr/>
        </p:nvSpPr>
        <p:spPr>
          <a:xfrm>
            <a:off x="2928938" y="3571875"/>
            <a:ext cx="28575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800" b="1" dirty="0">
                <a:latin typeface="华文楷体" pitchFamily="2" charset="-122"/>
                <a:ea typeface="华文楷体" pitchFamily="2" charset="-122"/>
              </a:rPr>
              <a:t>6 + 5 =</a:t>
            </a:r>
            <a:endParaRPr lang="zh-CN" altLang="en-US" sz="4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01" name="TextBox 6"/>
          <p:cNvSpPr txBox="1"/>
          <p:nvPr/>
        </p:nvSpPr>
        <p:spPr>
          <a:xfrm>
            <a:off x="2928938" y="4241800"/>
            <a:ext cx="28575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800" b="1" dirty="0">
                <a:latin typeface="华文楷体" pitchFamily="2" charset="-122"/>
                <a:ea typeface="华文楷体" pitchFamily="2" charset="-122"/>
              </a:rPr>
              <a:t>5 + 6 =</a:t>
            </a:r>
            <a:endParaRPr lang="zh-CN" altLang="en-US" sz="4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00250" y="5000625"/>
            <a:ext cx="6116320" cy="822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en-US" altLang="zh-CN" sz="4800" b="1" dirty="0">
                <a:latin typeface="华文楷体" pitchFamily="2" charset="-122"/>
                <a:ea typeface="华文楷体" pitchFamily="2" charset="-122"/>
              </a:rPr>
              <a:t>6 + 5 =   +</a:t>
            </a:r>
            <a:endParaRPr lang="zh-CN" altLang="en-US" sz="4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71938" y="5116513"/>
            <a:ext cx="857250" cy="5715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43563" y="5116513"/>
            <a:ext cx="857250" cy="5715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00625" y="4429125"/>
            <a:ext cx="857250" cy="5715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00625" y="3643313"/>
            <a:ext cx="857250" cy="5715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00625" y="3643313"/>
            <a:ext cx="857250" cy="571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11</a:t>
            </a:r>
            <a:endParaRPr lang="zh-CN" altLang="en-US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00625" y="4429125"/>
            <a:ext cx="857250" cy="571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11</a:t>
            </a:r>
            <a:endParaRPr lang="zh-CN" altLang="en-US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71938" y="5143500"/>
            <a:ext cx="857250" cy="571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643563" y="5143500"/>
            <a:ext cx="857250" cy="571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111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428625"/>
            <a:ext cx="638175" cy="781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 animBg="1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/>
          <p:cNvPicPr>
            <a:picLocks noChangeAspect="1"/>
          </p:cNvPicPr>
          <p:nvPr/>
        </p:nvPicPr>
        <p:blipFill>
          <a:blip r:embed="rId1">
            <a:lum contrast="20000"/>
          </a:blip>
          <a:stretch>
            <a:fillRect/>
          </a:stretch>
        </p:blipFill>
        <p:spPr>
          <a:xfrm>
            <a:off x="642938" y="571500"/>
            <a:ext cx="7643812" cy="1793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TextBox 3"/>
          <p:cNvSpPr txBox="1"/>
          <p:nvPr/>
        </p:nvSpPr>
        <p:spPr>
          <a:xfrm>
            <a:off x="2786063" y="2786063"/>
            <a:ext cx="2857500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800" b="1" dirty="0">
                <a:latin typeface="华文楷体" pitchFamily="2" charset="-122"/>
                <a:ea typeface="华文楷体" pitchFamily="2" charset="-122"/>
              </a:rPr>
              <a:t>7 + 3 =</a:t>
            </a:r>
            <a:endParaRPr lang="zh-CN" altLang="en-US" sz="4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124" name="TextBox 4"/>
          <p:cNvSpPr txBox="1"/>
          <p:nvPr/>
        </p:nvSpPr>
        <p:spPr>
          <a:xfrm>
            <a:off x="2786063" y="3455988"/>
            <a:ext cx="2857500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800" b="1" dirty="0">
                <a:latin typeface="华文楷体" pitchFamily="2" charset="-122"/>
                <a:ea typeface="华文楷体" pitchFamily="2" charset="-122"/>
              </a:rPr>
              <a:t>3 + 7 =</a:t>
            </a:r>
            <a:endParaRPr lang="zh-CN" altLang="en-US" sz="4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57750" y="3643313"/>
            <a:ext cx="857250" cy="5715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57750" y="2857500"/>
            <a:ext cx="857250" cy="5715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57750" y="2857500"/>
            <a:ext cx="857250" cy="571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endParaRPr lang="zh-CN" altLang="en-US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857750" y="3643313"/>
            <a:ext cx="857250" cy="571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endParaRPr lang="zh-CN" altLang="en-US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57375" y="4357688"/>
            <a:ext cx="5857875" cy="822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800" b="1" dirty="0">
                <a:latin typeface="华文楷体" pitchFamily="2" charset="-122"/>
                <a:ea typeface="华文楷体" pitchFamily="2" charset="-122"/>
              </a:rPr>
              <a:t>   +    =    +  </a:t>
            </a:r>
            <a:endParaRPr lang="zh-CN" altLang="en-US" sz="4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000250" y="4500563"/>
            <a:ext cx="857250" cy="5715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endParaRPr lang="zh-CN" altLang="en-US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500438" y="4500563"/>
            <a:ext cx="857250" cy="5715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endParaRPr lang="zh-CN" altLang="en-US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000625" y="4500563"/>
            <a:ext cx="857250" cy="5715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endParaRPr lang="zh-CN" altLang="en-US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500813" y="4500563"/>
            <a:ext cx="857250" cy="5715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endParaRPr lang="zh-CN" altLang="en-US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000250" y="4500563"/>
            <a:ext cx="857250" cy="571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500438" y="4500563"/>
            <a:ext cx="857250" cy="571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000625" y="4500563"/>
            <a:ext cx="857250" cy="571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500813" y="4500563"/>
            <a:ext cx="857250" cy="571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7" grpId="0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/>
          <p:cNvPicPr>
            <a:picLocks noChangeAspect="1"/>
          </p:cNvPicPr>
          <p:nvPr/>
        </p:nvPicPr>
        <p:blipFill>
          <a:blip r:embed="rId1">
            <a:lum contrast="20000"/>
          </a:blip>
          <a:stretch>
            <a:fillRect/>
          </a:stretch>
        </p:blipFill>
        <p:spPr>
          <a:xfrm>
            <a:off x="285750" y="1214438"/>
            <a:ext cx="4340225" cy="1008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TextBox 4"/>
          <p:cNvSpPr txBox="1"/>
          <p:nvPr/>
        </p:nvSpPr>
        <p:spPr>
          <a:xfrm>
            <a:off x="1000125" y="2571750"/>
            <a:ext cx="23876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6 + 5 =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48" name="TextBox 5"/>
          <p:cNvSpPr txBox="1"/>
          <p:nvPr/>
        </p:nvSpPr>
        <p:spPr>
          <a:xfrm>
            <a:off x="1000125" y="3278188"/>
            <a:ext cx="178593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5 + 6 =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49" name="TextBox 6"/>
          <p:cNvSpPr txBox="1"/>
          <p:nvPr/>
        </p:nvSpPr>
        <p:spPr>
          <a:xfrm>
            <a:off x="1000125" y="4037013"/>
            <a:ext cx="4357688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6 + 5 =   +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14563" y="3357563"/>
            <a:ext cx="714375" cy="3571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endParaRPr lang="zh-CN" altLang="en-US" sz="2800" dirty="0">
              <a:solidFill>
                <a:srgbClr val="FFFF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14563" y="2643188"/>
            <a:ext cx="715963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11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14563" y="4143375"/>
            <a:ext cx="715963" cy="361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14688" y="4143375"/>
            <a:ext cx="715963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214563" y="2643188"/>
            <a:ext cx="715963" cy="3571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endParaRPr lang="zh-CN" altLang="en-US" sz="2800" dirty="0">
              <a:solidFill>
                <a:srgbClr val="FFFF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214563" y="3357563"/>
            <a:ext cx="715963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11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214563" y="4143375"/>
            <a:ext cx="714375" cy="3571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endParaRPr lang="zh-CN" altLang="en-US" sz="2800" dirty="0">
              <a:solidFill>
                <a:srgbClr val="FFFF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214688" y="4143375"/>
            <a:ext cx="714375" cy="3571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endParaRPr lang="zh-CN" altLang="en-US" sz="2800" dirty="0">
              <a:solidFill>
                <a:srgbClr val="FFFF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6158" name="Picture 2"/>
          <p:cNvPicPr>
            <a:picLocks noChangeAspect="1"/>
          </p:cNvPicPr>
          <p:nvPr/>
        </p:nvPicPr>
        <p:blipFill>
          <a:blip r:embed="rId2">
            <a:lum contrast="20000"/>
          </a:blip>
          <a:stretch>
            <a:fillRect/>
          </a:stretch>
        </p:blipFill>
        <p:spPr>
          <a:xfrm>
            <a:off x="4643438" y="1192213"/>
            <a:ext cx="4357687" cy="1022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9" name="TextBox 21"/>
          <p:cNvSpPr txBox="1"/>
          <p:nvPr/>
        </p:nvSpPr>
        <p:spPr>
          <a:xfrm>
            <a:off x="5643563" y="2571750"/>
            <a:ext cx="28575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7 + 3 =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60" name="TextBox 22"/>
          <p:cNvSpPr txBox="1"/>
          <p:nvPr/>
        </p:nvSpPr>
        <p:spPr>
          <a:xfrm>
            <a:off x="5643563" y="3286125"/>
            <a:ext cx="28575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3 + 7 =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858000" y="2643188"/>
            <a:ext cx="857250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62" name="TextBox 27"/>
          <p:cNvSpPr txBox="1"/>
          <p:nvPr/>
        </p:nvSpPr>
        <p:spPr>
          <a:xfrm>
            <a:off x="4929188" y="4071938"/>
            <a:ext cx="4572000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   +    =       +  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786313" y="4143375"/>
            <a:ext cx="857250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857875" y="4143375"/>
            <a:ext cx="857250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000875" y="4143375"/>
            <a:ext cx="857250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143875" y="4143375"/>
            <a:ext cx="857250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927850" y="2643188"/>
            <a:ext cx="715963" cy="3571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endParaRPr lang="zh-CN" altLang="en-US" sz="2800" dirty="0">
              <a:solidFill>
                <a:srgbClr val="FFFF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929438" y="3357563"/>
            <a:ext cx="714375" cy="3571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endParaRPr lang="zh-CN" altLang="en-US" sz="2800" dirty="0">
              <a:solidFill>
                <a:srgbClr val="FFFF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858000" y="3357563"/>
            <a:ext cx="857250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857750" y="4143375"/>
            <a:ext cx="714375" cy="3571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endParaRPr lang="zh-CN" altLang="en-US" sz="2800" dirty="0">
              <a:solidFill>
                <a:srgbClr val="FFFF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929313" y="4143375"/>
            <a:ext cx="714375" cy="3571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endParaRPr lang="zh-CN" altLang="en-US" sz="2800" dirty="0">
              <a:solidFill>
                <a:srgbClr val="FFFF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072313" y="4143375"/>
            <a:ext cx="714375" cy="3571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endParaRPr lang="zh-CN" altLang="en-US" sz="2800" dirty="0">
              <a:solidFill>
                <a:srgbClr val="FFFF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215313" y="4143375"/>
            <a:ext cx="714375" cy="3571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endParaRPr lang="zh-CN" altLang="en-US" sz="2800" dirty="0">
              <a:solidFill>
                <a:srgbClr val="FFFF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6174" name="图片 44" descr="2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0813" y="4857750"/>
            <a:ext cx="1428750" cy="1485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" name="云形标注 45"/>
          <p:cNvSpPr/>
          <p:nvPr/>
        </p:nvSpPr>
        <p:spPr>
          <a:xfrm>
            <a:off x="2357438" y="5000625"/>
            <a:ext cx="3714750" cy="1143000"/>
          </a:xfrm>
          <a:prstGeom prst="cloudCallout">
            <a:avLst>
              <a:gd name="adj1" fmla="val 62737"/>
              <a:gd name="adj2" fmla="val 2164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观察两组算式，你发现了什么？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Box 1"/>
          <p:cNvSpPr txBox="1"/>
          <p:nvPr/>
        </p:nvSpPr>
        <p:spPr>
          <a:xfrm>
            <a:off x="2571750" y="841375"/>
            <a:ext cx="3357563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6000" b="1" dirty="0">
                <a:latin typeface="华文楷体" pitchFamily="2" charset="-122"/>
                <a:ea typeface="华文楷体" pitchFamily="2" charset="-122"/>
              </a:rPr>
              <a:t>归纳总结</a:t>
            </a:r>
            <a:endParaRPr lang="zh-CN" altLang="en-US" sz="6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71" name="TextBox 2"/>
          <p:cNvSpPr txBox="1"/>
          <p:nvPr/>
        </p:nvSpPr>
        <p:spPr>
          <a:xfrm>
            <a:off x="857250" y="2286000"/>
            <a:ext cx="7643813" cy="1674813"/>
          </a:xfrm>
          <a:prstGeom prst="rect">
            <a:avLst/>
          </a:prstGeom>
          <a:noFill/>
          <a:ln w="25400" cap="flat" cmpd="sng">
            <a:solidFill>
              <a:srgbClr val="92D050"/>
            </a:solidFill>
            <a:prstDash val="sysDash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indent="457200"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两个数相加，交换两个数的位置，两个加法算式得数相等。</a:t>
            </a:r>
            <a:endParaRPr lang="zh-CN" altLang="en-US" sz="36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3"/>
          <p:cNvSpPr txBox="1"/>
          <p:nvPr/>
        </p:nvSpPr>
        <p:spPr>
          <a:xfrm>
            <a:off x="2143125" y="1714500"/>
            <a:ext cx="5617845" cy="762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en-US" altLang="zh-CN" sz="4400" b="1" dirty="0">
                <a:latin typeface="华文楷体" pitchFamily="2" charset="-122"/>
                <a:ea typeface="华文楷体" pitchFamily="2" charset="-122"/>
              </a:rPr>
              <a:t>9 + 8=8 +</a:t>
            </a:r>
            <a:r>
              <a:rPr lang="zh-CN" altLang="en-US" sz="4400" b="1" dirty="0">
                <a:latin typeface="华文楷体" pitchFamily="2" charset="-122"/>
                <a:ea typeface="华文楷体" pitchFamily="2" charset="-122"/>
              </a:rPr>
              <a:t>（    ）</a:t>
            </a:r>
            <a:endParaRPr lang="zh-CN" altLang="en-US" sz="44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195" name="TextBox 4"/>
          <p:cNvSpPr txBox="1"/>
          <p:nvPr/>
        </p:nvSpPr>
        <p:spPr>
          <a:xfrm>
            <a:off x="2072005" y="2786380"/>
            <a:ext cx="5230495" cy="762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en-US" altLang="zh-CN" sz="4400" b="1" dirty="0">
                <a:latin typeface="华文楷体" pitchFamily="2" charset="-122"/>
                <a:ea typeface="华文楷体" pitchFamily="2" charset="-122"/>
              </a:rPr>
              <a:t>8 + 6=6 + </a:t>
            </a:r>
            <a:r>
              <a:rPr lang="zh-CN" altLang="en-US" sz="4400" b="1" dirty="0">
                <a:latin typeface="华文楷体" pitchFamily="2" charset="-122"/>
                <a:ea typeface="华文楷体" pitchFamily="2" charset="-122"/>
              </a:rPr>
              <a:t>（    ）</a:t>
            </a:r>
            <a:endParaRPr lang="zh-CN" altLang="en-US" sz="44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196" name="TextBox 5"/>
          <p:cNvSpPr txBox="1"/>
          <p:nvPr/>
        </p:nvSpPr>
        <p:spPr>
          <a:xfrm>
            <a:off x="1214755" y="3786505"/>
            <a:ext cx="7258685" cy="762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en-US" altLang="zh-CN" sz="4400" b="1" dirty="0">
                <a:latin typeface="华文楷体" pitchFamily="2" charset="-122"/>
                <a:ea typeface="华文楷体" pitchFamily="2" charset="-122"/>
              </a:rPr>
              <a:t>11+ 5 =</a:t>
            </a:r>
            <a:r>
              <a:rPr lang="zh-CN" altLang="en-US" sz="4400" b="1" dirty="0">
                <a:latin typeface="华文楷体" pitchFamily="2" charset="-122"/>
                <a:ea typeface="华文楷体" pitchFamily="2" charset="-122"/>
              </a:rPr>
              <a:t>（    ）</a:t>
            </a:r>
            <a:r>
              <a:rPr lang="en-US" altLang="zh-CN" sz="4400" b="1" dirty="0">
                <a:latin typeface="华文楷体" pitchFamily="2" charset="-122"/>
                <a:ea typeface="华文楷体" pitchFamily="2" charset="-122"/>
              </a:rPr>
              <a:t> + </a:t>
            </a:r>
            <a:r>
              <a:rPr lang="zh-CN" altLang="en-US" sz="4400" b="1" dirty="0">
                <a:latin typeface="华文楷体" pitchFamily="2" charset="-122"/>
                <a:ea typeface="华文楷体" pitchFamily="2" charset="-122"/>
              </a:rPr>
              <a:t>（    ）</a:t>
            </a:r>
            <a:endParaRPr lang="zh-CN" altLang="en-US" sz="44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197" name="TextBox 6"/>
          <p:cNvSpPr txBox="1"/>
          <p:nvPr/>
        </p:nvSpPr>
        <p:spPr>
          <a:xfrm>
            <a:off x="1214755" y="4857750"/>
            <a:ext cx="7517130" cy="762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en-US" altLang="zh-CN" sz="4400" b="1" dirty="0">
                <a:latin typeface="华文楷体" pitchFamily="2" charset="-122"/>
                <a:ea typeface="华文楷体" pitchFamily="2" charset="-122"/>
              </a:rPr>
              <a:t>13+ 4 =</a:t>
            </a:r>
            <a:r>
              <a:rPr lang="zh-CN" altLang="en-US" sz="4400" b="1" dirty="0">
                <a:latin typeface="华文楷体" pitchFamily="2" charset="-122"/>
                <a:ea typeface="华文楷体" pitchFamily="2" charset="-122"/>
              </a:rPr>
              <a:t>（    ）</a:t>
            </a:r>
            <a:r>
              <a:rPr lang="en-US" altLang="zh-CN" sz="4400" b="1" dirty="0">
                <a:latin typeface="华文楷体" pitchFamily="2" charset="-122"/>
                <a:ea typeface="华文楷体" pitchFamily="2" charset="-122"/>
              </a:rPr>
              <a:t> + </a:t>
            </a:r>
            <a:r>
              <a:rPr lang="zh-CN" altLang="en-US" sz="4400" b="1" dirty="0">
                <a:latin typeface="华文楷体" pitchFamily="2" charset="-122"/>
                <a:ea typeface="华文楷体" pitchFamily="2" charset="-122"/>
              </a:rPr>
              <a:t>（    ）</a:t>
            </a:r>
            <a:endParaRPr lang="zh-CN" altLang="en-US" sz="44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44515" y="1706245"/>
            <a:ext cx="500063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4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57558" y="2778443"/>
            <a:ext cx="500062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4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14750" y="3802063"/>
            <a:ext cx="500063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4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02500" y="3778568"/>
            <a:ext cx="785813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11</a:t>
            </a:r>
            <a:endParaRPr lang="zh-CN" altLang="en-US" sz="4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14750" y="4873625"/>
            <a:ext cx="500063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4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972935" y="4857750"/>
            <a:ext cx="1444625" cy="762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en-US" altLang="zh-CN" sz="4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13</a:t>
            </a:r>
            <a:endParaRPr lang="zh-CN" altLang="en-US" sz="4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204" name="TextBox 15"/>
          <p:cNvSpPr txBox="1"/>
          <p:nvPr/>
        </p:nvSpPr>
        <p:spPr>
          <a:xfrm>
            <a:off x="71438" y="514350"/>
            <a:ext cx="90011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按照上面的规律，在（    ）里填上合适的数。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Box 2"/>
          <p:cNvSpPr txBox="1"/>
          <p:nvPr/>
        </p:nvSpPr>
        <p:spPr>
          <a:xfrm>
            <a:off x="642938" y="500063"/>
            <a:ext cx="7572375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latin typeface="华文楷体" pitchFamily="2" charset="-122"/>
                <a:ea typeface="华文楷体" pitchFamily="2" charset="-122"/>
              </a:rPr>
              <a:t>练一练：一共有多少个香蕉？</a:t>
            </a:r>
            <a:endParaRPr lang="zh-CN" altLang="en-US" sz="44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9219" name="Picture 3"/>
          <p:cNvPicPr>
            <a:picLocks noChangeAspect="1"/>
          </p:cNvPicPr>
          <p:nvPr/>
        </p:nvPicPr>
        <p:blipFill>
          <a:blip r:embed="rId1">
            <a:lum bright="-10001" contrast="20000"/>
          </a:blip>
          <a:stretch>
            <a:fillRect/>
          </a:stretch>
        </p:blipFill>
        <p:spPr>
          <a:xfrm>
            <a:off x="4929188" y="1571625"/>
            <a:ext cx="3571875" cy="2071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Picture 5"/>
          <p:cNvPicPr>
            <a:picLocks noChangeAspect="1"/>
          </p:cNvPicPr>
          <p:nvPr/>
        </p:nvPicPr>
        <p:blipFill>
          <a:blip r:embed="rId2">
            <a:lum bright="-10001" contrast="20000"/>
          </a:blip>
          <a:stretch>
            <a:fillRect/>
          </a:stretch>
        </p:blipFill>
        <p:spPr>
          <a:xfrm>
            <a:off x="785813" y="1571625"/>
            <a:ext cx="3857625" cy="2033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2357438" y="4000500"/>
            <a:ext cx="714375" cy="5715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71938" y="4000500"/>
            <a:ext cx="714375" cy="5715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643563" y="4000500"/>
            <a:ext cx="714375" cy="5715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224" name="TextBox 16"/>
          <p:cNvSpPr txBox="1"/>
          <p:nvPr/>
        </p:nvSpPr>
        <p:spPr>
          <a:xfrm>
            <a:off x="4929188" y="3929063"/>
            <a:ext cx="428625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400" b="1" dirty="0">
                <a:latin typeface="华文楷体" pitchFamily="2" charset="-122"/>
                <a:ea typeface="华文楷体" pitchFamily="2" charset="-122"/>
              </a:rPr>
              <a:t>=</a:t>
            </a:r>
            <a:endParaRPr lang="zh-CN" altLang="en-US" sz="44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357438" y="4730750"/>
            <a:ext cx="714375" cy="5715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71938" y="4730750"/>
            <a:ext cx="714375" cy="5715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643563" y="4730750"/>
            <a:ext cx="714375" cy="5715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228" name="TextBox 21"/>
          <p:cNvSpPr txBox="1"/>
          <p:nvPr/>
        </p:nvSpPr>
        <p:spPr>
          <a:xfrm>
            <a:off x="4929188" y="4659313"/>
            <a:ext cx="428625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400" b="1" dirty="0">
                <a:latin typeface="华文楷体" pitchFamily="2" charset="-122"/>
                <a:ea typeface="华文楷体" pitchFamily="2" charset="-122"/>
              </a:rPr>
              <a:t>=</a:t>
            </a:r>
            <a:endParaRPr lang="zh-CN" altLang="en-US" sz="44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357438" y="5445125"/>
            <a:ext cx="714375" cy="5715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071938" y="5445125"/>
            <a:ext cx="714375" cy="5715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643563" y="5445125"/>
            <a:ext cx="714375" cy="5715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232" name="TextBox 27"/>
          <p:cNvSpPr txBox="1"/>
          <p:nvPr/>
        </p:nvSpPr>
        <p:spPr>
          <a:xfrm>
            <a:off x="4929188" y="5373688"/>
            <a:ext cx="428625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400" b="1" dirty="0">
                <a:latin typeface="华文楷体" pitchFamily="2" charset="-122"/>
                <a:ea typeface="华文楷体" pitchFamily="2" charset="-122"/>
              </a:rPr>
              <a:t>=</a:t>
            </a:r>
            <a:endParaRPr lang="zh-CN" altLang="en-US" sz="44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233" name="TextBox 28"/>
          <p:cNvSpPr txBox="1"/>
          <p:nvPr/>
        </p:nvSpPr>
        <p:spPr>
          <a:xfrm>
            <a:off x="3286125" y="5357813"/>
            <a:ext cx="428625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400" b="1" dirty="0">
                <a:latin typeface="华文楷体" pitchFamily="2" charset="-122"/>
                <a:ea typeface="华文楷体" pitchFamily="2" charset="-122"/>
              </a:rPr>
              <a:t>+</a:t>
            </a:r>
            <a:endParaRPr lang="zh-CN" altLang="en-US" sz="44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234" name="TextBox 29"/>
          <p:cNvSpPr txBox="1"/>
          <p:nvPr/>
        </p:nvSpPr>
        <p:spPr>
          <a:xfrm>
            <a:off x="6357938" y="5357813"/>
            <a:ext cx="428625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400" b="1" dirty="0">
                <a:latin typeface="华文楷体" pitchFamily="2" charset="-122"/>
                <a:ea typeface="华文楷体" pitchFamily="2" charset="-122"/>
              </a:rPr>
              <a:t>+</a:t>
            </a:r>
            <a:endParaRPr lang="zh-CN" altLang="en-US" sz="44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929438" y="5429250"/>
            <a:ext cx="714375" cy="5715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236" name="TextBox 31"/>
          <p:cNvSpPr txBox="1"/>
          <p:nvPr/>
        </p:nvSpPr>
        <p:spPr>
          <a:xfrm>
            <a:off x="3286125" y="3873500"/>
            <a:ext cx="428625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400" b="1" dirty="0">
                <a:latin typeface="华文楷体" pitchFamily="2" charset="-122"/>
                <a:ea typeface="华文楷体" pitchFamily="2" charset="-122"/>
              </a:rPr>
              <a:t>+</a:t>
            </a:r>
            <a:endParaRPr lang="zh-CN" altLang="en-US" sz="44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237" name="TextBox 32"/>
          <p:cNvSpPr txBox="1"/>
          <p:nvPr/>
        </p:nvSpPr>
        <p:spPr>
          <a:xfrm>
            <a:off x="3286125" y="4587875"/>
            <a:ext cx="428625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400" b="1" dirty="0">
                <a:latin typeface="华文楷体" pitchFamily="2" charset="-122"/>
                <a:ea typeface="华文楷体" pitchFamily="2" charset="-122"/>
              </a:rPr>
              <a:t>+</a:t>
            </a:r>
            <a:endParaRPr lang="zh-CN" altLang="en-US" sz="44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500313" y="3873500"/>
            <a:ext cx="428625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4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214813" y="4643438"/>
            <a:ext cx="428625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4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500313" y="5373688"/>
            <a:ext cx="428625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4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072313" y="5302250"/>
            <a:ext cx="428625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4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214813" y="3929063"/>
            <a:ext cx="428625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4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500313" y="4659313"/>
            <a:ext cx="428625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4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214813" y="5357813"/>
            <a:ext cx="428625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4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786438" y="5357813"/>
            <a:ext cx="428625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4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786438" y="3929063"/>
            <a:ext cx="428625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4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786438" y="4643438"/>
            <a:ext cx="428625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4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TextBox 1"/>
          <p:cNvSpPr txBox="1"/>
          <p:nvPr/>
        </p:nvSpPr>
        <p:spPr>
          <a:xfrm>
            <a:off x="642938" y="500063"/>
            <a:ext cx="7929562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找规律，在        里填上合适的数。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14438" y="1500188"/>
            <a:ext cx="571500" cy="5715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71688" y="1500188"/>
            <a:ext cx="571500" cy="5715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1875" y="1500188"/>
            <a:ext cx="571500" cy="5715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29125" y="1500188"/>
            <a:ext cx="571500" cy="5715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57875" y="1500188"/>
            <a:ext cx="571500" cy="5715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15125" y="1500188"/>
            <a:ext cx="571500" cy="5715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43063" y="2643188"/>
            <a:ext cx="571500" cy="5715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1" name="直接连接符 10"/>
          <p:cNvCxnSpPr>
            <a:stCxn id="3" idx="2"/>
            <a:endCxn id="9" idx="0"/>
          </p:cNvCxnSpPr>
          <p:nvPr/>
        </p:nvCxnSpPr>
        <p:spPr>
          <a:xfrm rot="16200000" flipH="1">
            <a:off x="1428750" y="2143125"/>
            <a:ext cx="571500" cy="428625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4000500" y="2714625"/>
            <a:ext cx="571500" cy="5715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86500" y="2714625"/>
            <a:ext cx="571500" cy="5715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4" name="直接连接符 13"/>
          <p:cNvCxnSpPr>
            <a:stCxn id="4" idx="2"/>
            <a:endCxn id="9" idx="0"/>
          </p:cNvCxnSpPr>
          <p:nvPr/>
        </p:nvCxnSpPr>
        <p:spPr>
          <a:xfrm rot="5400000">
            <a:off x="1857375" y="2143125"/>
            <a:ext cx="571500" cy="428625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5" idx="2"/>
            <a:endCxn id="12" idx="0"/>
          </p:cNvCxnSpPr>
          <p:nvPr/>
        </p:nvCxnSpPr>
        <p:spPr>
          <a:xfrm rot="16200000" flipH="1">
            <a:off x="3750469" y="2178844"/>
            <a:ext cx="642938" cy="428625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stCxn id="6" idx="2"/>
            <a:endCxn id="12" idx="0"/>
          </p:cNvCxnSpPr>
          <p:nvPr/>
        </p:nvCxnSpPr>
        <p:spPr>
          <a:xfrm rot="5400000">
            <a:off x="4179094" y="2178844"/>
            <a:ext cx="642938" cy="428625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7" idx="2"/>
            <a:endCxn id="13" idx="0"/>
          </p:cNvCxnSpPr>
          <p:nvPr/>
        </p:nvCxnSpPr>
        <p:spPr>
          <a:xfrm rot="16200000" flipH="1">
            <a:off x="6036469" y="2178844"/>
            <a:ext cx="642938" cy="428625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stCxn id="8" idx="2"/>
            <a:endCxn id="13" idx="0"/>
          </p:cNvCxnSpPr>
          <p:nvPr/>
        </p:nvCxnSpPr>
        <p:spPr>
          <a:xfrm rot="5400000">
            <a:off x="6465094" y="2178844"/>
            <a:ext cx="642938" cy="428625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1214438" y="1500188"/>
            <a:ext cx="571500" cy="571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071688" y="1500188"/>
            <a:ext cx="571500" cy="571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571625" y="2643188"/>
            <a:ext cx="714375" cy="571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10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500438" y="1500188"/>
            <a:ext cx="714375" cy="571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11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429125" y="1500188"/>
            <a:ext cx="571500" cy="571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929063" y="2714625"/>
            <a:ext cx="714375" cy="571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14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215063" y="2714625"/>
            <a:ext cx="714375" cy="571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16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857875" y="1500188"/>
            <a:ext cx="571500" cy="571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715125" y="1500188"/>
            <a:ext cx="571500" cy="571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286000" y="3786188"/>
            <a:ext cx="571500" cy="5715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143250" y="3786188"/>
            <a:ext cx="571500" cy="5715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714625" y="5000625"/>
            <a:ext cx="571500" cy="5715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43" name="直接连接符 42"/>
          <p:cNvCxnSpPr>
            <a:stCxn id="40" idx="2"/>
            <a:endCxn id="42" idx="0"/>
          </p:cNvCxnSpPr>
          <p:nvPr/>
        </p:nvCxnSpPr>
        <p:spPr>
          <a:xfrm rot="16200000" flipH="1">
            <a:off x="2464594" y="4464844"/>
            <a:ext cx="642938" cy="428625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>
            <a:stCxn id="41" idx="2"/>
            <a:endCxn id="42" idx="0"/>
          </p:cNvCxnSpPr>
          <p:nvPr/>
        </p:nvCxnSpPr>
        <p:spPr>
          <a:xfrm rot="5400000">
            <a:off x="2893219" y="4464844"/>
            <a:ext cx="642938" cy="428625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2286000" y="3786188"/>
            <a:ext cx="571500" cy="571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143250" y="3786188"/>
            <a:ext cx="571500" cy="571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929188" y="3786188"/>
            <a:ext cx="571500" cy="5715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786438" y="3786188"/>
            <a:ext cx="571500" cy="5715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357813" y="5000625"/>
            <a:ext cx="571500" cy="5715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1" name="直接连接符 50"/>
          <p:cNvCxnSpPr>
            <a:stCxn id="48" idx="2"/>
            <a:endCxn id="50" idx="0"/>
          </p:cNvCxnSpPr>
          <p:nvPr/>
        </p:nvCxnSpPr>
        <p:spPr>
          <a:xfrm rot="16200000" flipH="1">
            <a:off x="5107781" y="4464844"/>
            <a:ext cx="642938" cy="428625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>
            <a:stCxn id="49" idx="2"/>
            <a:endCxn id="50" idx="0"/>
          </p:cNvCxnSpPr>
          <p:nvPr/>
        </p:nvCxnSpPr>
        <p:spPr>
          <a:xfrm rot="5400000">
            <a:off x="5536406" y="4464844"/>
            <a:ext cx="642938" cy="428625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4929188" y="3786188"/>
            <a:ext cx="571500" cy="571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786438" y="3786188"/>
            <a:ext cx="571500" cy="571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2643188" y="5000625"/>
            <a:ext cx="714375" cy="571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10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286375" y="5000625"/>
            <a:ext cx="714375" cy="571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13</a:t>
            </a:r>
            <a:endParaRPr lang="zh-CN" altLang="en-US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0283" name="Picture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" y="428625"/>
            <a:ext cx="638175" cy="781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" name="矩形 52"/>
          <p:cNvSpPr/>
          <p:nvPr/>
        </p:nvSpPr>
        <p:spPr>
          <a:xfrm>
            <a:off x="3214688" y="571500"/>
            <a:ext cx="571500" cy="5715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8" name="图片 57" descr="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0938" y="4857750"/>
            <a:ext cx="1428750" cy="1485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" name="云形标注 58"/>
          <p:cNvSpPr/>
          <p:nvPr/>
        </p:nvSpPr>
        <p:spPr>
          <a:xfrm>
            <a:off x="6429375" y="3429000"/>
            <a:ext cx="2071688" cy="1143000"/>
          </a:xfrm>
          <a:prstGeom prst="cloudCallout">
            <a:avLst>
              <a:gd name="adj1" fmla="val 18054"/>
              <a:gd name="adj2" fmla="val 79201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你发现了什么？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57" grpId="0"/>
      <p:bldP spid="59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630</Words>
  <Application>WPS 演示</Application>
  <PresentationFormat>全屏显示(4:3)</PresentationFormat>
  <Paragraphs>226</Paragraphs>
  <Slides>16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Calibri</vt:lpstr>
      <vt:lpstr>华文楷体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caoliang</cp:lastModifiedBy>
  <cp:revision>5</cp:revision>
  <dcterms:created xsi:type="dcterms:W3CDTF">2014-07-18T03:22:47Z</dcterms:created>
  <dcterms:modified xsi:type="dcterms:W3CDTF">2016-12-07T02:03:18Z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