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3"/>
    <p:sldId id="276" r:id="rId5"/>
    <p:sldId id="281" r:id="rId6"/>
    <p:sldId id="277" r:id="rId7"/>
    <p:sldId id="282" r:id="rId8"/>
    <p:sldId id="261" r:id="rId9"/>
    <p:sldId id="275" r:id="rId10"/>
    <p:sldId id="264" r:id="rId11"/>
    <p:sldId id="269" r:id="rId12"/>
    <p:sldId id="270" r:id="rId13"/>
    <p:sldId id="278" r:id="rId14"/>
    <p:sldId id="279" r:id="rId15"/>
    <p:sldId id="280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99"/>
    <a:srgbClr val="FFFFCC"/>
    <a:srgbClr val="FFFF00"/>
    <a:srgbClr val="CCFF99"/>
    <a:srgbClr val="CCFF33"/>
    <a:srgbClr val="FFCCFF"/>
    <a:srgbClr val="FF505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2118"/>
    <p:restoredTop sz="90929"/>
  </p:normalViewPr>
  <p:slideViewPr>
    <p:cSldViewPr showGuides="1">
      <p:cViewPr>
        <p:scale>
          <a:sx n="40" d="100"/>
          <a:sy n="40" d="100"/>
        </p:scale>
        <p:origin x="-966" y="-102"/>
      </p:cViewPr>
      <p:guideLst>
        <p:guide orient="horz" pos="4319"/>
        <p:guide pos="374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3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8436" name="Rectangle 4"/>
          <p:cNvSpPr>
            <a:spLocks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355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  <a:endParaRPr kumimoji="1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55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19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86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8675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86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9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07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1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27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327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04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150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1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25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3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3555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3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45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4579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45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5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5603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5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66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7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备注占位符 2"/>
          <p:cNvSpPr>
            <a:spLocks noGrp="1"/>
          </p:cNvSpPr>
          <p:nvPr>
            <p:ph type="body" idx="1"/>
          </p:nvPr>
        </p:nvSpPr>
        <p:spPr>
          <a:ln/>
        </p:spPr>
        <p:txBody>
          <a:bodyPr wrap="square" lIns="91440" tIns="45720" rIns="91440" bIns="45720" anchor="t"/>
          <a:p>
            <a:pPr lvl="0"/>
            <a:endParaRPr lang="zh-CN" altLang="en-US" dirty="0"/>
          </a:p>
        </p:txBody>
      </p:sp>
      <p:sp>
        <p:nvSpPr>
          <p:cNvPr id="27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 eaLnBrk="1" hangingPunct="1"/>
            <a:fld id="{9A0DB2DC-4C9A-4742-B13C-FB6460FD3503}" type="slidenum">
              <a:rPr lang="en-US" altLang="zh-CN" sz="1200" dirty="0"/>
            </a:fld>
            <a:endParaRPr lang="en-US" altLang="zh-CN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2.jpeg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http://cai.7cxk.net 中小学课件站</a:t>
            </a:r>
            <a:endParaRPr kumimoji="1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en-US" altLang="zh-CN" sz="1400" dirty="0"/>
            </a:fld>
            <a:endParaRPr lang="en-US" altLang="zh-CN" sz="1400" dirty="0"/>
          </a:p>
        </p:txBody>
      </p:sp>
      <p:pic>
        <p:nvPicPr>
          <p:cNvPr id="1031" name="Picture 7" descr="中绿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5.jpeg"/><Relationship Id="rId1" Type="http://schemas.openxmlformats.org/officeDocument/2006/relationships/hyperlink" Target="&#32451;&#19968;&#32451;&#65306;&#36807;&#33655;&#22616;&#65288;72&#39029;&#65289;.swf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50" name="TextBox 2"/>
          <p:cNvSpPr txBox="1"/>
          <p:nvPr/>
        </p:nvSpPr>
        <p:spPr>
          <a:xfrm>
            <a:off x="2159000" y="1643063"/>
            <a:ext cx="4270375" cy="13239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8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   </a:t>
            </a:r>
            <a:r>
              <a:rPr lang="zh-CN" altLang="en-US" sz="8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加   几</a:t>
            </a:r>
            <a:endParaRPr lang="zh-CN" altLang="en-US" sz="8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71500" y="714375"/>
            <a:ext cx="757237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冀教版数学一年级上册第八单元</a:t>
            </a:r>
            <a:endParaRPr lang="zh-CN" altLang="en-US" sz="40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7" name="Text Box 3"/>
          <p:cNvSpPr txBox="1">
            <a:spLocks noChangeArrowheads="1"/>
          </p:cNvSpPr>
          <p:nvPr/>
        </p:nvSpPr>
        <p:spPr bwMode="auto">
          <a:xfrm>
            <a:off x="962025" y="1752600"/>
            <a:ext cx="411003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圈一圈，算一算。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267" name="Picture 21" descr="E:\我的课件\人教新课标\8、7、6加几\pg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3450" y="2614613"/>
            <a:ext cx="434975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8" name="Picture 22" descr="E:\我的课件\人教新课标\8、7、6加几\pg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13050" y="2614613"/>
            <a:ext cx="434975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69" name="Picture 23" descr="E:\我的课件\人教新课标\8、7、6加几\pg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2650" y="2614613"/>
            <a:ext cx="434975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0" name="Picture 25" descr="E:\我的课件\人教新课标\8、7、6加几\pg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57425" y="3900488"/>
            <a:ext cx="434975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1" name="Picture 26" descr="E:\我的课件\人教新课标\8、7、6加几\pg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7025" y="3900488"/>
            <a:ext cx="434975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2" name="Picture 27" descr="E:\我的课件\人教新课标\8、7、6加几\pg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2650" y="3900488"/>
            <a:ext cx="434975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3" name="Picture 29" descr="E:\我的课件\人教新课标\8、7、6加几\pg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9188" y="2852738"/>
            <a:ext cx="434975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4" name="Picture 30" descr="E:\我的课件\人教新课标\8、7、6加几\pg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8788" y="2852738"/>
            <a:ext cx="434975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5" name="Picture 32" descr="E:\我的课件\人教新课标\8、7、6加几\pg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929188" y="3757613"/>
            <a:ext cx="434975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6" name="Picture 33" descr="E:\我的课件\人教新课标\8、7、6加几\pg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38788" y="3757613"/>
            <a:ext cx="434975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77" name="图片 16" descr="练一练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428625"/>
            <a:ext cx="2178050" cy="128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TextBox 17"/>
          <p:cNvSpPr txBox="1"/>
          <p:nvPr/>
        </p:nvSpPr>
        <p:spPr>
          <a:xfrm>
            <a:off x="1285875" y="1071563"/>
            <a:ext cx="1785938" cy="646113"/>
          </a:xfrm>
          <a:prstGeom prst="rect">
            <a:avLst/>
          </a:prstGeom>
          <a:noFill/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练一练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1279" name="Picture 28" descr="E:\我的课件\人教新课标\8、7、6加几\pg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00313" y="3257550"/>
            <a:ext cx="434975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280" name="Picture 29" descr="E:\我的课件\人教新课标\8、7、6加几\pg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09913" y="3257550"/>
            <a:ext cx="434975" cy="6000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3106738" y="4929188"/>
            <a:ext cx="218598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+            =</a:t>
            </a:r>
            <a:endParaRPr kumimoji="1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11282" name="矩形 21"/>
          <p:cNvSpPr/>
          <p:nvPr/>
        </p:nvSpPr>
        <p:spPr>
          <a:xfrm>
            <a:off x="2143125" y="4857750"/>
            <a:ext cx="785813" cy="785813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3" name="矩形 22"/>
          <p:cNvSpPr/>
          <p:nvPr/>
        </p:nvSpPr>
        <p:spPr>
          <a:xfrm>
            <a:off x="3786188" y="4857750"/>
            <a:ext cx="785812" cy="785813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284" name="矩形 23"/>
          <p:cNvSpPr/>
          <p:nvPr/>
        </p:nvSpPr>
        <p:spPr>
          <a:xfrm>
            <a:off x="5429250" y="4857750"/>
            <a:ext cx="785813" cy="785813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286000" y="4857750"/>
            <a:ext cx="5000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929063" y="4857750"/>
            <a:ext cx="5000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5429250" y="4864100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90" name="图片 2" descr="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688" y="857250"/>
            <a:ext cx="1082675" cy="1071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1" name="图片 3" descr="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2013" y="857250"/>
            <a:ext cx="1082675" cy="1071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图片 4" descr="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25" y="857250"/>
            <a:ext cx="1082675" cy="1071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图片 5" descr="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688" y="3286125"/>
            <a:ext cx="1082675" cy="1071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图片 6" descr="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2013" y="3286125"/>
            <a:ext cx="1082675" cy="1071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5" name="图片 7" descr="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6125" y="3286125"/>
            <a:ext cx="1082675" cy="1071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6" name="图片 9" descr="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00188" y="2071688"/>
            <a:ext cx="1082675" cy="1071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7" name="图片 10" descr="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54300" y="2071688"/>
            <a:ext cx="1084263" cy="1071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8" name="图片 11" descr="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0" y="857250"/>
            <a:ext cx="1084263" cy="1071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9" name="图片 12" descr="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89700" y="857250"/>
            <a:ext cx="1082675" cy="1071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0" name="图片 13" descr="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62625" y="2071688"/>
            <a:ext cx="1084263" cy="1071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1" name="图片 14" descr="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18325" y="2071688"/>
            <a:ext cx="1082675" cy="1071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2" name="图片 15" descr="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57813" y="3357563"/>
            <a:ext cx="1082675" cy="1071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303" name="图片 16" descr="0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11925" y="3357563"/>
            <a:ext cx="1084263" cy="1071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3321050" y="5000625"/>
            <a:ext cx="218598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+            =</a:t>
            </a:r>
            <a:endParaRPr kumimoji="1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12305" name="矩形 18"/>
          <p:cNvSpPr/>
          <p:nvPr/>
        </p:nvSpPr>
        <p:spPr>
          <a:xfrm>
            <a:off x="2357438" y="4929188"/>
            <a:ext cx="785812" cy="785812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6" name="矩形 19"/>
          <p:cNvSpPr/>
          <p:nvPr/>
        </p:nvSpPr>
        <p:spPr>
          <a:xfrm>
            <a:off x="4000500" y="4929188"/>
            <a:ext cx="785813" cy="785812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307" name="矩形 20"/>
          <p:cNvSpPr/>
          <p:nvPr/>
        </p:nvSpPr>
        <p:spPr>
          <a:xfrm>
            <a:off x="5643563" y="4929188"/>
            <a:ext cx="785812" cy="785812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500313" y="4929188"/>
            <a:ext cx="5000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143375" y="4929188"/>
            <a:ext cx="5000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643563" y="4935538"/>
            <a:ext cx="7858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714375" y="714375"/>
            <a:ext cx="411003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2.</a:t>
            </a:r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看图列式计算。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3315" name="Picture 2" descr="C:\Documents and Settings\Administrator\桌面\冀教版1上第8单元《20以内的加法》\2.进位加法\素材\教材插图：进位加法\教材第72页  练一练1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357313"/>
            <a:ext cx="7929563" cy="32273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右大括号 3"/>
          <p:cNvSpPr/>
          <p:nvPr/>
        </p:nvSpPr>
        <p:spPr>
          <a:xfrm rot="5400000">
            <a:off x="4619625" y="1190625"/>
            <a:ext cx="261938" cy="6072188"/>
          </a:xfrm>
          <a:prstGeom prst="rightBrace">
            <a:avLst/>
          </a:prstGeom>
          <a:noFill/>
          <a:ln w="25400">
            <a:solidFill>
              <a:schemeClr val="accent4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4500563" y="4324350"/>
            <a:ext cx="60960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zh-CN" altLang="en-US" sz="44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2686050" y="5072063"/>
            <a:ext cx="685800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600450" y="5072063"/>
            <a:ext cx="685800" cy="6858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4514850" y="5072063"/>
            <a:ext cx="685800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5276850" y="5072063"/>
            <a:ext cx="6080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= </a:t>
            </a:r>
            <a:endParaRPr kumimoji="1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5886450" y="5072063"/>
            <a:ext cx="685800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786063" y="5072063"/>
            <a:ext cx="5000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875" y="5072063"/>
            <a:ext cx="5000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857875" y="5078413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0" y="5072063"/>
            <a:ext cx="5000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8" name="Picture 2" descr="C:\Documents and Settings\Administrator\桌面\冀教版1上第8单元《20以内的加法》\2.进位加法\素材\教材插图：进位加法\教材第72页  练一练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785813"/>
            <a:ext cx="8172450" cy="3143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右大括号 2"/>
          <p:cNvSpPr/>
          <p:nvPr/>
        </p:nvSpPr>
        <p:spPr>
          <a:xfrm rot="5400000">
            <a:off x="4405313" y="881063"/>
            <a:ext cx="261938" cy="6072188"/>
          </a:xfrm>
          <a:prstGeom prst="rightBrace">
            <a:avLst/>
          </a:prstGeom>
          <a:noFill/>
          <a:ln w="25400">
            <a:solidFill>
              <a:schemeClr val="accent4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286250" y="4014788"/>
            <a:ext cx="609600" cy="7699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zh-CN" altLang="en-US" sz="44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？</a:t>
            </a:r>
            <a:endParaRPr lang="zh-CN" altLang="en-US" sz="44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471738" y="5100638"/>
            <a:ext cx="685800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3386138" y="5100638"/>
            <a:ext cx="685800" cy="6858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4300538" y="5100638"/>
            <a:ext cx="685800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062538" y="5100638"/>
            <a:ext cx="6080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= </a:t>
            </a:r>
            <a:endParaRPr kumimoji="1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5672138" y="5100638"/>
            <a:ext cx="685800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71750" y="5072063"/>
            <a:ext cx="5000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57563" y="5072063"/>
            <a:ext cx="5000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643563" y="5078413"/>
            <a:ext cx="7858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29125" y="5072063"/>
            <a:ext cx="5000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714375" y="714375"/>
            <a:ext cx="528637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3.</a:t>
            </a:r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一共有多少只蚂蚁？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5363" name="Picture 8" descr="C:\Documents and Settings\Administrator\桌面\冀教版1上第8单元《20以内的加法》\2.进位加法\素材\教材插图：进位加法\教材第72页  练一练3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7188" y="1433513"/>
            <a:ext cx="8259762" cy="34956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/>
        </p:nvSpPr>
        <p:spPr bwMode="auto">
          <a:xfrm>
            <a:off x="2471738" y="5100638"/>
            <a:ext cx="685800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3386138" y="5100638"/>
            <a:ext cx="685800" cy="685800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4300538" y="5100638"/>
            <a:ext cx="685800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5062538" y="5100638"/>
            <a:ext cx="608013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= </a:t>
            </a:r>
            <a:endParaRPr kumimoji="1" lang="zh-CN" altLang="en-US" sz="3600" b="0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5672138" y="5100638"/>
            <a:ext cx="685800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71750" y="5072063"/>
            <a:ext cx="5000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357563" y="5072063"/>
            <a:ext cx="5000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＋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43563" y="5078413"/>
            <a:ext cx="7858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357688" y="5072063"/>
            <a:ext cx="5000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500188"/>
            <a:ext cx="1866900" cy="1314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714375" y="714375"/>
            <a:ext cx="242887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4.</a:t>
            </a:r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算一算。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571500" y="2857500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 bwMode="auto">
          <a:xfrm>
            <a:off x="571500" y="3529013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 bwMode="auto">
          <a:xfrm>
            <a:off x="1357313" y="2857500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矩形 8"/>
          <p:cNvSpPr/>
          <p:nvPr/>
        </p:nvSpPr>
        <p:spPr bwMode="auto">
          <a:xfrm>
            <a:off x="1357313" y="3529013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矩形 9"/>
          <p:cNvSpPr/>
          <p:nvPr/>
        </p:nvSpPr>
        <p:spPr bwMode="auto">
          <a:xfrm>
            <a:off x="2143125" y="2857500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 bwMode="auto">
          <a:xfrm>
            <a:off x="2143125" y="3529013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矩形 11"/>
          <p:cNvSpPr/>
          <p:nvPr/>
        </p:nvSpPr>
        <p:spPr bwMode="auto">
          <a:xfrm>
            <a:off x="2928938" y="2857500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928938" y="3529013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4" name="矩形 13"/>
          <p:cNvSpPr/>
          <p:nvPr/>
        </p:nvSpPr>
        <p:spPr bwMode="auto">
          <a:xfrm>
            <a:off x="3714750" y="2857500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 bwMode="auto">
          <a:xfrm>
            <a:off x="3714750" y="3529013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4500563" y="2857500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4500563" y="3529013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5286375" y="2857500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5286375" y="3529013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6072188" y="2857500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6072188" y="3529013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6858000" y="2857500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矩形 22"/>
          <p:cNvSpPr/>
          <p:nvPr/>
        </p:nvSpPr>
        <p:spPr bwMode="auto">
          <a:xfrm>
            <a:off x="6858000" y="3529013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矩形 23"/>
          <p:cNvSpPr/>
          <p:nvPr/>
        </p:nvSpPr>
        <p:spPr bwMode="auto">
          <a:xfrm>
            <a:off x="7643813" y="2857500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7643813" y="3529013"/>
            <a:ext cx="785813" cy="685800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785813" y="2857500"/>
            <a:ext cx="357188" cy="646113"/>
          </a:xfrm>
          <a:prstGeom prst="rect">
            <a:avLst/>
          </a:prstGeom>
          <a:noFill/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85813" y="3568700"/>
            <a:ext cx="357188" cy="646113"/>
          </a:xfrm>
          <a:prstGeom prst="rect">
            <a:avLst/>
          </a:prstGeom>
          <a:noFill/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571625" y="2857500"/>
            <a:ext cx="357188" cy="646113"/>
          </a:xfrm>
          <a:prstGeom prst="rect">
            <a:avLst/>
          </a:prstGeom>
          <a:noFill/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357438" y="2857500"/>
            <a:ext cx="357188" cy="646113"/>
          </a:xfrm>
          <a:prstGeom prst="rect">
            <a:avLst/>
          </a:prstGeom>
          <a:noFill/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143250" y="2857500"/>
            <a:ext cx="357188" cy="646113"/>
          </a:xfrm>
          <a:prstGeom prst="rect">
            <a:avLst/>
          </a:prstGeom>
          <a:noFill/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4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3929063" y="2857500"/>
            <a:ext cx="357188" cy="646113"/>
          </a:xfrm>
          <a:prstGeom prst="rect">
            <a:avLst/>
          </a:prstGeom>
          <a:noFill/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4714875" y="2857500"/>
            <a:ext cx="357188" cy="646113"/>
          </a:xfrm>
          <a:prstGeom prst="rect">
            <a:avLst/>
          </a:prstGeom>
          <a:noFill/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6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500688" y="2857500"/>
            <a:ext cx="357188" cy="646113"/>
          </a:xfrm>
          <a:prstGeom prst="rect">
            <a:avLst/>
          </a:prstGeom>
          <a:noFill/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286500" y="2857500"/>
            <a:ext cx="357188" cy="646113"/>
          </a:xfrm>
          <a:prstGeom prst="rect">
            <a:avLst/>
          </a:prstGeom>
          <a:noFill/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7072313" y="2857500"/>
            <a:ext cx="357188" cy="646113"/>
          </a:xfrm>
          <a:prstGeom prst="rect">
            <a:avLst/>
          </a:prstGeom>
          <a:noFill/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9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7715250" y="2857500"/>
            <a:ext cx="642938" cy="646113"/>
          </a:xfrm>
          <a:prstGeom prst="rect">
            <a:avLst/>
          </a:prstGeom>
          <a:noFill/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357313" y="3571875"/>
            <a:ext cx="7858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10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143125" y="3571875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11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2928938" y="3578225"/>
            <a:ext cx="7858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12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714750" y="3571875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500563" y="3578225"/>
            <a:ext cx="7858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5286375" y="3571875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6072188" y="3571875"/>
            <a:ext cx="7858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6858000" y="3571875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17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643813" y="3571875"/>
            <a:ext cx="7858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TextBox 15"/>
          <p:cNvSpPr txBox="1"/>
          <p:nvPr/>
        </p:nvSpPr>
        <p:spPr>
          <a:xfrm>
            <a:off x="3214688" y="642938"/>
            <a:ext cx="2032000" cy="8302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zh-CN" altLang="en-US" sz="4800" dirty="0">
                <a:latin typeface="Times New Roman" panose="02020603050405020304" pitchFamily="18" charset="0"/>
                <a:ea typeface="宋体" panose="02010600030101010101" pitchFamily="2" charset="-122"/>
              </a:rPr>
              <a:t>过荷塘</a:t>
            </a:r>
            <a:endParaRPr lang="zh-CN" altLang="en-US" sz="4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71500" y="642938"/>
            <a:ext cx="2428875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5.</a:t>
            </a:r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过荷塘。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7412" name="图片 4" descr="0.jpg">
            <a:hlinkClick r:id="rId1" action="ppaction://hlinkfile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2938" y="1500188"/>
            <a:ext cx="7072312" cy="441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3000375" y="455613"/>
            <a:ext cx="2714625" cy="8302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p>
            <a:pPr lvl="0" eaLnBrk="1" hangingPunct="1"/>
            <a:r>
              <a:rPr lang="zh-CN" altLang="en-US" sz="48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教学目标</a:t>
            </a:r>
            <a:endParaRPr lang="zh-CN" altLang="en-US" sz="48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75" name="Rectangle 3"/>
          <p:cNvSpPr/>
          <p:nvPr/>
        </p:nvSpPr>
        <p:spPr>
          <a:xfrm>
            <a:off x="357188" y="1143000"/>
            <a:ext cx="8358187" cy="499903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、结合情景图，在动手摆花片、试算、交流的过程中，学会“凑十”的方法。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、能够运用“凑十”的方法计算</a:t>
            </a: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加几的加法。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36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、在个性化算法的交流中，体会“凑十”方法的特点。</a:t>
            </a:r>
            <a:endParaRPr lang="zh-CN" altLang="en-US" sz="36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图片 3" descr="回顾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428625"/>
            <a:ext cx="2452687" cy="19732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500380" y="2148840"/>
            <a:ext cx="8261350" cy="2560320"/>
          </a:xfrm>
          <a:prstGeom prst="rect">
            <a:avLst/>
          </a:prstGeom>
          <a:noFill/>
        </p:spPr>
        <p:txBody>
          <a:bodyPr wrap="square"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9  </a:t>
            </a:r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＋  </a:t>
            </a:r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5  </a:t>
            </a:r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＝     </a:t>
            </a:r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9  </a:t>
            </a:r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＋  </a:t>
            </a:r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7  </a:t>
            </a:r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9  </a:t>
            </a:r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＋  </a:t>
            </a:r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6  </a:t>
            </a:r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＝     </a:t>
            </a:r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9  </a:t>
            </a:r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＋  </a:t>
            </a:r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8  </a:t>
            </a:r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endParaRPr lang="en-US" altLang="zh-CN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9  </a:t>
            </a:r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＋  </a:t>
            </a:r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9  </a:t>
            </a:r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＝     </a:t>
            </a:r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9  </a:t>
            </a:r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＋  </a:t>
            </a:r>
            <a:r>
              <a:rPr lang="en-US" altLang="zh-CN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4  </a:t>
            </a:r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＝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30905" y="2357438"/>
            <a:ext cx="78581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14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430905" y="3211513"/>
            <a:ext cx="785813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502660" y="3997325"/>
            <a:ext cx="785813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18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505383" y="2357438"/>
            <a:ext cx="7858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505383" y="3139758"/>
            <a:ext cx="785812" cy="6461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17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505383" y="3997325"/>
            <a:ext cx="785812" cy="6461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36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endParaRPr lang="zh-CN" altLang="en-US" sz="36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2" name="图片 3" descr="小红花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0063" y="571500"/>
            <a:ext cx="688975" cy="1000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357313" y="714375"/>
            <a:ext cx="4714875" cy="646113"/>
          </a:xfrm>
          <a:prstGeom prst="rect">
            <a:avLst/>
          </a:prstGeom>
          <a:noFill/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一共有多少块月饼？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124" name="Picture 2" descr="C:\Documents and Settings\Administrator\桌面\冀教版1上第8单元《20以内的加法》\2.进位加法\素材\教材插图：进位加法\教材第71页  月饼盒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643063"/>
            <a:ext cx="8215313" cy="2995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3714750" y="4572000"/>
            <a:ext cx="928688" cy="8302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endParaRPr lang="zh-CN" altLang="en-US" sz="4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6" name="Picture 2" descr="C:\Documents and Settings\Administrator\桌面\冀教版1上第8单元《20以内的加法》\2.进位加法\素材\教材插图：进位加法\教材第71页  月饼盒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658813"/>
            <a:ext cx="8215313" cy="29956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3429000" y="2801938"/>
            <a:ext cx="5715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29375" y="2801938"/>
            <a:ext cx="571500" cy="830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8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8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2608263" y="3812223"/>
            <a:ext cx="5245735" cy="714375"/>
            <a:chOff x="2894013" y="4258310"/>
            <a:chExt cx="5245755" cy="714386"/>
          </a:xfrm>
        </p:grpSpPr>
        <p:sp>
          <p:nvSpPr>
            <p:cNvPr id="8" name="Text Box 16"/>
            <p:cNvSpPr txBox="1">
              <a:spLocks noChangeArrowheads="1"/>
            </p:cNvSpPr>
            <p:nvPr/>
          </p:nvSpPr>
          <p:spPr bwMode="auto">
            <a:xfrm>
              <a:off x="2894013" y="4267200"/>
              <a:ext cx="3517914" cy="70105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10000"/>
                    </a:schemeClr>
                  </a:solidFill>
                  <a:effectLst/>
                  <a:uLnTx/>
                  <a:uFillTx/>
                  <a:latin typeface="华文楷体" pitchFamily="2" charset="-122"/>
                  <a:ea typeface="华文楷体" pitchFamily="2" charset="-122"/>
                  <a:cs typeface="+mn-cs"/>
                </a:rPr>
                <a:t>8   +   5   =</a:t>
              </a:r>
              <a:endParaRPr kumimoji="1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  <p:sp>
          <p:nvSpPr>
            <p:cNvPr id="9" name="矩形 17"/>
            <p:cNvSpPr>
              <a:spLocks noChangeArrowheads="1"/>
            </p:cNvSpPr>
            <p:nvPr/>
          </p:nvSpPr>
          <p:spPr bwMode="auto">
            <a:xfrm>
              <a:off x="7139639" y="4258310"/>
              <a:ext cx="1000129" cy="714386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chemeClr val="accent1"/>
              </a:solidFill>
              <a:round/>
            </a:ln>
          </p:spPr>
          <p:txBody>
            <a:bodyPr/>
            <a:p>
              <a:pPr lvl="0" eaLnBrk="1" hangingPunct="1"/>
              <a:endParaRPr lang="zh-CN" altLang="en-US" sz="40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sp>
        <p:nvSpPr>
          <p:cNvPr id="10" name="Text Box 16"/>
          <p:cNvSpPr txBox="1"/>
          <p:nvPr/>
        </p:nvSpPr>
        <p:spPr>
          <a:xfrm>
            <a:off x="6853873" y="3784918"/>
            <a:ext cx="714375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endParaRPr lang="en-US" altLang="zh-CN" sz="4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171" name="AutoShape 4"/>
          <p:cNvSpPr>
            <a:spLocks noChangeArrowheads="1"/>
          </p:cNvSpPr>
          <p:nvPr/>
        </p:nvSpPr>
        <p:spPr bwMode="auto">
          <a:xfrm rot="893611">
            <a:off x="2055813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rgbClr val="A50021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2" name="AutoShape 5"/>
          <p:cNvSpPr>
            <a:spLocks noChangeArrowheads="1"/>
          </p:cNvSpPr>
          <p:nvPr/>
        </p:nvSpPr>
        <p:spPr bwMode="auto">
          <a:xfrm rot="893611">
            <a:off x="2379663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rgbClr val="A50021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3" name="AutoShape 6"/>
          <p:cNvSpPr>
            <a:spLocks noChangeArrowheads="1"/>
          </p:cNvSpPr>
          <p:nvPr/>
        </p:nvSpPr>
        <p:spPr bwMode="auto">
          <a:xfrm rot="893611">
            <a:off x="2703513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rgbClr val="A50021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4" name="AutoShape 7"/>
          <p:cNvSpPr>
            <a:spLocks noChangeArrowheads="1"/>
          </p:cNvSpPr>
          <p:nvPr/>
        </p:nvSpPr>
        <p:spPr bwMode="auto">
          <a:xfrm rot="893611">
            <a:off x="3027363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rgbClr val="A50021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5" name="AutoShape 8"/>
          <p:cNvSpPr>
            <a:spLocks noChangeArrowheads="1"/>
          </p:cNvSpPr>
          <p:nvPr/>
        </p:nvSpPr>
        <p:spPr bwMode="auto">
          <a:xfrm rot="893611">
            <a:off x="3351213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rgbClr val="A50021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6" name="AutoShape 9"/>
          <p:cNvSpPr>
            <a:spLocks noChangeArrowheads="1"/>
          </p:cNvSpPr>
          <p:nvPr/>
        </p:nvSpPr>
        <p:spPr bwMode="auto">
          <a:xfrm rot="893611">
            <a:off x="3675063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rgbClr val="A50021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7" name="AutoShape 10"/>
          <p:cNvSpPr>
            <a:spLocks noChangeArrowheads="1"/>
          </p:cNvSpPr>
          <p:nvPr/>
        </p:nvSpPr>
        <p:spPr bwMode="auto">
          <a:xfrm rot="893611">
            <a:off x="4322763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rgbClr val="A50021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7178" name="AutoShape 11"/>
          <p:cNvSpPr>
            <a:spLocks noChangeArrowheads="1"/>
          </p:cNvSpPr>
          <p:nvPr/>
        </p:nvSpPr>
        <p:spPr bwMode="auto">
          <a:xfrm rot="893611">
            <a:off x="3998913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rgbClr val="A50021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36" name="AutoShape 13"/>
          <p:cNvSpPr>
            <a:spLocks noChangeArrowheads="1"/>
          </p:cNvSpPr>
          <p:nvPr/>
        </p:nvSpPr>
        <p:spPr bwMode="auto">
          <a:xfrm rot="893611">
            <a:off x="6381750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92D050"/>
          </a:solidFill>
          <a:ln w="25400">
            <a:solidFill>
              <a:schemeClr val="accent4">
                <a:lumMod val="10000"/>
              </a:schemeClr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37" name="AutoShape 15"/>
          <p:cNvSpPr>
            <a:spLocks noChangeArrowheads="1"/>
          </p:cNvSpPr>
          <p:nvPr/>
        </p:nvSpPr>
        <p:spPr bwMode="auto">
          <a:xfrm rot="893611">
            <a:off x="6705600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92D050"/>
          </a:solidFill>
          <a:ln w="25400">
            <a:solidFill>
              <a:schemeClr val="accent4">
                <a:lumMod val="10000"/>
              </a:schemeClr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40" name="AutoShape 30"/>
          <p:cNvSpPr>
            <a:spLocks noChangeArrowheads="1"/>
          </p:cNvSpPr>
          <p:nvPr/>
        </p:nvSpPr>
        <p:spPr bwMode="auto">
          <a:xfrm rot="893611">
            <a:off x="5791200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92D050"/>
          </a:solidFill>
          <a:ln w="25400">
            <a:solidFill>
              <a:schemeClr val="accent4">
                <a:lumMod val="10000"/>
              </a:schemeClr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041" name="AutoShape 31"/>
          <p:cNvSpPr>
            <a:spLocks noChangeArrowheads="1"/>
          </p:cNvSpPr>
          <p:nvPr/>
        </p:nvSpPr>
        <p:spPr bwMode="auto">
          <a:xfrm rot="893611">
            <a:off x="6096000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92D050"/>
          </a:solidFill>
          <a:ln w="25400">
            <a:solidFill>
              <a:schemeClr val="accent4">
                <a:lumMod val="10000"/>
              </a:schemeClr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2474595" y="2929255"/>
            <a:ext cx="5471154" cy="733425"/>
            <a:chOff x="2894013" y="4267200"/>
            <a:chExt cx="5471175" cy="733436"/>
          </a:xfrm>
        </p:grpSpPr>
        <p:sp>
          <p:nvSpPr>
            <p:cNvPr id="7196" name="Text Box 16"/>
            <p:cNvSpPr txBox="1">
              <a:spLocks noChangeArrowheads="1"/>
            </p:cNvSpPr>
            <p:nvPr/>
          </p:nvSpPr>
          <p:spPr bwMode="auto">
            <a:xfrm>
              <a:off x="2894013" y="4267200"/>
              <a:ext cx="2890849" cy="7080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10000"/>
                    </a:schemeClr>
                  </a:solidFill>
                  <a:effectLst/>
                  <a:uLnTx/>
                  <a:uFillTx/>
                  <a:latin typeface="华文楷体" pitchFamily="2" charset="-122"/>
                  <a:ea typeface="华文楷体" pitchFamily="2" charset="-122"/>
                  <a:cs typeface="+mn-cs"/>
                </a:rPr>
                <a:t>8    +    5    =</a:t>
              </a:r>
              <a:endParaRPr kumimoji="1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  <p:sp>
          <p:nvSpPr>
            <p:cNvPr id="7197" name="矩形 17"/>
            <p:cNvSpPr>
              <a:spLocks noChangeArrowheads="1"/>
            </p:cNvSpPr>
            <p:nvPr/>
          </p:nvSpPr>
          <p:spPr bwMode="auto">
            <a:xfrm>
              <a:off x="7365059" y="4286250"/>
              <a:ext cx="1000129" cy="714386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chemeClr val="accent1"/>
              </a:solidFill>
              <a:round/>
            </a:ln>
          </p:spPr>
          <p:txBody>
            <a:bodyPr/>
            <a:p>
              <a:pPr lvl="0" eaLnBrk="1" hangingPunct="1"/>
              <a:endParaRPr lang="zh-CN" altLang="en-US" sz="40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4000500" y="3535363"/>
            <a:ext cx="762000" cy="381000"/>
            <a:chOff x="2880" y="2976"/>
            <a:chExt cx="480" cy="240"/>
          </a:xfrm>
        </p:grpSpPr>
        <p:sp>
          <p:nvSpPr>
            <p:cNvPr id="7194" name="Line 8"/>
            <p:cNvSpPr>
              <a:spLocks noChangeShapeType="1"/>
            </p:cNvSpPr>
            <p:nvPr/>
          </p:nvSpPr>
          <p:spPr bwMode="auto">
            <a:xfrm flipH="1">
              <a:off x="2880" y="2976"/>
              <a:ext cx="240" cy="240"/>
            </a:xfrm>
            <a:prstGeom prst="line">
              <a:avLst/>
            </a:prstGeom>
            <a:noFill/>
            <a:ln w="28575">
              <a:solidFill>
                <a:schemeClr val="accent4">
                  <a:lumMod val="10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  <p:sp>
          <p:nvSpPr>
            <p:cNvPr id="7195" name="Line 9"/>
            <p:cNvSpPr>
              <a:spLocks noChangeShapeType="1"/>
            </p:cNvSpPr>
            <p:nvPr/>
          </p:nvSpPr>
          <p:spPr bwMode="auto">
            <a:xfrm>
              <a:off x="3120" y="2976"/>
              <a:ext cx="240" cy="240"/>
            </a:xfrm>
            <a:prstGeom prst="line">
              <a:avLst/>
            </a:prstGeom>
            <a:noFill/>
            <a:ln w="28575">
              <a:solidFill>
                <a:schemeClr val="accent4">
                  <a:lumMod val="10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sp>
        <p:nvSpPr>
          <p:cNvPr id="24" name="矩形 23"/>
          <p:cNvSpPr>
            <a:spLocks noChangeArrowheads="1"/>
          </p:cNvSpPr>
          <p:nvPr/>
        </p:nvSpPr>
        <p:spPr bwMode="auto">
          <a:xfrm>
            <a:off x="3819525" y="3870325"/>
            <a:ext cx="4413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endParaRPr lang="zh-CN" altLang="en-US" sz="40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矩形 24"/>
          <p:cNvSpPr>
            <a:spLocks noChangeArrowheads="1"/>
          </p:cNvSpPr>
          <p:nvPr/>
        </p:nvSpPr>
        <p:spPr bwMode="auto">
          <a:xfrm>
            <a:off x="4551363" y="3870325"/>
            <a:ext cx="4413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40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Group 12"/>
          <p:cNvGrpSpPr/>
          <p:nvPr/>
        </p:nvGrpSpPr>
        <p:grpSpPr>
          <a:xfrm>
            <a:off x="2714625" y="3578225"/>
            <a:ext cx="1357313" cy="1066800"/>
            <a:chOff x="2124" y="2928"/>
            <a:chExt cx="768" cy="672"/>
          </a:xfrm>
        </p:grpSpPr>
        <p:sp>
          <p:nvSpPr>
            <p:cNvPr id="7191" name="Line 13"/>
            <p:cNvSpPr>
              <a:spLocks noChangeShapeType="1"/>
            </p:cNvSpPr>
            <p:nvPr/>
          </p:nvSpPr>
          <p:spPr bwMode="auto">
            <a:xfrm>
              <a:off x="2136" y="2928"/>
              <a:ext cx="0" cy="672"/>
            </a:xfrm>
            <a:prstGeom prst="line">
              <a:avLst/>
            </a:prstGeom>
            <a:noFill/>
            <a:ln w="28575">
              <a:solidFill>
                <a:schemeClr val="accent4">
                  <a:lumMod val="10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  <p:sp>
          <p:nvSpPr>
            <p:cNvPr id="7192" name="Line 14"/>
            <p:cNvSpPr>
              <a:spLocks noChangeShapeType="1"/>
            </p:cNvSpPr>
            <p:nvPr/>
          </p:nvSpPr>
          <p:spPr bwMode="auto">
            <a:xfrm>
              <a:off x="2124" y="3600"/>
              <a:ext cx="768" cy="0"/>
            </a:xfrm>
            <a:prstGeom prst="line">
              <a:avLst/>
            </a:prstGeom>
            <a:noFill/>
            <a:ln w="28575">
              <a:solidFill>
                <a:schemeClr val="accent4">
                  <a:lumMod val="10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  <p:sp>
          <p:nvSpPr>
            <p:cNvPr id="7193" name="Line 15"/>
            <p:cNvSpPr>
              <a:spLocks noChangeShapeType="1"/>
            </p:cNvSpPr>
            <p:nvPr/>
          </p:nvSpPr>
          <p:spPr bwMode="auto">
            <a:xfrm flipV="1">
              <a:off x="2880" y="3504"/>
              <a:ext cx="0" cy="96"/>
            </a:xfrm>
            <a:prstGeom prst="line">
              <a:avLst/>
            </a:prstGeom>
            <a:noFill/>
            <a:ln w="28575">
              <a:solidFill>
                <a:schemeClr val="accent4">
                  <a:lumMod val="10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sp>
        <p:nvSpPr>
          <p:cNvPr id="30" name="Text Box 16"/>
          <p:cNvSpPr txBox="1">
            <a:spLocks noChangeArrowheads="1"/>
          </p:cNvSpPr>
          <p:nvPr/>
        </p:nvSpPr>
        <p:spPr bwMode="auto">
          <a:xfrm>
            <a:off x="3071813" y="4630738"/>
            <a:ext cx="66516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10</a:t>
            </a:r>
            <a:endParaRPr kumimoji="1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31" name="Text Box 16"/>
          <p:cNvSpPr txBox="1"/>
          <p:nvPr/>
        </p:nvSpPr>
        <p:spPr>
          <a:xfrm>
            <a:off x="6878955" y="2892425"/>
            <a:ext cx="71437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endParaRPr lang="en-US" altLang="zh-CN" sz="4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3" name="AutoShape 15"/>
          <p:cNvSpPr>
            <a:spLocks noChangeArrowheads="1"/>
          </p:cNvSpPr>
          <p:nvPr/>
        </p:nvSpPr>
        <p:spPr bwMode="auto">
          <a:xfrm rot="893611">
            <a:off x="7042150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92D050"/>
          </a:solidFill>
          <a:ln w="25400">
            <a:solidFill>
              <a:schemeClr val="accent4">
                <a:lumMod val="10000"/>
              </a:schemeClr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587 0 " pathEditMode="relative" ptsTypes="AA">
                                      <p:cBhvr>
                                        <p:cTn id="11" dur="500" fill="hold"/>
                                        <p:tgtEl>
                                          <p:spTgt spid="10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-0.12587 0 " pathEditMode="relative" ptsTypes="AA">
                                      <p:cBhvr>
                                        <p:cTn id="13" dur="500" fill="hold"/>
                                        <p:tgtEl>
                                          <p:spTgt spid="10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0" grpId="0" animBg="1"/>
      <p:bldP spid="1041" grpId="0" animBg="1"/>
      <p:bldP spid="24" grpId="0"/>
      <p:bldP spid="25" grpId="0"/>
      <p:bldP spid="30" grpId="0"/>
      <p:bldP spid="3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" name="AutoShape 4"/>
          <p:cNvSpPr>
            <a:spLocks noChangeArrowheads="1"/>
          </p:cNvSpPr>
          <p:nvPr/>
        </p:nvSpPr>
        <p:spPr bwMode="auto">
          <a:xfrm rot="893611">
            <a:off x="2055813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rgbClr val="A50021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1" name="AutoShape 5"/>
          <p:cNvSpPr>
            <a:spLocks noChangeArrowheads="1"/>
          </p:cNvSpPr>
          <p:nvPr/>
        </p:nvSpPr>
        <p:spPr bwMode="auto">
          <a:xfrm rot="893611">
            <a:off x="2379663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rgbClr val="A50021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2" name="AutoShape 6"/>
          <p:cNvSpPr>
            <a:spLocks noChangeArrowheads="1"/>
          </p:cNvSpPr>
          <p:nvPr/>
        </p:nvSpPr>
        <p:spPr bwMode="auto">
          <a:xfrm rot="893611">
            <a:off x="2703513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rgbClr val="A50021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3" name="AutoShape 7"/>
          <p:cNvSpPr>
            <a:spLocks noChangeArrowheads="1"/>
          </p:cNvSpPr>
          <p:nvPr/>
        </p:nvSpPr>
        <p:spPr bwMode="auto">
          <a:xfrm rot="893611">
            <a:off x="3027363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rgbClr val="A50021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4" name="AutoShape 8"/>
          <p:cNvSpPr>
            <a:spLocks noChangeArrowheads="1"/>
          </p:cNvSpPr>
          <p:nvPr/>
        </p:nvSpPr>
        <p:spPr bwMode="auto">
          <a:xfrm rot="893611">
            <a:off x="3351213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rgbClr val="A50021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5" name="AutoShape 9"/>
          <p:cNvSpPr>
            <a:spLocks noChangeArrowheads="1"/>
          </p:cNvSpPr>
          <p:nvPr/>
        </p:nvSpPr>
        <p:spPr bwMode="auto">
          <a:xfrm rot="893611">
            <a:off x="3675063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rgbClr val="A50021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6" name="AutoShape 10"/>
          <p:cNvSpPr>
            <a:spLocks noChangeArrowheads="1"/>
          </p:cNvSpPr>
          <p:nvPr/>
        </p:nvSpPr>
        <p:spPr bwMode="auto">
          <a:xfrm rot="893611">
            <a:off x="4322763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rgbClr val="A50021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7" name="AutoShape 11"/>
          <p:cNvSpPr>
            <a:spLocks noChangeArrowheads="1"/>
          </p:cNvSpPr>
          <p:nvPr/>
        </p:nvSpPr>
        <p:spPr bwMode="auto">
          <a:xfrm rot="893611">
            <a:off x="3998913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FFFF00"/>
          </a:solidFill>
          <a:ln w="25400">
            <a:solidFill>
              <a:srgbClr val="A50021"/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8" name="AutoShape 13"/>
          <p:cNvSpPr>
            <a:spLocks noChangeArrowheads="1"/>
          </p:cNvSpPr>
          <p:nvPr/>
        </p:nvSpPr>
        <p:spPr bwMode="auto">
          <a:xfrm rot="893611">
            <a:off x="6381750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92D050"/>
          </a:solidFill>
          <a:ln w="25400">
            <a:solidFill>
              <a:schemeClr val="accent4">
                <a:lumMod val="10000"/>
              </a:schemeClr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9" name="AutoShape 15"/>
          <p:cNvSpPr>
            <a:spLocks noChangeArrowheads="1"/>
          </p:cNvSpPr>
          <p:nvPr/>
        </p:nvSpPr>
        <p:spPr bwMode="auto">
          <a:xfrm rot="893611">
            <a:off x="6705600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92D050"/>
          </a:solidFill>
          <a:ln w="25400">
            <a:solidFill>
              <a:schemeClr val="accent4">
                <a:lumMod val="10000"/>
              </a:schemeClr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0" name="AutoShape 30"/>
          <p:cNvSpPr>
            <a:spLocks noChangeArrowheads="1"/>
          </p:cNvSpPr>
          <p:nvPr/>
        </p:nvSpPr>
        <p:spPr bwMode="auto">
          <a:xfrm rot="893611">
            <a:off x="5791200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92D050"/>
          </a:solidFill>
          <a:ln w="25400">
            <a:solidFill>
              <a:schemeClr val="accent4">
                <a:lumMod val="10000"/>
              </a:schemeClr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1" name="AutoShape 31"/>
          <p:cNvSpPr>
            <a:spLocks noChangeArrowheads="1"/>
          </p:cNvSpPr>
          <p:nvPr/>
        </p:nvSpPr>
        <p:spPr bwMode="auto">
          <a:xfrm rot="893611">
            <a:off x="6096000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92D050"/>
          </a:solidFill>
          <a:ln w="25400">
            <a:solidFill>
              <a:schemeClr val="accent4">
                <a:lumMod val="10000"/>
              </a:schemeClr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2" name="组合 18"/>
          <p:cNvGrpSpPr/>
          <p:nvPr/>
        </p:nvGrpSpPr>
        <p:grpSpPr>
          <a:xfrm>
            <a:off x="2571750" y="2892425"/>
            <a:ext cx="5507042" cy="733425"/>
            <a:chOff x="2894013" y="4267200"/>
            <a:chExt cx="5507102" cy="733436"/>
          </a:xfrm>
        </p:grpSpPr>
        <p:sp>
          <p:nvSpPr>
            <p:cNvPr id="33" name="Text Box 16"/>
            <p:cNvSpPr txBox="1">
              <a:spLocks noChangeArrowheads="1"/>
            </p:cNvSpPr>
            <p:nvPr/>
          </p:nvSpPr>
          <p:spPr bwMode="auto">
            <a:xfrm>
              <a:off x="2894013" y="4267200"/>
              <a:ext cx="3019458" cy="70803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1" lang="en-US" altLang="zh-CN" sz="4000" b="1" i="0" u="none" strike="noStrike" kern="1200" cap="none" spc="0" normalizeH="0" baseline="0" noProof="0" dirty="0">
                  <a:ln>
                    <a:noFill/>
                  </a:ln>
                  <a:solidFill>
                    <a:schemeClr val="accent4">
                      <a:lumMod val="10000"/>
                    </a:schemeClr>
                  </a:solidFill>
                  <a:effectLst/>
                  <a:uLnTx/>
                  <a:uFillTx/>
                  <a:latin typeface="华文楷体" pitchFamily="2" charset="-122"/>
                  <a:ea typeface="华文楷体" pitchFamily="2" charset="-122"/>
                  <a:cs typeface="+mn-cs"/>
                </a:rPr>
                <a:t>8     +    5    =</a:t>
              </a:r>
              <a:endParaRPr kumimoji="1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  <p:sp>
          <p:nvSpPr>
            <p:cNvPr id="34" name="矩形 17"/>
            <p:cNvSpPr>
              <a:spLocks noChangeArrowheads="1"/>
            </p:cNvSpPr>
            <p:nvPr/>
          </p:nvSpPr>
          <p:spPr bwMode="auto">
            <a:xfrm>
              <a:off x="7400979" y="4286250"/>
              <a:ext cx="1000136" cy="714386"/>
            </a:xfrm>
            <a:prstGeom prst="rect">
              <a:avLst/>
            </a:prstGeom>
            <a:solidFill>
              <a:schemeClr val="tx1"/>
            </a:solidFill>
            <a:ln w="9525" algn="ctr">
              <a:solidFill>
                <a:schemeClr val="accent1"/>
              </a:solidFill>
              <a:round/>
            </a:ln>
          </p:spPr>
          <p:txBody>
            <a:bodyPr/>
            <a:p>
              <a:pPr lvl="0" eaLnBrk="1" hangingPunct="1"/>
              <a:endParaRPr lang="zh-CN" altLang="en-US" sz="40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endParaRPr>
            </a:p>
          </p:txBody>
        </p:sp>
      </p:grpSp>
      <p:grpSp>
        <p:nvGrpSpPr>
          <p:cNvPr id="3" name="Group 7"/>
          <p:cNvGrpSpPr/>
          <p:nvPr/>
        </p:nvGrpSpPr>
        <p:grpSpPr>
          <a:xfrm>
            <a:off x="2395538" y="3457575"/>
            <a:ext cx="762000" cy="381000"/>
            <a:chOff x="2880" y="2976"/>
            <a:chExt cx="480" cy="240"/>
          </a:xfrm>
        </p:grpSpPr>
        <p:sp>
          <p:nvSpPr>
            <p:cNvPr id="36" name="Line 8"/>
            <p:cNvSpPr>
              <a:spLocks noChangeShapeType="1"/>
            </p:cNvSpPr>
            <p:nvPr/>
          </p:nvSpPr>
          <p:spPr bwMode="auto">
            <a:xfrm flipH="1">
              <a:off x="2880" y="2976"/>
              <a:ext cx="240" cy="240"/>
            </a:xfrm>
            <a:prstGeom prst="line">
              <a:avLst/>
            </a:prstGeom>
            <a:noFill/>
            <a:ln w="28575">
              <a:solidFill>
                <a:schemeClr val="accent4">
                  <a:lumMod val="10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  <p:sp>
          <p:nvSpPr>
            <p:cNvPr id="37" name="Line 9"/>
            <p:cNvSpPr>
              <a:spLocks noChangeShapeType="1"/>
            </p:cNvSpPr>
            <p:nvPr/>
          </p:nvSpPr>
          <p:spPr bwMode="auto">
            <a:xfrm>
              <a:off x="3120" y="2976"/>
              <a:ext cx="240" cy="240"/>
            </a:xfrm>
            <a:prstGeom prst="line">
              <a:avLst/>
            </a:prstGeom>
            <a:noFill/>
            <a:ln w="28575">
              <a:solidFill>
                <a:schemeClr val="accent4">
                  <a:lumMod val="10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sp>
        <p:nvSpPr>
          <p:cNvPr id="38" name="矩形 37"/>
          <p:cNvSpPr>
            <a:spLocks noChangeArrowheads="1"/>
          </p:cNvSpPr>
          <p:nvPr/>
        </p:nvSpPr>
        <p:spPr bwMode="auto">
          <a:xfrm>
            <a:off x="2214563" y="3792538"/>
            <a:ext cx="4413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endParaRPr lang="zh-CN" altLang="en-US" sz="40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39" name="矩形 38"/>
          <p:cNvSpPr>
            <a:spLocks noChangeArrowheads="1"/>
          </p:cNvSpPr>
          <p:nvPr/>
        </p:nvSpPr>
        <p:spPr bwMode="auto">
          <a:xfrm>
            <a:off x="2946400" y="3792538"/>
            <a:ext cx="441325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5</a:t>
            </a:r>
            <a:endParaRPr lang="zh-CN" altLang="en-US" sz="40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grpSp>
        <p:nvGrpSpPr>
          <p:cNvPr id="4" name="Group 12"/>
          <p:cNvGrpSpPr/>
          <p:nvPr/>
        </p:nvGrpSpPr>
        <p:grpSpPr>
          <a:xfrm>
            <a:off x="3122613" y="3429000"/>
            <a:ext cx="1377950" cy="1071563"/>
            <a:chOff x="1356" y="2928"/>
            <a:chExt cx="780" cy="675"/>
          </a:xfrm>
        </p:grpSpPr>
        <p:sp>
          <p:nvSpPr>
            <p:cNvPr id="41" name="Line 13"/>
            <p:cNvSpPr>
              <a:spLocks noChangeShapeType="1"/>
            </p:cNvSpPr>
            <p:nvPr/>
          </p:nvSpPr>
          <p:spPr bwMode="auto">
            <a:xfrm>
              <a:off x="2136" y="2928"/>
              <a:ext cx="0" cy="672"/>
            </a:xfrm>
            <a:prstGeom prst="line">
              <a:avLst/>
            </a:prstGeom>
            <a:noFill/>
            <a:ln w="28575">
              <a:solidFill>
                <a:schemeClr val="accent4">
                  <a:lumMod val="10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  <p:sp>
          <p:nvSpPr>
            <p:cNvPr id="42" name="Line 14"/>
            <p:cNvSpPr>
              <a:spLocks noChangeShapeType="1"/>
            </p:cNvSpPr>
            <p:nvPr/>
          </p:nvSpPr>
          <p:spPr bwMode="auto">
            <a:xfrm>
              <a:off x="1356" y="3603"/>
              <a:ext cx="768" cy="0"/>
            </a:xfrm>
            <a:prstGeom prst="line">
              <a:avLst/>
            </a:prstGeom>
            <a:noFill/>
            <a:ln w="28575">
              <a:solidFill>
                <a:schemeClr val="accent4">
                  <a:lumMod val="10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  <p:sp>
          <p:nvSpPr>
            <p:cNvPr id="43" name="Line 15"/>
            <p:cNvSpPr>
              <a:spLocks noChangeShapeType="1"/>
            </p:cNvSpPr>
            <p:nvPr/>
          </p:nvSpPr>
          <p:spPr bwMode="auto">
            <a:xfrm flipV="1">
              <a:off x="1356" y="3507"/>
              <a:ext cx="0" cy="96"/>
            </a:xfrm>
            <a:prstGeom prst="line">
              <a:avLst/>
            </a:prstGeom>
            <a:noFill/>
            <a:ln w="28575">
              <a:solidFill>
                <a:schemeClr val="accent4">
                  <a:lumMod val="10000"/>
                </a:schemeClr>
              </a:solidFill>
              <a:round/>
            </a:ln>
          </p:spPr>
          <p:txBody>
            <a:bodyPr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endParaRPr>
            </a:p>
          </p:txBody>
        </p:sp>
      </p:grpSp>
      <p:sp>
        <p:nvSpPr>
          <p:cNvPr id="44" name="Text Box 16"/>
          <p:cNvSpPr txBox="1">
            <a:spLocks noChangeArrowheads="1"/>
          </p:cNvSpPr>
          <p:nvPr/>
        </p:nvSpPr>
        <p:spPr bwMode="auto">
          <a:xfrm>
            <a:off x="3500438" y="4643438"/>
            <a:ext cx="665163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10</a:t>
            </a:r>
            <a:endParaRPr kumimoji="1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45" name="Text Box 16"/>
          <p:cNvSpPr txBox="1"/>
          <p:nvPr/>
        </p:nvSpPr>
        <p:spPr>
          <a:xfrm>
            <a:off x="7006590" y="2873375"/>
            <a:ext cx="714375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lvl="0" eaLnBrk="1" hangingPunct="1"/>
            <a:r>
              <a:rPr lang="en-US" altLang="zh-CN" sz="44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13</a:t>
            </a:r>
            <a:endParaRPr lang="en-US" altLang="zh-CN" sz="44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46" name="AutoShape 15"/>
          <p:cNvSpPr>
            <a:spLocks noChangeArrowheads="1"/>
          </p:cNvSpPr>
          <p:nvPr/>
        </p:nvSpPr>
        <p:spPr bwMode="auto">
          <a:xfrm rot="893611">
            <a:off x="7042150" y="1174750"/>
            <a:ext cx="152400" cy="1290638"/>
          </a:xfrm>
          <a:prstGeom prst="can">
            <a:avLst>
              <a:gd name="adj" fmla="val 91902"/>
            </a:avLst>
          </a:prstGeom>
          <a:solidFill>
            <a:srgbClr val="92D050"/>
          </a:solidFill>
          <a:ln w="25400">
            <a:solidFill>
              <a:schemeClr val="accent4">
                <a:lumMod val="10000"/>
              </a:schemeClr>
            </a:solidFill>
            <a:round/>
          </a:ln>
        </p:spPr>
        <p:txBody>
          <a:bodyPr wrap="none" anchor="ctr"/>
          <a:p>
            <a:pPr lvl="0" eaLnBrk="1" hangingPunct="1"/>
            <a:endParaRPr lang="zh-CN" altLang="en-US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3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2.37743E-6 L 0.12916 0.0037 " pathEditMode="relative" rAng="0" ptsTypes="AA">
                                      <p:cBhvr>
                                        <p:cTn id="1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5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2.37743E-6 L 0.13316 0.0037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6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-2.37743E-6 L 0.13698 0.0037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8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-0.0037 L 0.1401 -2.37743E-6 " pathEditMode="relative" rAng="0" ptsTypes="AA">
                                      <p:cBhvr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0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63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2 -0.0037 L 0.14167 -2.65495E-6 " pathEditMode="relative" rAng="0" ptsTypes="AA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2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38" grpId="0"/>
      <p:bldP spid="39" grpId="0"/>
      <p:bldP spid="44" grpId="0"/>
      <p:bldP spid="4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0" name="Text Box 17"/>
          <p:cNvSpPr txBox="1">
            <a:spLocks noChangeArrowheads="1"/>
          </p:cNvSpPr>
          <p:nvPr/>
        </p:nvSpPr>
        <p:spPr bwMode="auto">
          <a:xfrm>
            <a:off x="2214563" y="2438400"/>
            <a:ext cx="289083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8    +    8    =</a:t>
            </a:r>
            <a:endParaRPr kumimoji="1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1031" name="Text Box 30"/>
          <p:cNvSpPr txBox="1">
            <a:spLocks noChangeArrowheads="1"/>
          </p:cNvSpPr>
          <p:nvPr/>
        </p:nvSpPr>
        <p:spPr bwMode="auto">
          <a:xfrm>
            <a:off x="2214563" y="3489325"/>
            <a:ext cx="289083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8    +    7    =</a:t>
            </a:r>
            <a:endParaRPr kumimoji="1" lang="en-US" altLang="zh-CN" sz="4000" b="1" i="0" u="none" strike="noStrike" kern="1200" cap="none" spc="0" normalizeH="0" baseline="0" noProof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1032" name="Text Box 32"/>
          <p:cNvSpPr txBox="1">
            <a:spLocks noChangeArrowheads="1"/>
          </p:cNvSpPr>
          <p:nvPr/>
        </p:nvSpPr>
        <p:spPr bwMode="auto">
          <a:xfrm>
            <a:off x="2214563" y="4572000"/>
            <a:ext cx="2890838" cy="7080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40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8    +    9    =</a:t>
            </a:r>
            <a:endParaRPr kumimoji="1" lang="en-US" altLang="zh-CN" sz="40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pic>
        <p:nvPicPr>
          <p:cNvPr id="9221" name="图片 7" descr="试一试0.pn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642938"/>
            <a:ext cx="2286000" cy="1303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TextBox 8"/>
          <p:cNvSpPr txBox="1"/>
          <p:nvPr/>
        </p:nvSpPr>
        <p:spPr>
          <a:xfrm>
            <a:off x="1285875" y="1214438"/>
            <a:ext cx="1785938" cy="646113"/>
          </a:xfrm>
          <a:prstGeom prst="rect">
            <a:avLst/>
          </a:prstGeom>
          <a:noFill/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solidFill>
                  <a:srgbClr val="161616"/>
                </a:solidFill>
                <a:latin typeface="华文楷体" pitchFamily="2" charset="-122"/>
                <a:ea typeface="华文楷体" pitchFamily="2" charset="-122"/>
              </a:rPr>
              <a:t>试一试</a:t>
            </a:r>
            <a:endParaRPr lang="zh-CN" altLang="en-US" sz="3600" b="1" dirty="0">
              <a:solidFill>
                <a:srgbClr val="161616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9223" name="矩形 9"/>
          <p:cNvSpPr/>
          <p:nvPr/>
        </p:nvSpPr>
        <p:spPr>
          <a:xfrm>
            <a:off x="5143500" y="2357438"/>
            <a:ext cx="785813" cy="785812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4" name="矩形 10"/>
          <p:cNvSpPr/>
          <p:nvPr/>
        </p:nvSpPr>
        <p:spPr>
          <a:xfrm>
            <a:off x="5143500" y="3429000"/>
            <a:ext cx="785813" cy="785813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225" name="矩形 11"/>
          <p:cNvSpPr/>
          <p:nvPr/>
        </p:nvSpPr>
        <p:spPr>
          <a:xfrm>
            <a:off x="5143500" y="4500563"/>
            <a:ext cx="785813" cy="785812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143500" y="2435225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3500" y="3506788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3500" y="4572000"/>
            <a:ext cx="78581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17</a:t>
            </a:r>
            <a:endParaRPr lang="zh-CN" altLang="en-US" sz="4000" b="1" dirty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2" name="Picture 5" descr="E:\我的课件\人教新课标\8、7、6加几\che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688" y="1500188"/>
            <a:ext cx="779462" cy="563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3" name="Picture 6" descr="E:\我的课件\人教新课标\8、7、6加几\che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888" y="1500188"/>
            <a:ext cx="779462" cy="563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4" name="Picture 7" descr="E:\我的课件\人教新课标\8、7、6加几\che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5088" y="1500188"/>
            <a:ext cx="779462" cy="563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5" name="Picture 8" descr="E:\我的课件\人教新课标\8、7、6加几\che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3288" y="1500188"/>
            <a:ext cx="779462" cy="563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6" name="Picture 9" descr="E:\我的课件\人教新课标\8、7、6加几\che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0713" y="1500188"/>
            <a:ext cx="779462" cy="563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7" name="Picture 10" descr="E:\我的课件\人教新课标\8、7、6加几\che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4850" y="1500188"/>
            <a:ext cx="779463" cy="563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8" name="Picture 11" descr="E:\我的课件\人教新课标\8、7、6加几\che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688" y="2460625"/>
            <a:ext cx="779462" cy="563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49" name="Picture 12" descr="E:\我的课件\人教新课标\8、7、6加几\che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6888" y="2460625"/>
            <a:ext cx="779462" cy="563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0" name="Picture 13" descr="E:\我的课件\人教新课标\8、7、6加几\che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5088" y="2460625"/>
            <a:ext cx="779462" cy="563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1" name="Picture 14" descr="E:\我的课件\人教新课标\8、7、6加几\che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43288" y="2460625"/>
            <a:ext cx="779462" cy="563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2" name="Picture 15" descr="E:\我的课件\人教新课标\8、7、6加几\che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00713" y="2460625"/>
            <a:ext cx="779462" cy="563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3" name="Picture 16" descr="E:\我的课件\人教新课标\8、7、6加几\che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54850" y="2460625"/>
            <a:ext cx="779463" cy="563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54" name="Picture 17" descr="E:\我的课件\人教新课标\8、7、6加几\che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69050" y="1957388"/>
            <a:ext cx="779463" cy="563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67" name="Text Box 18"/>
          <p:cNvSpPr txBox="1">
            <a:spLocks noChangeArrowheads="1"/>
          </p:cNvSpPr>
          <p:nvPr/>
        </p:nvSpPr>
        <p:spPr bwMode="auto">
          <a:xfrm>
            <a:off x="3321050" y="3929063"/>
            <a:ext cx="2185988" cy="646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en-US" altLang="zh-CN" sz="3600" b="1" i="0" u="none" strike="noStrike" kern="1200" cap="none" spc="0" normalizeH="0" baseline="0" noProof="0" dirty="0">
                <a:ln>
                  <a:noFill/>
                </a:ln>
                <a:solidFill>
                  <a:schemeClr val="accent4">
                    <a:lumMod val="10000"/>
                  </a:schemeClr>
                </a:solidFill>
                <a:effectLst/>
                <a:uLnTx/>
                <a:uFillTx/>
                <a:latin typeface="华文楷体" pitchFamily="2" charset="-122"/>
                <a:ea typeface="华文楷体" pitchFamily="2" charset="-122"/>
                <a:cs typeface="+mn-cs"/>
              </a:rPr>
              <a:t>+            =</a:t>
            </a:r>
            <a:endParaRPr kumimoji="1" lang="en-US" altLang="zh-CN" sz="36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10000"/>
                </a:schemeClr>
              </a:solidFill>
              <a:effectLst/>
              <a:uLnTx/>
              <a:uFillTx/>
              <a:latin typeface="华文楷体" pitchFamily="2" charset="-122"/>
              <a:ea typeface="华文楷体" pitchFamily="2" charset="-122"/>
              <a:cs typeface="+mn-cs"/>
            </a:endParaRPr>
          </a:p>
        </p:txBody>
      </p:sp>
      <p:sp>
        <p:nvSpPr>
          <p:cNvPr id="10256" name="矩形 16"/>
          <p:cNvSpPr/>
          <p:nvPr/>
        </p:nvSpPr>
        <p:spPr>
          <a:xfrm>
            <a:off x="2357438" y="3857625"/>
            <a:ext cx="785812" cy="785813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7" name="矩形 17"/>
          <p:cNvSpPr/>
          <p:nvPr/>
        </p:nvSpPr>
        <p:spPr>
          <a:xfrm>
            <a:off x="4000500" y="3857625"/>
            <a:ext cx="785813" cy="785813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258" name="矩形 18"/>
          <p:cNvSpPr/>
          <p:nvPr/>
        </p:nvSpPr>
        <p:spPr>
          <a:xfrm>
            <a:off x="5643563" y="3857625"/>
            <a:ext cx="785812" cy="785813"/>
          </a:xfrm>
          <a:prstGeom prst="rect">
            <a:avLst/>
          </a:prstGeom>
          <a:noFill/>
          <a:ln w="25400" cap="flat" cmpd="sng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500313" y="3857625"/>
            <a:ext cx="50006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143375" y="3857625"/>
            <a:ext cx="500063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7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10261" name="Picture 8" descr="E:\我的课件\人教新课标\8、7、6加几\che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0288" y="1500188"/>
            <a:ext cx="779462" cy="563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62" name="Picture 14" descr="E:\我的课件\人教新课标\8、7、6加几\che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40288" y="2460625"/>
            <a:ext cx="779462" cy="563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TextBox 22"/>
          <p:cNvSpPr txBox="1"/>
          <p:nvPr/>
        </p:nvSpPr>
        <p:spPr>
          <a:xfrm>
            <a:off x="5643563" y="3863975"/>
            <a:ext cx="785812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sz="4000" b="1" dirty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15</a:t>
            </a:r>
            <a:endParaRPr lang="zh-CN" altLang="en-US" sz="4000" b="1" dirty="0">
              <a:solidFill>
                <a:srgbClr val="00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3" grpId="0"/>
    </p:bldLst>
  </p:timing>
</p:sld>
</file>

<file path=ppt/theme/theme1.xml><?xml version="1.0" encoding="utf-8"?>
<a:theme xmlns:a="http://schemas.openxmlformats.org/drawingml/2006/main" name="小学数学低年级模板">
  <a:themeElements>
    <a:clrScheme name="">
      <a:dk1>
        <a:srgbClr val="008000"/>
      </a:dk1>
      <a:lt1>
        <a:srgbClr val="FFFFFF"/>
      </a:lt1>
      <a:dk2>
        <a:srgbClr val="003300"/>
      </a:dk2>
      <a:lt2>
        <a:srgbClr val="FFFFFF"/>
      </a:lt2>
      <a:accent1>
        <a:srgbClr val="FF9900"/>
      </a:accent1>
      <a:accent2>
        <a:srgbClr val="3333CC"/>
      </a:accent2>
      <a:accent3>
        <a:srgbClr val="AAADAA"/>
      </a:accent3>
      <a:accent4>
        <a:srgbClr val="DADADA"/>
      </a:accent4>
      <a:accent5>
        <a:srgbClr val="FFCAAA"/>
      </a:accent5>
      <a:accent6>
        <a:srgbClr val="2D2DB9"/>
      </a:accent6>
      <a:hlink>
        <a:srgbClr val="CCCCFF"/>
      </a:hlink>
      <a:folHlink>
        <a:srgbClr val="B2B2B2"/>
      </a:folHlink>
    </a:clrScheme>
    <a:fontScheme name="小学数学低年级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小学数学低年级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小学数学低年级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小学数学低年级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小学数学低年级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小学数学低年级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小学数学低年级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小学数学低年级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481</Words>
  <Application>WPS 演示</Application>
  <PresentationFormat>全屏显示(4:3)</PresentationFormat>
  <Paragraphs>184</Paragraphs>
  <Slides>16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Times New Roman</vt:lpstr>
      <vt:lpstr>华文楷体</vt:lpstr>
      <vt:lpstr>微软雅黑</vt:lpstr>
      <vt:lpstr>小学数学低年级模板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/>
  <cp:lastModifiedBy>caoliang</cp:lastModifiedBy>
  <cp:revision>5</cp:revision>
  <dcterms:created xsi:type="dcterms:W3CDTF">2014-07-23T02:43:12Z</dcterms:created>
  <dcterms:modified xsi:type="dcterms:W3CDTF">2016-12-05T15:19:39Z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