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84" r:id="rId5"/>
    <p:sldId id="289" r:id="rId6"/>
    <p:sldId id="290" r:id="rId7"/>
    <p:sldId id="285" r:id="rId8"/>
    <p:sldId id="291" r:id="rId9"/>
    <p:sldId id="281" r:id="rId10"/>
    <p:sldId id="283" r:id="rId11"/>
    <p:sldId id="268" r:id="rId12"/>
    <p:sldId id="269" r:id="rId13"/>
    <p:sldId id="280" r:id="rId14"/>
    <p:sldId id="286" r:id="rId15"/>
    <p:sldId id="287" r:id="rId16"/>
    <p:sldId id="288" r:id="rId17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rgbClr val="FF3300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814"/>
    <p:restoredTop sz="90929"/>
  </p:normalViewPr>
  <p:slideViewPr>
    <p:cSldViewPr showGuides="1">
      <p:cViewPr>
        <p:scale>
          <a:sx n="40" d="100"/>
          <a:sy n="40" d="100"/>
        </p:scale>
        <p:origin x="-1422" y="-11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smtClean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>
                <a:solidFill>
                  <a:schemeClr val="tx1"/>
                </a:solidFill>
              </a:rPr>
            </a:fld>
            <a:endParaRPr lang="en-US" altLang="zh-CN" sz="1400" dirty="0">
              <a:solidFill>
                <a:schemeClr val="tx1"/>
              </a:solidFill>
            </a:endParaRPr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2"/>
          <p:cNvSpPr txBox="1"/>
          <p:nvPr/>
        </p:nvSpPr>
        <p:spPr>
          <a:xfrm>
            <a:off x="2159000" y="1643063"/>
            <a:ext cx="427037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   </a:t>
            </a:r>
            <a:r>
              <a:rPr lang="zh-CN" altLang="en-US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加   几</a:t>
            </a:r>
            <a:endParaRPr lang="zh-CN" altLang="en-US" sz="8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714375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冀教版数学一年级上册第八单元</a:t>
            </a:r>
            <a:endParaRPr lang="zh-CN" altLang="en-US" sz="40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3"/>
          <p:cNvSpPr txBox="1"/>
          <p:nvPr/>
        </p:nvSpPr>
        <p:spPr>
          <a:xfrm>
            <a:off x="643255" y="857250"/>
            <a:ext cx="371157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看图写算式。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7" name="Picture 15" descr="C:\Documents and Settings\Administrator\桌面\冀教版1上第8单元《20以内的加法》\2.进位加法\素材\教材插图：进位加法\教材第70页  练一练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500188"/>
            <a:ext cx="7505700" cy="2832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组合 27"/>
          <p:cNvGrpSpPr/>
          <p:nvPr/>
        </p:nvGrpSpPr>
        <p:grpSpPr>
          <a:xfrm>
            <a:off x="2928938" y="4500563"/>
            <a:ext cx="2857500" cy="708025"/>
            <a:chOff x="3000366" y="4022725"/>
            <a:chExt cx="2857543" cy="707747"/>
          </a:xfrm>
        </p:grpSpPr>
        <p:sp>
          <p:nvSpPr>
            <p:cNvPr id="11274" name="Text Box 16"/>
            <p:cNvSpPr txBox="1"/>
            <p:nvPr/>
          </p:nvSpPr>
          <p:spPr>
            <a:xfrm>
              <a:off x="3000366" y="4022725"/>
              <a:ext cx="2153170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+    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275" name="矩形 26"/>
            <p:cNvSpPr/>
            <p:nvPr/>
          </p:nvSpPr>
          <p:spPr>
            <a:xfrm>
              <a:off x="5214945" y="4022725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269" name="矩形 26"/>
          <p:cNvSpPr/>
          <p:nvPr/>
        </p:nvSpPr>
        <p:spPr>
          <a:xfrm>
            <a:off x="3857625" y="4500563"/>
            <a:ext cx="642938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0" name="矩形 26"/>
          <p:cNvSpPr/>
          <p:nvPr/>
        </p:nvSpPr>
        <p:spPr>
          <a:xfrm>
            <a:off x="2643188" y="4500563"/>
            <a:ext cx="642937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28"/>
          <p:cNvSpPr txBox="1"/>
          <p:nvPr/>
        </p:nvSpPr>
        <p:spPr>
          <a:xfrm>
            <a:off x="2714625" y="4500563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28"/>
          <p:cNvSpPr txBox="1"/>
          <p:nvPr/>
        </p:nvSpPr>
        <p:spPr>
          <a:xfrm>
            <a:off x="3929063" y="4500563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28"/>
          <p:cNvSpPr txBox="1"/>
          <p:nvPr/>
        </p:nvSpPr>
        <p:spPr>
          <a:xfrm>
            <a:off x="5143500" y="4500563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14" descr="C:\Documents and Settings\Administrator\桌面\冀教版1上第8单元《20以内的加法》\2.进位加法\素材\教材插图：进位加法\教材第70页  练一练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214438"/>
            <a:ext cx="6929438" cy="26146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1" name="组合 27"/>
          <p:cNvGrpSpPr/>
          <p:nvPr/>
        </p:nvGrpSpPr>
        <p:grpSpPr>
          <a:xfrm>
            <a:off x="2928938" y="4286250"/>
            <a:ext cx="2857500" cy="708025"/>
            <a:chOff x="3000366" y="4022725"/>
            <a:chExt cx="2857543" cy="707747"/>
          </a:xfrm>
        </p:grpSpPr>
        <p:sp>
          <p:nvSpPr>
            <p:cNvPr id="12297" name="Text Box 16"/>
            <p:cNvSpPr txBox="1"/>
            <p:nvPr/>
          </p:nvSpPr>
          <p:spPr>
            <a:xfrm>
              <a:off x="3000366" y="4022725"/>
              <a:ext cx="2153170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  +    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298" name="矩形 26"/>
            <p:cNvSpPr/>
            <p:nvPr/>
          </p:nvSpPr>
          <p:spPr>
            <a:xfrm>
              <a:off x="5214945" y="4022725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292" name="矩形 26"/>
          <p:cNvSpPr/>
          <p:nvPr/>
        </p:nvSpPr>
        <p:spPr>
          <a:xfrm>
            <a:off x="3857625" y="4286250"/>
            <a:ext cx="642938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3" name="矩形 26"/>
          <p:cNvSpPr/>
          <p:nvPr/>
        </p:nvSpPr>
        <p:spPr>
          <a:xfrm>
            <a:off x="2643188" y="4286250"/>
            <a:ext cx="642937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28"/>
          <p:cNvSpPr txBox="1"/>
          <p:nvPr/>
        </p:nvSpPr>
        <p:spPr>
          <a:xfrm>
            <a:off x="2714625" y="4286250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28"/>
          <p:cNvSpPr txBox="1"/>
          <p:nvPr/>
        </p:nvSpPr>
        <p:spPr>
          <a:xfrm>
            <a:off x="3929063" y="4286250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28"/>
          <p:cNvSpPr txBox="1"/>
          <p:nvPr/>
        </p:nvSpPr>
        <p:spPr>
          <a:xfrm>
            <a:off x="5143500" y="4286250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3"/>
          <p:cNvSpPr txBox="1"/>
          <p:nvPr/>
        </p:nvSpPr>
        <p:spPr>
          <a:xfrm>
            <a:off x="714375" y="928688"/>
            <a:ext cx="25892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填一填。</a:t>
            </a:r>
            <a:endParaRPr lang="zh-CN" altLang="en-US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5" name="Text Box 16"/>
          <p:cNvSpPr txBox="1"/>
          <p:nvPr/>
        </p:nvSpPr>
        <p:spPr>
          <a:xfrm>
            <a:off x="843122" y="3494405"/>
            <a:ext cx="249174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 +     =</a:t>
            </a:r>
            <a:endParaRPr lang="en-US" altLang="zh-CN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6" name="矩形 26"/>
          <p:cNvSpPr/>
          <p:nvPr/>
        </p:nvSpPr>
        <p:spPr>
          <a:xfrm>
            <a:off x="3429000" y="2192338"/>
            <a:ext cx="642938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7" name="矩形 26"/>
          <p:cNvSpPr/>
          <p:nvPr/>
        </p:nvSpPr>
        <p:spPr>
          <a:xfrm>
            <a:off x="2071688" y="2214563"/>
            <a:ext cx="642937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8" name="矩形 26"/>
          <p:cNvSpPr/>
          <p:nvPr/>
        </p:nvSpPr>
        <p:spPr>
          <a:xfrm>
            <a:off x="3429000" y="2786063"/>
            <a:ext cx="642938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9" name="矩形 26"/>
          <p:cNvSpPr/>
          <p:nvPr/>
        </p:nvSpPr>
        <p:spPr>
          <a:xfrm>
            <a:off x="2071688" y="2857500"/>
            <a:ext cx="642937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0" name="矩形 26"/>
          <p:cNvSpPr/>
          <p:nvPr/>
        </p:nvSpPr>
        <p:spPr>
          <a:xfrm>
            <a:off x="3429000" y="3429000"/>
            <a:ext cx="642938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1" name="矩形 26"/>
          <p:cNvSpPr/>
          <p:nvPr/>
        </p:nvSpPr>
        <p:spPr>
          <a:xfrm>
            <a:off x="2071688" y="3500438"/>
            <a:ext cx="642937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2" name="矩形 26"/>
          <p:cNvSpPr/>
          <p:nvPr/>
        </p:nvSpPr>
        <p:spPr>
          <a:xfrm>
            <a:off x="3429000" y="4071938"/>
            <a:ext cx="642938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3" name="矩形 26"/>
          <p:cNvSpPr/>
          <p:nvPr/>
        </p:nvSpPr>
        <p:spPr>
          <a:xfrm>
            <a:off x="2071688" y="4143375"/>
            <a:ext cx="642937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4" name="矩形 26"/>
          <p:cNvSpPr/>
          <p:nvPr/>
        </p:nvSpPr>
        <p:spPr>
          <a:xfrm>
            <a:off x="3429000" y="4714875"/>
            <a:ext cx="642938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5" name="矩形 26"/>
          <p:cNvSpPr/>
          <p:nvPr/>
        </p:nvSpPr>
        <p:spPr>
          <a:xfrm>
            <a:off x="2071688" y="4786313"/>
            <a:ext cx="642937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6" name="TextBox 15"/>
          <p:cNvSpPr txBox="1"/>
          <p:nvPr/>
        </p:nvSpPr>
        <p:spPr>
          <a:xfrm>
            <a:off x="2143125" y="2214563"/>
            <a:ext cx="5000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7" name="TextBox 16"/>
          <p:cNvSpPr txBox="1"/>
          <p:nvPr/>
        </p:nvSpPr>
        <p:spPr>
          <a:xfrm>
            <a:off x="2143125" y="2854325"/>
            <a:ext cx="5000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8" name="TextBox 17"/>
          <p:cNvSpPr txBox="1"/>
          <p:nvPr/>
        </p:nvSpPr>
        <p:spPr>
          <a:xfrm>
            <a:off x="2143125" y="3497263"/>
            <a:ext cx="5000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9" name="TextBox 18"/>
          <p:cNvSpPr txBox="1"/>
          <p:nvPr/>
        </p:nvSpPr>
        <p:spPr>
          <a:xfrm>
            <a:off x="2143125" y="4143375"/>
            <a:ext cx="50006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0" name="TextBox 19"/>
          <p:cNvSpPr txBox="1"/>
          <p:nvPr/>
        </p:nvSpPr>
        <p:spPr>
          <a:xfrm>
            <a:off x="2143125" y="4783138"/>
            <a:ext cx="5000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1" name="Text Box 16"/>
          <p:cNvSpPr txBox="1"/>
          <p:nvPr/>
        </p:nvSpPr>
        <p:spPr>
          <a:xfrm>
            <a:off x="3898900" y="3494405"/>
            <a:ext cx="416687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 +    =</a:t>
            </a:r>
            <a:endParaRPr lang="en-US" altLang="zh-CN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2" name="矩形 26"/>
          <p:cNvSpPr/>
          <p:nvPr/>
        </p:nvSpPr>
        <p:spPr>
          <a:xfrm>
            <a:off x="7215188" y="2192338"/>
            <a:ext cx="642937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3" name="矩形 26"/>
          <p:cNvSpPr/>
          <p:nvPr/>
        </p:nvSpPr>
        <p:spPr>
          <a:xfrm>
            <a:off x="5857875" y="2214563"/>
            <a:ext cx="642938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4" name="矩形 26"/>
          <p:cNvSpPr/>
          <p:nvPr/>
        </p:nvSpPr>
        <p:spPr>
          <a:xfrm>
            <a:off x="7215188" y="2786063"/>
            <a:ext cx="642937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5" name="矩形 26"/>
          <p:cNvSpPr/>
          <p:nvPr/>
        </p:nvSpPr>
        <p:spPr>
          <a:xfrm>
            <a:off x="5857875" y="2857500"/>
            <a:ext cx="642938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6" name="矩形 26"/>
          <p:cNvSpPr/>
          <p:nvPr/>
        </p:nvSpPr>
        <p:spPr>
          <a:xfrm>
            <a:off x="7215188" y="3429000"/>
            <a:ext cx="642937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7" name="矩形 26"/>
          <p:cNvSpPr/>
          <p:nvPr/>
        </p:nvSpPr>
        <p:spPr>
          <a:xfrm>
            <a:off x="5857875" y="3500438"/>
            <a:ext cx="642938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8" name="矩形 26"/>
          <p:cNvSpPr/>
          <p:nvPr/>
        </p:nvSpPr>
        <p:spPr>
          <a:xfrm>
            <a:off x="7215188" y="4071938"/>
            <a:ext cx="642937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39" name="矩形 26"/>
          <p:cNvSpPr/>
          <p:nvPr/>
        </p:nvSpPr>
        <p:spPr>
          <a:xfrm>
            <a:off x="5857875" y="4143375"/>
            <a:ext cx="642938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40" name="矩形 26"/>
          <p:cNvSpPr/>
          <p:nvPr/>
        </p:nvSpPr>
        <p:spPr>
          <a:xfrm>
            <a:off x="7215188" y="4714875"/>
            <a:ext cx="642937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41" name="矩形 26"/>
          <p:cNvSpPr/>
          <p:nvPr/>
        </p:nvSpPr>
        <p:spPr>
          <a:xfrm>
            <a:off x="5857875" y="4786313"/>
            <a:ext cx="642938" cy="642937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42" name="TextBox 31"/>
          <p:cNvSpPr txBox="1"/>
          <p:nvPr/>
        </p:nvSpPr>
        <p:spPr>
          <a:xfrm>
            <a:off x="5929313" y="2214563"/>
            <a:ext cx="5000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43" name="TextBox 32"/>
          <p:cNvSpPr txBox="1"/>
          <p:nvPr/>
        </p:nvSpPr>
        <p:spPr>
          <a:xfrm>
            <a:off x="5929313" y="2854325"/>
            <a:ext cx="500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44" name="TextBox 33"/>
          <p:cNvSpPr txBox="1"/>
          <p:nvPr/>
        </p:nvSpPr>
        <p:spPr>
          <a:xfrm>
            <a:off x="5929313" y="3497263"/>
            <a:ext cx="5000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45" name="TextBox 34"/>
          <p:cNvSpPr txBox="1"/>
          <p:nvPr/>
        </p:nvSpPr>
        <p:spPr>
          <a:xfrm>
            <a:off x="5929313" y="4143375"/>
            <a:ext cx="500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46" name="TextBox 35"/>
          <p:cNvSpPr txBox="1"/>
          <p:nvPr/>
        </p:nvSpPr>
        <p:spPr>
          <a:xfrm>
            <a:off x="5714365" y="4783455"/>
            <a:ext cx="8712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 Box 28"/>
          <p:cNvSpPr txBox="1"/>
          <p:nvPr/>
        </p:nvSpPr>
        <p:spPr>
          <a:xfrm>
            <a:off x="3429000" y="2149475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 Box 28"/>
          <p:cNvSpPr txBox="1"/>
          <p:nvPr/>
        </p:nvSpPr>
        <p:spPr>
          <a:xfrm>
            <a:off x="3429000" y="2792413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 Box 28"/>
          <p:cNvSpPr txBox="1"/>
          <p:nvPr/>
        </p:nvSpPr>
        <p:spPr>
          <a:xfrm>
            <a:off x="3429000" y="3435350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 Box 28"/>
          <p:cNvSpPr txBox="1"/>
          <p:nvPr/>
        </p:nvSpPr>
        <p:spPr>
          <a:xfrm>
            <a:off x="3406775" y="4078288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 Box 28"/>
          <p:cNvSpPr txBox="1"/>
          <p:nvPr/>
        </p:nvSpPr>
        <p:spPr>
          <a:xfrm>
            <a:off x="3429000" y="4721225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 Box 28"/>
          <p:cNvSpPr txBox="1"/>
          <p:nvPr/>
        </p:nvSpPr>
        <p:spPr>
          <a:xfrm>
            <a:off x="7192963" y="2143125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 Box 28"/>
          <p:cNvSpPr txBox="1"/>
          <p:nvPr/>
        </p:nvSpPr>
        <p:spPr>
          <a:xfrm>
            <a:off x="7192963" y="2786063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 Box 28"/>
          <p:cNvSpPr txBox="1"/>
          <p:nvPr/>
        </p:nvSpPr>
        <p:spPr>
          <a:xfrm>
            <a:off x="7192963" y="3429000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 Box 28"/>
          <p:cNvSpPr txBox="1"/>
          <p:nvPr/>
        </p:nvSpPr>
        <p:spPr>
          <a:xfrm>
            <a:off x="7170738" y="4071938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 Box 28"/>
          <p:cNvSpPr txBox="1"/>
          <p:nvPr/>
        </p:nvSpPr>
        <p:spPr>
          <a:xfrm>
            <a:off x="7192963" y="4714875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3"/>
          <p:cNvSpPr txBox="1"/>
          <p:nvPr/>
        </p:nvSpPr>
        <p:spPr>
          <a:xfrm>
            <a:off x="714375" y="1071563"/>
            <a:ext cx="258921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算一算。</a:t>
            </a:r>
            <a:endParaRPr lang="zh-CN" altLang="en-US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339" name="组合 27"/>
          <p:cNvGrpSpPr/>
          <p:nvPr/>
        </p:nvGrpSpPr>
        <p:grpSpPr>
          <a:xfrm>
            <a:off x="785813" y="2143125"/>
            <a:ext cx="3286125" cy="708025"/>
            <a:chOff x="3000364" y="4022725"/>
            <a:chExt cx="3286171" cy="707747"/>
          </a:xfrm>
        </p:grpSpPr>
        <p:sp>
          <p:nvSpPr>
            <p:cNvPr id="14361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3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362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4340" name="组合 27"/>
          <p:cNvGrpSpPr/>
          <p:nvPr/>
        </p:nvGrpSpPr>
        <p:grpSpPr>
          <a:xfrm>
            <a:off x="785813" y="3149600"/>
            <a:ext cx="3286125" cy="708025"/>
            <a:chOff x="3000364" y="4022725"/>
            <a:chExt cx="3286171" cy="707747"/>
          </a:xfrm>
        </p:grpSpPr>
        <p:sp>
          <p:nvSpPr>
            <p:cNvPr id="14359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4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360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4341" name="组合 27"/>
          <p:cNvGrpSpPr/>
          <p:nvPr/>
        </p:nvGrpSpPr>
        <p:grpSpPr>
          <a:xfrm>
            <a:off x="785813" y="4149725"/>
            <a:ext cx="3286125" cy="708025"/>
            <a:chOff x="3000364" y="4022725"/>
            <a:chExt cx="3286171" cy="707747"/>
          </a:xfrm>
        </p:grpSpPr>
        <p:sp>
          <p:nvSpPr>
            <p:cNvPr id="14357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8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358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4342" name="组合 27"/>
          <p:cNvGrpSpPr/>
          <p:nvPr/>
        </p:nvGrpSpPr>
        <p:grpSpPr>
          <a:xfrm>
            <a:off x="4786313" y="2143125"/>
            <a:ext cx="3286125" cy="708025"/>
            <a:chOff x="3000364" y="4022725"/>
            <a:chExt cx="3286171" cy="707747"/>
          </a:xfrm>
        </p:grpSpPr>
        <p:sp>
          <p:nvSpPr>
            <p:cNvPr id="14355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9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356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4343" name="组合 27"/>
          <p:cNvGrpSpPr/>
          <p:nvPr/>
        </p:nvGrpSpPr>
        <p:grpSpPr>
          <a:xfrm>
            <a:off x="4786313" y="3149600"/>
            <a:ext cx="3286125" cy="708025"/>
            <a:chOff x="3000364" y="4022725"/>
            <a:chExt cx="3286171" cy="707747"/>
          </a:xfrm>
        </p:grpSpPr>
        <p:sp>
          <p:nvSpPr>
            <p:cNvPr id="14353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6   +   9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354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4344" name="组合 27"/>
          <p:cNvGrpSpPr/>
          <p:nvPr/>
        </p:nvGrpSpPr>
        <p:grpSpPr>
          <a:xfrm>
            <a:off x="4786313" y="4149725"/>
            <a:ext cx="3500437" cy="708025"/>
            <a:chOff x="3000364" y="4022725"/>
            <a:chExt cx="3500488" cy="707608"/>
          </a:xfrm>
        </p:grpSpPr>
        <p:sp>
          <p:nvSpPr>
            <p:cNvPr id="14351" name="Text Box 16"/>
            <p:cNvSpPr txBox="1"/>
            <p:nvPr/>
          </p:nvSpPr>
          <p:spPr>
            <a:xfrm>
              <a:off x="3000364" y="4022725"/>
              <a:ext cx="2618062" cy="7076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10   +   9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352" name="矩形 26"/>
            <p:cNvSpPr/>
            <p:nvPr/>
          </p:nvSpPr>
          <p:spPr>
            <a:xfrm>
              <a:off x="5857888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Text Box 28"/>
          <p:cNvSpPr txBox="1"/>
          <p:nvPr/>
        </p:nvSpPr>
        <p:spPr>
          <a:xfrm>
            <a:off x="3429000" y="2149475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 Box 28"/>
          <p:cNvSpPr txBox="1"/>
          <p:nvPr/>
        </p:nvSpPr>
        <p:spPr>
          <a:xfrm>
            <a:off x="3429000" y="3143250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 Box 28"/>
          <p:cNvSpPr txBox="1"/>
          <p:nvPr/>
        </p:nvSpPr>
        <p:spPr>
          <a:xfrm>
            <a:off x="3429000" y="4149725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 Box 28"/>
          <p:cNvSpPr txBox="1"/>
          <p:nvPr/>
        </p:nvSpPr>
        <p:spPr>
          <a:xfrm>
            <a:off x="7407275" y="2143125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 Box 28"/>
          <p:cNvSpPr txBox="1"/>
          <p:nvPr/>
        </p:nvSpPr>
        <p:spPr>
          <a:xfrm>
            <a:off x="7429500" y="3143250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 Box 28"/>
          <p:cNvSpPr txBox="1"/>
          <p:nvPr/>
        </p:nvSpPr>
        <p:spPr>
          <a:xfrm>
            <a:off x="7643813" y="4143375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3"/>
          <p:cNvSpPr txBox="1"/>
          <p:nvPr/>
        </p:nvSpPr>
        <p:spPr>
          <a:xfrm>
            <a:off x="643255" y="857250"/>
            <a:ext cx="500062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提问题，并解答。</a:t>
            </a:r>
            <a:endParaRPr lang="zh-CN" altLang="en-US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Picture 2" descr="C:\Documents and Settings\Administrator\桌面\冀教版1上第8单元《20以内的加法》\2.进位加法\素材\教材插图：进位加法\教材第70页  练一练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213" y="1890713"/>
            <a:ext cx="8218487" cy="2681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16"/>
          <p:cNvSpPr txBox="1"/>
          <p:nvPr/>
        </p:nvSpPr>
        <p:spPr>
          <a:xfrm>
            <a:off x="4786313" y="5006975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=</a:t>
            </a:r>
            <a:endParaRPr lang="en-US" altLang="zh-CN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5" name="矩形 26"/>
          <p:cNvSpPr/>
          <p:nvPr/>
        </p:nvSpPr>
        <p:spPr>
          <a:xfrm>
            <a:off x="4214813" y="5006975"/>
            <a:ext cx="642937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6" name="矩形 26"/>
          <p:cNvSpPr/>
          <p:nvPr/>
        </p:nvSpPr>
        <p:spPr>
          <a:xfrm>
            <a:off x="2714625" y="5006975"/>
            <a:ext cx="642938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7" name="矩形 26"/>
          <p:cNvSpPr/>
          <p:nvPr/>
        </p:nvSpPr>
        <p:spPr>
          <a:xfrm>
            <a:off x="5500688" y="5006975"/>
            <a:ext cx="642937" cy="642938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8" name="椭圆 9"/>
          <p:cNvSpPr/>
          <p:nvPr/>
        </p:nvSpPr>
        <p:spPr>
          <a:xfrm>
            <a:off x="3500438" y="5072063"/>
            <a:ext cx="571500" cy="571500"/>
          </a:xfrm>
          <a:prstGeom prst="ellipse">
            <a:avLst/>
          </a:prstGeom>
          <a:solidFill>
            <a:schemeClr val="bg1"/>
          </a:solidFill>
          <a:ln w="254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TextBox 3"/>
          <p:cNvSpPr txBox="1"/>
          <p:nvPr/>
        </p:nvSpPr>
        <p:spPr>
          <a:xfrm>
            <a:off x="2928938" y="527050"/>
            <a:ext cx="27146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Rectangle 3"/>
          <p:cNvSpPr/>
          <p:nvPr/>
        </p:nvSpPr>
        <p:spPr>
          <a:xfrm>
            <a:off x="357188" y="1214438"/>
            <a:ext cx="8358187" cy="49990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、结合问题情境，经历动手操作、用自己的方法计算、交流个性化算法的过程。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、能正确计算</a:t>
            </a: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加几，了解“凑十”的方法。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l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、愿意与他人交流自己的算法，体验算法多样化。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3"/>
          <p:cNvSpPr txBox="1"/>
          <p:nvPr/>
        </p:nvSpPr>
        <p:spPr>
          <a:xfrm>
            <a:off x="1928813" y="503238"/>
            <a:ext cx="17859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99" name="TextBox 4"/>
          <p:cNvSpPr txBox="1"/>
          <p:nvPr/>
        </p:nvSpPr>
        <p:spPr>
          <a:xfrm>
            <a:off x="1354773" y="1289050"/>
            <a:ext cx="31432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0" name="TextBox 5"/>
          <p:cNvSpPr txBox="1"/>
          <p:nvPr/>
        </p:nvSpPr>
        <p:spPr>
          <a:xfrm>
            <a:off x="1355090" y="2075180"/>
            <a:ext cx="400050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1" name="TextBox 6"/>
          <p:cNvSpPr txBox="1"/>
          <p:nvPr/>
        </p:nvSpPr>
        <p:spPr>
          <a:xfrm>
            <a:off x="1355090" y="2860675"/>
            <a:ext cx="464248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2" name="TextBox 7"/>
          <p:cNvSpPr txBox="1"/>
          <p:nvPr/>
        </p:nvSpPr>
        <p:spPr>
          <a:xfrm>
            <a:off x="1283335" y="3646805"/>
            <a:ext cx="63449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03" name="TextBox 8"/>
          <p:cNvSpPr txBox="1"/>
          <p:nvPr/>
        </p:nvSpPr>
        <p:spPr>
          <a:xfrm>
            <a:off x="1283335" y="4432300"/>
            <a:ext cx="691705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… 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43250" y="500063"/>
            <a:ext cx="10001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500" y="1285875"/>
            <a:ext cx="1000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6313" y="2074863"/>
            <a:ext cx="10001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25" y="2857500"/>
            <a:ext cx="1000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38" y="3643313"/>
            <a:ext cx="10001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3063" y="5211763"/>
            <a:ext cx="6286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说一说，你发现了什么规律？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5" descr="C:\Documents and Settings\Administrator\桌面\冀教版1上第8单元《20以内的加法》\2.进位加法\素材\教材插图：进位加法\教材第69页  一共有多少只鹅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992313"/>
            <a:ext cx="7858125" cy="3294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2"/>
          <p:cNvSpPr txBox="1"/>
          <p:nvPr/>
        </p:nvSpPr>
        <p:spPr>
          <a:xfrm>
            <a:off x="571500" y="720725"/>
            <a:ext cx="78787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说一说，你从图中得到哪些信息？</a:t>
            </a:r>
            <a:endParaRPr lang="zh-CN" altLang="en-US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5" descr="C:\Documents and Settings\Administrator\桌面\冀教版1上第8单元《20以内的加法》\2.进位加法\素材\教材插图：进位加法\教材第69页  一共有多少只鹅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928813"/>
            <a:ext cx="7858125" cy="3294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2"/>
          <p:cNvSpPr txBox="1"/>
          <p:nvPr/>
        </p:nvSpPr>
        <p:spPr>
          <a:xfrm>
            <a:off x="1141413" y="792163"/>
            <a:ext cx="4287837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一共有多少只鹅？</a:t>
            </a:r>
            <a:endParaRPr lang="zh-CN" altLang="en-US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148" name="图片 4" descr="小红花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714375"/>
            <a:ext cx="688975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429375" y="1428750"/>
            <a:ext cx="100012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Box 15"/>
          <p:cNvSpPr txBox="1"/>
          <p:nvPr/>
        </p:nvSpPr>
        <p:spPr>
          <a:xfrm>
            <a:off x="7092950" y="2133600"/>
            <a:ext cx="1500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786188" y="2792413"/>
            <a:ext cx="12858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27"/>
          <p:cNvGrpSpPr/>
          <p:nvPr/>
        </p:nvGrpSpPr>
        <p:grpSpPr>
          <a:xfrm>
            <a:off x="2417763" y="4075113"/>
            <a:ext cx="3714750" cy="708025"/>
            <a:chOff x="3000364" y="4022725"/>
            <a:chExt cx="3714776" cy="707747"/>
          </a:xfrm>
        </p:grpSpPr>
        <p:sp>
          <p:nvSpPr>
            <p:cNvPr id="7176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3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177" name="矩形 26"/>
            <p:cNvSpPr/>
            <p:nvPr/>
          </p:nvSpPr>
          <p:spPr>
            <a:xfrm>
              <a:off x="5643570" y="4071942"/>
              <a:ext cx="1071570" cy="64294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3" name="Text Box 28"/>
          <p:cNvSpPr txBox="1"/>
          <p:nvPr/>
        </p:nvSpPr>
        <p:spPr>
          <a:xfrm>
            <a:off x="5240338" y="4140200"/>
            <a:ext cx="617537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74" name="Picture 19" descr="C:\Users\Administrator\AppData\Roaming\Tencent\Users\712326765\QQ\WinTemp\RichOle\BJ5`OWKSXGED7@A1J79FYW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836613"/>
            <a:ext cx="6964362" cy="122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Picture 20" descr="C:\Users\Administrator\AppData\Roaming\Tencent\Users\712326765\QQ\WinTemp\RichOle\$E`Q``SJ[R(SE}QSCC36C0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2852738"/>
            <a:ext cx="3671887" cy="98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3"/>
          <p:cNvSpPr txBox="1"/>
          <p:nvPr/>
        </p:nvSpPr>
        <p:spPr>
          <a:xfrm>
            <a:off x="714375" y="434975"/>
            <a:ext cx="42878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摆一摆，算一算。</a:t>
            </a:r>
            <a:endParaRPr lang="zh-CN" altLang="en-US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7" name="AutoShape 4"/>
          <p:cNvSpPr>
            <a:spLocks noChangeArrowheads="1"/>
          </p:cNvSpPr>
          <p:nvPr/>
        </p:nvSpPr>
        <p:spPr bwMode="auto">
          <a:xfrm rot="893611">
            <a:off x="157162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8" name="AutoShape 5"/>
          <p:cNvSpPr>
            <a:spLocks noChangeArrowheads="1"/>
          </p:cNvSpPr>
          <p:nvPr/>
        </p:nvSpPr>
        <p:spPr bwMode="auto">
          <a:xfrm rot="893611">
            <a:off x="189547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9" name="AutoShape 6"/>
          <p:cNvSpPr>
            <a:spLocks noChangeArrowheads="1"/>
          </p:cNvSpPr>
          <p:nvPr/>
        </p:nvSpPr>
        <p:spPr bwMode="auto">
          <a:xfrm rot="893611">
            <a:off x="221932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0" name="AutoShape 7"/>
          <p:cNvSpPr>
            <a:spLocks noChangeArrowheads="1"/>
          </p:cNvSpPr>
          <p:nvPr/>
        </p:nvSpPr>
        <p:spPr bwMode="auto">
          <a:xfrm rot="893611">
            <a:off x="254317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1" name="AutoShape 8"/>
          <p:cNvSpPr>
            <a:spLocks noChangeArrowheads="1"/>
          </p:cNvSpPr>
          <p:nvPr/>
        </p:nvSpPr>
        <p:spPr bwMode="auto">
          <a:xfrm rot="893611">
            <a:off x="286702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2" name="AutoShape 9"/>
          <p:cNvSpPr>
            <a:spLocks noChangeArrowheads="1"/>
          </p:cNvSpPr>
          <p:nvPr/>
        </p:nvSpPr>
        <p:spPr bwMode="auto">
          <a:xfrm rot="893611">
            <a:off x="319087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3" name="AutoShape 10"/>
          <p:cNvSpPr>
            <a:spLocks noChangeArrowheads="1"/>
          </p:cNvSpPr>
          <p:nvPr/>
        </p:nvSpPr>
        <p:spPr bwMode="auto">
          <a:xfrm rot="893611">
            <a:off x="383857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4" name="AutoShape 11"/>
          <p:cNvSpPr>
            <a:spLocks noChangeArrowheads="1"/>
          </p:cNvSpPr>
          <p:nvPr/>
        </p:nvSpPr>
        <p:spPr bwMode="auto">
          <a:xfrm rot="893611">
            <a:off x="351472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5" name="AutoShape 12"/>
          <p:cNvSpPr>
            <a:spLocks noChangeArrowheads="1"/>
          </p:cNvSpPr>
          <p:nvPr/>
        </p:nvSpPr>
        <p:spPr bwMode="auto">
          <a:xfrm rot="893611">
            <a:off x="4162425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6" name="AutoShape 13"/>
          <p:cNvSpPr>
            <a:spLocks noChangeArrowheads="1"/>
          </p:cNvSpPr>
          <p:nvPr/>
        </p:nvSpPr>
        <p:spPr bwMode="auto">
          <a:xfrm rot="893611">
            <a:off x="5897563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00B0F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 rot="893611">
            <a:off x="5540375" y="1555750"/>
            <a:ext cx="152400" cy="1290638"/>
          </a:xfrm>
          <a:prstGeom prst="can">
            <a:avLst>
              <a:gd name="adj" fmla="val 91902"/>
            </a:avLst>
          </a:prstGeom>
          <a:solidFill>
            <a:srgbClr val="00B0F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58" name="AutoShape 15"/>
          <p:cNvSpPr>
            <a:spLocks noChangeArrowheads="1"/>
          </p:cNvSpPr>
          <p:nvPr/>
        </p:nvSpPr>
        <p:spPr bwMode="auto">
          <a:xfrm rot="893611">
            <a:off x="6221413" y="1547813"/>
            <a:ext cx="152400" cy="1290638"/>
          </a:xfrm>
          <a:prstGeom prst="can">
            <a:avLst>
              <a:gd name="adj" fmla="val 91902"/>
            </a:avLst>
          </a:prstGeom>
          <a:solidFill>
            <a:srgbClr val="00B0F0"/>
          </a:solidFill>
          <a:ln w="25400">
            <a:solidFill>
              <a:schemeClr val="accent4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09" name="AutoShape 17"/>
          <p:cNvSpPr/>
          <p:nvPr/>
        </p:nvSpPr>
        <p:spPr>
          <a:xfrm>
            <a:off x="1285875" y="1357313"/>
            <a:ext cx="3581400" cy="1600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12" name="Text Box 20"/>
          <p:cNvSpPr txBox="1"/>
          <p:nvPr/>
        </p:nvSpPr>
        <p:spPr>
          <a:xfrm>
            <a:off x="3233738" y="428625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220" name="Text Box 28"/>
          <p:cNvSpPr txBox="1"/>
          <p:nvPr/>
        </p:nvSpPr>
        <p:spPr>
          <a:xfrm>
            <a:off x="2571750" y="4929188"/>
            <a:ext cx="5699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27"/>
          <p:cNvGrpSpPr/>
          <p:nvPr/>
        </p:nvGrpSpPr>
        <p:grpSpPr>
          <a:xfrm>
            <a:off x="2214563" y="3286125"/>
            <a:ext cx="3714750" cy="708025"/>
            <a:chOff x="3000364" y="4022725"/>
            <a:chExt cx="3714776" cy="707747"/>
          </a:xfrm>
        </p:grpSpPr>
        <p:sp>
          <p:nvSpPr>
            <p:cNvPr id="8219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3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" name="矩形 26"/>
            <p:cNvSpPr/>
            <p:nvPr/>
          </p:nvSpPr>
          <p:spPr>
            <a:xfrm>
              <a:off x="5643570" y="4071942"/>
              <a:ext cx="1071570" cy="64294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0" name="Text Box 28"/>
          <p:cNvSpPr txBox="1"/>
          <p:nvPr/>
        </p:nvSpPr>
        <p:spPr>
          <a:xfrm>
            <a:off x="3967163" y="4287838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 Box 28"/>
          <p:cNvSpPr txBox="1"/>
          <p:nvPr/>
        </p:nvSpPr>
        <p:spPr>
          <a:xfrm>
            <a:off x="5072063" y="3354388"/>
            <a:ext cx="61753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爆炸形 1 31"/>
          <p:cNvSpPr/>
          <p:nvPr/>
        </p:nvSpPr>
        <p:spPr>
          <a:xfrm>
            <a:off x="5357813" y="4416425"/>
            <a:ext cx="2643187" cy="1571625"/>
          </a:xfrm>
          <a:prstGeom prst="irregularSeal1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凑十法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4" name="直接连接符 33"/>
          <p:cNvCxnSpPr>
            <a:endCxn id="8212" idx="0"/>
          </p:cNvCxnSpPr>
          <p:nvPr/>
        </p:nvCxnSpPr>
        <p:spPr>
          <a:xfrm rot="5400000">
            <a:off x="3357563" y="3929063"/>
            <a:ext cx="428625" cy="28575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9" name="直接连接符 38"/>
          <p:cNvCxnSpPr>
            <a:endCxn id="30" idx="0"/>
          </p:cNvCxnSpPr>
          <p:nvPr/>
        </p:nvCxnSpPr>
        <p:spPr>
          <a:xfrm rot="-5400000" flipH="1">
            <a:off x="3783013" y="3908425"/>
            <a:ext cx="430212" cy="32702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3" name="直接连接符 42"/>
          <p:cNvCxnSpPr/>
          <p:nvPr/>
        </p:nvCxnSpPr>
        <p:spPr>
          <a:xfrm rot="5400000">
            <a:off x="1855788" y="4357688"/>
            <a:ext cx="1143000" cy="15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5" name="直接连接符 44"/>
          <p:cNvCxnSpPr/>
          <p:nvPr/>
        </p:nvCxnSpPr>
        <p:spPr>
          <a:xfrm>
            <a:off x="2428875" y="4929188"/>
            <a:ext cx="1000125" cy="15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8" name="直接连接符 47"/>
          <p:cNvCxnSpPr/>
          <p:nvPr/>
        </p:nvCxnSpPr>
        <p:spPr>
          <a:xfrm rot="5400000">
            <a:off x="3321050" y="4822825"/>
            <a:ext cx="214313" cy="15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6.03747E-6 L -0.11806 -6.03747E-6 " pathEditMode="relative" ptsTypes="AA">
                                      <p:cBhvr>
                                        <p:cTn id="1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8209" grpId="0" animBg="1"/>
      <p:bldP spid="8212" grpId="0"/>
      <p:bldP spid="8220" grpId="0"/>
      <p:bldP spid="30" grpId="0"/>
      <p:bldP spid="31" grpId="0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2" descr="试一试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571500"/>
            <a:ext cx="2214563" cy="126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24"/>
          <p:cNvSpPr txBox="1"/>
          <p:nvPr/>
        </p:nvSpPr>
        <p:spPr>
          <a:xfrm>
            <a:off x="1071563" y="1143000"/>
            <a:ext cx="1643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试一试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220" name="组合 27"/>
          <p:cNvGrpSpPr/>
          <p:nvPr/>
        </p:nvGrpSpPr>
        <p:grpSpPr>
          <a:xfrm>
            <a:off x="1143000" y="2357438"/>
            <a:ext cx="3286125" cy="708025"/>
            <a:chOff x="3000364" y="4022725"/>
            <a:chExt cx="3286171" cy="707747"/>
          </a:xfrm>
        </p:grpSpPr>
        <p:sp>
          <p:nvSpPr>
            <p:cNvPr id="9230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6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31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221" name="组合 27"/>
          <p:cNvGrpSpPr/>
          <p:nvPr/>
        </p:nvGrpSpPr>
        <p:grpSpPr>
          <a:xfrm>
            <a:off x="2714625" y="3578225"/>
            <a:ext cx="3286125" cy="708025"/>
            <a:chOff x="3000364" y="4022725"/>
            <a:chExt cx="3286171" cy="707747"/>
          </a:xfrm>
        </p:grpSpPr>
        <p:sp>
          <p:nvSpPr>
            <p:cNvPr id="9228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8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9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222" name="组合 27"/>
          <p:cNvGrpSpPr/>
          <p:nvPr/>
        </p:nvGrpSpPr>
        <p:grpSpPr>
          <a:xfrm>
            <a:off x="4357688" y="4721225"/>
            <a:ext cx="3286125" cy="708025"/>
            <a:chOff x="3000364" y="4022725"/>
            <a:chExt cx="3286171" cy="707747"/>
          </a:xfrm>
        </p:grpSpPr>
        <p:sp>
          <p:nvSpPr>
            <p:cNvPr id="9226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7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227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Text Box 28"/>
          <p:cNvSpPr txBox="1"/>
          <p:nvPr/>
        </p:nvSpPr>
        <p:spPr>
          <a:xfrm>
            <a:off x="3763963" y="2357438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28"/>
          <p:cNvSpPr txBox="1"/>
          <p:nvPr/>
        </p:nvSpPr>
        <p:spPr>
          <a:xfrm>
            <a:off x="5335588" y="3578225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 Box 28"/>
          <p:cNvSpPr txBox="1"/>
          <p:nvPr/>
        </p:nvSpPr>
        <p:spPr>
          <a:xfrm>
            <a:off x="6978650" y="4714875"/>
            <a:ext cx="665163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" descr="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500063"/>
            <a:ext cx="2143125" cy="1265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11"/>
          <p:cNvSpPr txBox="1"/>
          <p:nvPr/>
        </p:nvSpPr>
        <p:spPr>
          <a:xfrm>
            <a:off x="1071563" y="1139825"/>
            <a:ext cx="16430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44" name="Picture 11" descr="C:\Documents and Settings\Administrator\桌面\冀教版1上第8单元《20以内的加法》\2.进位加法\素材\教材插图：进位加法\教材第70页  练一练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57438"/>
            <a:ext cx="8072438" cy="288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3"/>
          <p:cNvSpPr txBox="1"/>
          <p:nvPr/>
        </p:nvSpPr>
        <p:spPr>
          <a:xfrm>
            <a:off x="571500" y="1785938"/>
            <a:ext cx="419576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圈一圈，算一算。</a:t>
            </a:r>
            <a:endParaRPr lang="zh-CN" altLang="en-US" sz="36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246" name="组合 27"/>
          <p:cNvGrpSpPr/>
          <p:nvPr/>
        </p:nvGrpSpPr>
        <p:grpSpPr>
          <a:xfrm>
            <a:off x="714375" y="5292725"/>
            <a:ext cx="3286125" cy="708025"/>
            <a:chOff x="3000364" y="4022725"/>
            <a:chExt cx="3286171" cy="707747"/>
          </a:xfrm>
        </p:grpSpPr>
        <p:sp>
          <p:nvSpPr>
            <p:cNvPr id="10252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2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253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0247" name="组合 27"/>
          <p:cNvGrpSpPr/>
          <p:nvPr/>
        </p:nvGrpSpPr>
        <p:grpSpPr>
          <a:xfrm>
            <a:off x="5000625" y="5286375"/>
            <a:ext cx="3286125" cy="708025"/>
            <a:chOff x="3000364" y="4022725"/>
            <a:chExt cx="3286171" cy="707747"/>
          </a:xfrm>
        </p:grpSpPr>
        <p:sp>
          <p:nvSpPr>
            <p:cNvPr id="10250" name="Text Box 16"/>
            <p:cNvSpPr txBox="1"/>
            <p:nvPr/>
          </p:nvSpPr>
          <p:spPr>
            <a:xfrm>
              <a:off x="3000364" y="4022725"/>
              <a:ext cx="2505833" cy="7077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40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9   +   4   =</a:t>
              </a:r>
              <a:endParaRPr lang="en-US" altLang="zh-CN" sz="40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251" name="矩形 26"/>
            <p:cNvSpPr/>
            <p:nvPr/>
          </p:nvSpPr>
          <p:spPr>
            <a:xfrm>
              <a:off x="5643571" y="4071942"/>
              <a:ext cx="642964" cy="642942"/>
            </a:xfrm>
            <a:prstGeom prst="rect">
              <a:avLst/>
            </a:prstGeom>
            <a:solidFill>
              <a:schemeClr val="bg1"/>
            </a:solidFill>
            <a:ln w="2540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2" name="Text Box 28"/>
          <p:cNvSpPr txBox="1"/>
          <p:nvPr/>
        </p:nvSpPr>
        <p:spPr>
          <a:xfrm>
            <a:off x="3335338" y="5286375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28"/>
          <p:cNvSpPr txBox="1"/>
          <p:nvPr/>
        </p:nvSpPr>
        <p:spPr>
          <a:xfrm>
            <a:off x="7621588" y="5286375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568</Words>
  <Application>WPS 演示</Application>
  <PresentationFormat>全屏显示(4:3)</PresentationFormat>
  <Paragraphs>182</Paragraphs>
  <Slides>14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Calibri</vt:lpstr>
      <vt:lpstr>华文楷体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5</cp:revision>
  <dcterms:created xsi:type="dcterms:W3CDTF">2014-07-23T01:49:48Z</dcterms:created>
  <dcterms:modified xsi:type="dcterms:W3CDTF">2016-12-07T02:37:47Z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