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75" r:id="rId3"/>
    <p:sldId id="258" r:id="rId4"/>
    <p:sldId id="259" r:id="rId5"/>
    <p:sldId id="278" r:id="rId6"/>
    <p:sldId id="276" r:id="rId7"/>
    <p:sldId id="274" r:id="rId8"/>
    <p:sldId id="272" r:id="rId9"/>
    <p:sldId id="267" r:id="rId10"/>
    <p:sldId id="268" r:id="rId11"/>
    <p:sldId id="277" r:id="rId12"/>
  </p:sldIdLst>
  <p:sldSz cx="9144000" cy="6858000" type="screen4x3"/>
  <p:notesSz cx="6858000" cy="9144000"/>
  <p:defaultTextStyle>
    <a:defPPr>
      <a:defRPr lang="en-US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800" b="1" i="0" u="none" kern="1200" baseline="0">
        <a:solidFill>
          <a:schemeClr val="tx1"/>
        </a:solidFill>
        <a:latin typeface="Times New Roman" panose="02020603050405020304" pitchFamily="18" charset="0"/>
        <a:ea typeface="楷体_GB2312" pitchFamily="49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40"/>
    <p:restoredTop sz="94590"/>
  </p:normalViewPr>
  <p:slideViewPr>
    <p:cSldViewPr showGuides="1">
      <p:cViewPr>
        <p:scale>
          <a:sx n="70" d="100"/>
          <a:sy n="70" d="100"/>
        </p:scale>
        <p:origin x="-1572" y="-534"/>
      </p:cViewPr>
      <p:guideLst>
        <p:guide orient="horz" pos="3552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3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4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zh-CN" altLang="en-US" sz="1200" dirty="0"/>
              <a:pPr lvl="0" algn="r" eaLnBrk="1" hangingPunct="1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 b="0"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 b="0"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zh-CN" altLang="en-US" sz="1400" b="0" dirty="0">
                <a:ea typeface="宋体" panose="02010600030101010101" pitchFamily="2" charset="-122"/>
              </a:rPr>
              <a:pPr lvl="0" algn="r" eaLnBrk="1" hangingPunct="1"/>
              <a:t>‹#›</a:t>
            </a:fld>
            <a:endParaRPr lang="zh-CN" altLang="en-US" sz="1400" b="0" dirty="0">
              <a:ea typeface="宋体" panose="02010600030101010101" pitchFamily="2" charset="-122"/>
            </a:endParaRPr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2"/>
          <p:cNvSpPr txBox="1"/>
          <p:nvPr/>
        </p:nvSpPr>
        <p:spPr>
          <a:xfrm>
            <a:off x="2770188" y="1643063"/>
            <a:ext cx="3016250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80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连   减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571500" y="714375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冀教版数学一年级上册第九单元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3"/>
          <p:cNvSpPr txBox="1"/>
          <p:nvPr/>
        </p:nvSpPr>
        <p:spPr>
          <a:xfrm>
            <a:off x="571500" y="642938"/>
            <a:ext cx="371475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看谁算得快。</a:t>
            </a:r>
          </a:p>
        </p:txBody>
      </p:sp>
      <p:sp>
        <p:nvSpPr>
          <p:cNvPr id="11267" name="TextBox 4"/>
          <p:cNvSpPr txBox="1"/>
          <p:nvPr/>
        </p:nvSpPr>
        <p:spPr>
          <a:xfrm>
            <a:off x="642938" y="1571625"/>
            <a:ext cx="6929437" cy="2834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5=       15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4=</a:t>
            </a:r>
            <a:endParaRPr lang="zh-CN" altLang="en-US" sz="4000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8=       17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9 =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8=       15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4=</a:t>
            </a:r>
            <a:endParaRPr lang="zh-CN" altLang="en-US" sz="4000" dirty="0">
              <a:solidFill>
                <a:schemeClr val="tx2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/>
          <p:nvPr/>
        </p:nvSpPr>
        <p:spPr>
          <a:xfrm>
            <a:off x="3071813" y="1149350"/>
            <a:ext cx="2286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楷体_GB2312" pitchFamily="49" charset="-122"/>
              </a:rPr>
              <a:t>知识巧记</a:t>
            </a:r>
          </a:p>
        </p:txBody>
      </p:sp>
      <p:sp>
        <p:nvSpPr>
          <p:cNvPr id="12291" name="TextBox 2"/>
          <p:cNvSpPr txBox="1"/>
          <p:nvPr/>
        </p:nvSpPr>
        <p:spPr>
          <a:xfrm>
            <a:off x="785813" y="2197100"/>
            <a:ext cx="77152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计算连续减法题，从左到右按顺序。</a:t>
            </a:r>
            <a:endParaRPr lang="en-US" altLang="zh-CN" sz="36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一步一步算仔细，反复检查不错题。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3"/>
          <p:cNvSpPr txBox="1"/>
          <p:nvPr/>
        </p:nvSpPr>
        <p:spPr>
          <a:xfrm>
            <a:off x="2928938" y="500063"/>
            <a:ext cx="2714625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dirty="0">
                <a:latin typeface="华文楷体" pitchFamily="2" charset="-122"/>
                <a:ea typeface="华文楷体" pitchFamily="2" charset="-122"/>
              </a:rPr>
              <a:t>教学目标</a:t>
            </a:r>
          </a:p>
        </p:txBody>
      </p:sp>
      <p:sp>
        <p:nvSpPr>
          <p:cNvPr id="3075" name="Rectangle 3"/>
          <p:cNvSpPr/>
          <p:nvPr/>
        </p:nvSpPr>
        <p:spPr>
          <a:xfrm>
            <a:off x="357188" y="1260475"/>
            <a:ext cx="8358187" cy="49990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、在看图讲故事、列式计算的过程中了解连减的意义，学习连减的计算方法。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、认识连减算式，会进行有关连减的计算。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、在解决问题的过程中感受数学学习的乐趣，体会数学在生活中的广泛应用。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10"/>
          <p:cNvSpPr txBox="1"/>
          <p:nvPr/>
        </p:nvSpPr>
        <p:spPr>
          <a:xfrm>
            <a:off x="184785" y="2150745"/>
            <a:ext cx="9869805" cy="28346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－5=     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     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－5= 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     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     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 </a:t>
            </a:r>
          </a:p>
          <a:p>
            <a:pPr lvl="0" eaLnBrk="1" hangingPunct="1">
              <a:lnSpc>
                <a:spcPct val="150000"/>
              </a:lnSpc>
            </a:pP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－9=     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19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     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=      </a:t>
            </a:r>
          </a:p>
        </p:txBody>
      </p:sp>
      <p:sp>
        <p:nvSpPr>
          <p:cNvPr id="7179" name="Text Box 11"/>
          <p:cNvSpPr txBox="1"/>
          <p:nvPr/>
        </p:nvSpPr>
        <p:spPr>
          <a:xfrm>
            <a:off x="2192338" y="2435225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0" name="Text Box 12"/>
          <p:cNvSpPr txBox="1"/>
          <p:nvPr/>
        </p:nvSpPr>
        <p:spPr>
          <a:xfrm>
            <a:off x="4143372" y="2285992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1" name="Text Box 13"/>
          <p:cNvSpPr txBox="1"/>
          <p:nvPr/>
        </p:nvSpPr>
        <p:spPr>
          <a:xfrm>
            <a:off x="6215074" y="2357430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2" name="Text Box 14"/>
          <p:cNvSpPr txBox="1"/>
          <p:nvPr/>
        </p:nvSpPr>
        <p:spPr>
          <a:xfrm>
            <a:off x="1785918" y="3286124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 Box 11"/>
          <p:cNvSpPr txBox="1"/>
          <p:nvPr/>
        </p:nvSpPr>
        <p:spPr>
          <a:xfrm>
            <a:off x="4071934" y="3286124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 Box 12"/>
          <p:cNvSpPr txBox="1"/>
          <p:nvPr/>
        </p:nvSpPr>
        <p:spPr>
          <a:xfrm>
            <a:off x="6286512" y="3286124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13"/>
          <p:cNvSpPr txBox="1"/>
          <p:nvPr/>
        </p:nvSpPr>
        <p:spPr>
          <a:xfrm>
            <a:off x="2000232" y="4214818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 Box 14"/>
          <p:cNvSpPr txBox="1"/>
          <p:nvPr/>
        </p:nvSpPr>
        <p:spPr>
          <a:xfrm>
            <a:off x="4071934" y="4143380"/>
            <a:ext cx="665162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 Box 14"/>
          <p:cNvSpPr txBox="1"/>
          <p:nvPr/>
        </p:nvSpPr>
        <p:spPr>
          <a:xfrm>
            <a:off x="6286512" y="4143380"/>
            <a:ext cx="4254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108" name="图片 13" descr="回顾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357188"/>
            <a:ext cx="2452688" cy="19732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9" grpId="0"/>
      <p:bldP spid="7180" grpId="0"/>
      <p:bldP spid="7181" grpId="0"/>
      <p:bldP spid="7182" grpId="0"/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21"/>
          <p:cNvSpPr txBox="1"/>
          <p:nvPr/>
        </p:nvSpPr>
        <p:spPr>
          <a:xfrm>
            <a:off x="1214438" y="428625"/>
            <a:ext cx="492918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  <a:ea typeface="楷体_GB2312" pitchFamily="49" charset="-122"/>
              </a:rPr>
              <a:t>小熊还要送几封信呢？</a:t>
            </a:r>
          </a:p>
        </p:txBody>
      </p:sp>
      <p:pic>
        <p:nvPicPr>
          <p:cNvPr id="5123" name="图片 12" descr="小红花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063" y="428625"/>
            <a:ext cx="688975" cy="1000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4" name="Picture 6" descr="E:\河北数学资源（冀教版）\01冀教一上\第9单元\9.3连减、加减混合\5教学素材\教材第89页  看图讲故事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4438" y="1000125"/>
            <a:ext cx="6215062" cy="2584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5" name="Picture 7" descr="E:\河北数学资源（冀教版）\01冀教一上\第9单元\9.3连减、加减混合\5教学素材\教材第89页  看图讲故事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4438" y="3571875"/>
            <a:ext cx="6215062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6" descr="？.wm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500063"/>
            <a:ext cx="1843088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7"/>
          <p:cNvSpPr txBox="1"/>
          <p:nvPr/>
        </p:nvSpPr>
        <p:spPr>
          <a:xfrm>
            <a:off x="2214563" y="857250"/>
            <a:ext cx="61436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457200" eaLnBrk="1" hangingPunct="1"/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14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－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能列成一个算式吗？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28813" y="2357438"/>
            <a:ext cx="45720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457200" eaLnBrk="1" hangingPunct="1"/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14  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－   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6  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－  </a:t>
            </a: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3  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＝</a:t>
            </a:r>
          </a:p>
        </p:txBody>
      </p:sp>
      <p:cxnSp>
        <p:nvCxnSpPr>
          <p:cNvPr id="11" name="直接连接符 10"/>
          <p:cNvCxnSpPr/>
          <p:nvPr/>
        </p:nvCxnSpPr>
        <p:spPr>
          <a:xfrm rot="5400000">
            <a:off x="2606675" y="3035300"/>
            <a:ext cx="214313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2714625" y="3143250"/>
            <a:ext cx="1428750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 rot="5400000">
            <a:off x="4037013" y="3035300"/>
            <a:ext cx="214312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16" name="TextBox 15"/>
          <p:cNvSpPr txBox="1"/>
          <p:nvPr/>
        </p:nvSpPr>
        <p:spPr>
          <a:xfrm>
            <a:off x="3214688" y="3143250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rot="5400000">
            <a:off x="3394075" y="3829050"/>
            <a:ext cx="214313" cy="1588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8" name="直接连接符 17"/>
          <p:cNvCxnSpPr/>
          <p:nvPr/>
        </p:nvCxnSpPr>
        <p:spPr>
          <a:xfrm flipV="1">
            <a:off x="3500438" y="3929063"/>
            <a:ext cx="1928812" cy="6350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9" name="直接连接符 18"/>
          <p:cNvCxnSpPr/>
          <p:nvPr/>
        </p:nvCxnSpPr>
        <p:spPr>
          <a:xfrm rot="5400000">
            <a:off x="4929188" y="3427413"/>
            <a:ext cx="1000125" cy="1587"/>
          </a:xfrm>
          <a:prstGeom prst="line">
            <a:avLst/>
          </a:prstGeom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20" name="TextBox 19"/>
          <p:cNvSpPr txBox="1"/>
          <p:nvPr/>
        </p:nvSpPr>
        <p:spPr>
          <a:xfrm>
            <a:off x="4071938" y="3935413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215063" y="2357438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1"/>
          <p:cNvSpPr txBox="1"/>
          <p:nvPr/>
        </p:nvSpPr>
        <p:spPr>
          <a:xfrm>
            <a:off x="500063" y="4572000"/>
            <a:ext cx="8064500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indent="457200" eaLnBrk="1" hangingPunct="1"/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一个算是里面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个减号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，即从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总数里连续减去两个数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。像这样的连续相减的减法算式就是连减。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20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1"/>
          <p:cNvSpPr txBox="1"/>
          <p:nvPr/>
        </p:nvSpPr>
        <p:spPr>
          <a:xfrm>
            <a:off x="3071813" y="577850"/>
            <a:ext cx="22860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latin typeface="Times New Roman" panose="02020603050405020304" pitchFamily="18" charset="0"/>
                <a:ea typeface="楷体_GB2312" pitchFamily="49" charset="-122"/>
              </a:rPr>
              <a:t>归纳总结</a:t>
            </a:r>
          </a:p>
        </p:txBody>
      </p:sp>
      <p:sp>
        <p:nvSpPr>
          <p:cNvPr id="7171" name="TextBox 2"/>
          <p:cNvSpPr txBox="1"/>
          <p:nvPr/>
        </p:nvSpPr>
        <p:spPr>
          <a:xfrm>
            <a:off x="642938" y="1357313"/>
            <a:ext cx="7715250" cy="42465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个或</a:t>
            </a:r>
            <a:r>
              <a:rPr lang="en-US" altLang="zh-CN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个以上的数连续相减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就是连减。</a:t>
            </a:r>
            <a:endParaRPr lang="en-US" altLang="zh-CN" sz="3600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、计算连减算式时，要按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从左到右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的顺序依次计算，先把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前两个数相减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，再用</a:t>
            </a:r>
            <a:r>
              <a:rPr lang="zh-CN" altLang="en-US" sz="36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所得的数减去第三个数</a:t>
            </a:r>
            <a:r>
              <a:rPr lang="zh-CN" altLang="en-US" sz="3600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8"/>
          <p:cNvSpPr txBox="1"/>
          <p:nvPr/>
        </p:nvSpPr>
        <p:spPr>
          <a:xfrm>
            <a:off x="571500" y="1782763"/>
            <a:ext cx="4700588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聪聪还有几张画片？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1714500" y="53578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8" name="椭圆 7"/>
          <p:cNvSpPr/>
          <p:nvPr/>
        </p:nvSpPr>
        <p:spPr bwMode="auto">
          <a:xfrm>
            <a:off x="2559050" y="5416550"/>
            <a:ext cx="584200" cy="584200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3357563" y="53451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0" name="椭圆 9"/>
          <p:cNvSpPr/>
          <p:nvPr/>
        </p:nvSpPr>
        <p:spPr bwMode="auto">
          <a:xfrm>
            <a:off x="4143375" y="5416550"/>
            <a:ext cx="584200" cy="584200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4929188" y="53451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8200" name="TextBox 11"/>
          <p:cNvSpPr txBox="1"/>
          <p:nvPr/>
        </p:nvSpPr>
        <p:spPr>
          <a:xfrm>
            <a:off x="5500688" y="5302250"/>
            <a:ext cx="571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＝</a:t>
            </a:r>
          </a:p>
        </p:txBody>
      </p:sp>
      <p:sp>
        <p:nvSpPr>
          <p:cNvPr id="13" name="矩形 12"/>
          <p:cNvSpPr/>
          <p:nvPr/>
        </p:nvSpPr>
        <p:spPr bwMode="auto">
          <a:xfrm>
            <a:off x="6143625" y="53451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8202" name="图片 4" descr="练一练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625" y="428625"/>
            <a:ext cx="2357438" cy="1390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3" name="TextBox 5"/>
          <p:cNvSpPr txBox="1"/>
          <p:nvPr/>
        </p:nvSpPr>
        <p:spPr>
          <a:xfrm>
            <a:off x="1143000" y="1143000"/>
            <a:ext cx="2071688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练一练</a:t>
            </a:r>
          </a:p>
        </p:txBody>
      </p:sp>
      <p:pic>
        <p:nvPicPr>
          <p:cNvPr id="820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88" y="2449513"/>
            <a:ext cx="8358187" cy="2765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TextBox 13"/>
          <p:cNvSpPr txBox="1"/>
          <p:nvPr/>
        </p:nvSpPr>
        <p:spPr>
          <a:xfrm>
            <a:off x="1643063" y="5364163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500313" y="5357813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29000" y="5364163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071938" y="5357813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000625" y="5364163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86500" y="5357813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E:\河北数学资源（冀教版）\01冀教一上\第9单元\9.3连减、加减混合\5教学素材\教材第90页  练一练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4438" y="1643063"/>
            <a:ext cx="5707062" cy="3451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Box 8"/>
          <p:cNvSpPr txBox="1"/>
          <p:nvPr/>
        </p:nvSpPr>
        <p:spPr>
          <a:xfrm>
            <a:off x="871855" y="786130"/>
            <a:ext cx="5202555" cy="640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看图填        。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2786063" y="7858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2"/>
          <p:cNvSpPr txBox="1"/>
          <p:nvPr/>
        </p:nvSpPr>
        <p:spPr>
          <a:xfrm>
            <a:off x="857250" y="657225"/>
            <a:ext cx="7286625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幼儿园买来</a:t>
            </a:r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个皮球，分给小班</a:t>
            </a:r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个、中班</a:t>
            </a:r>
            <a:r>
              <a:rPr lang="en-US" altLang="zh-CN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r>
              <a:rPr lang="zh-CN" altLang="en-US" sz="36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个。大班分到几个？</a:t>
            </a:r>
          </a:p>
        </p:txBody>
      </p:sp>
      <p:pic>
        <p:nvPicPr>
          <p:cNvPr id="10243" name="Picture 6" descr="E:\河北数学资源（冀教版）\01冀教一上\第9单元\9.3连减、加减混合\5教学素材\教材第90页  练一练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14500" y="2143125"/>
            <a:ext cx="6000750" cy="2378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云形标注 6"/>
          <p:cNvSpPr/>
          <p:nvPr/>
        </p:nvSpPr>
        <p:spPr>
          <a:xfrm>
            <a:off x="1928813" y="1785938"/>
            <a:ext cx="4143375" cy="1114425"/>
          </a:xfrm>
          <a:prstGeom prst="cloudCallout">
            <a:avLst>
              <a:gd name="adj1" fmla="val 49745"/>
              <a:gd name="adj2" fmla="val 85689"/>
            </a:avLst>
          </a:prstGeom>
          <a:solidFill>
            <a:srgbClr val="FFFF99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剩下的分给大班。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1857375" y="46339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2701925" y="4692650"/>
            <a:ext cx="584200" cy="584200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3500438" y="46212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1" name="椭圆 10"/>
          <p:cNvSpPr/>
          <p:nvPr/>
        </p:nvSpPr>
        <p:spPr bwMode="auto">
          <a:xfrm>
            <a:off x="4286250" y="4692650"/>
            <a:ext cx="584200" cy="584200"/>
          </a:xfrm>
          <a:prstGeom prst="ellipse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072063" y="46212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0250" name="TextBox 11"/>
          <p:cNvSpPr txBox="1"/>
          <p:nvPr/>
        </p:nvSpPr>
        <p:spPr>
          <a:xfrm>
            <a:off x="5643563" y="4578350"/>
            <a:ext cx="5715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chemeClr val="tx2"/>
                </a:solidFill>
                <a:latin typeface="华文楷体" pitchFamily="2" charset="-122"/>
                <a:ea typeface="华文楷体" pitchFamily="2" charset="-122"/>
              </a:rPr>
              <a:t>＝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6286500" y="4621213"/>
            <a:ext cx="642938" cy="642938"/>
          </a:xfrm>
          <a:prstGeom prst="rect">
            <a:avLst/>
          </a:prstGeom>
          <a:noFill/>
          <a:ln w="254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857375" y="4649788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20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43188" y="4643438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875" y="4643438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14813" y="4643438"/>
            <a:ext cx="7143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143500" y="4649788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29375" y="4643438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2EC2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008000"/>
        </a:accent2>
        <a:accent3>
          <a:srgbClr val="FFFFFF"/>
        </a:accent3>
        <a:accent4>
          <a:srgbClr val="0026A5"/>
        </a:accent4>
        <a:accent5>
          <a:srgbClr val="AAE2CA"/>
        </a:accent5>
        <a:accent6>
          <a:srgbClr val="007300"/>
        </a:accent6>
        <a:hlink>
          <a:srgbClr val="CC33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8">
    <a:dk1>
      <a:srgbClr val="002EC2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8000"/>
    </a:accent2>
    <a:accent3>
      <a:srgbClr val="FFFFFF"/>
    </a:accent3>
    <a:accent4>
      <a:srgbClr val="0026A5"/>
    </a:accent4>
    <a:accent5>
      <a:srgbClr val="AAE2CA"/>
    </a:accent5>
    <a:accent6>
      <a:srgbClr val="007300"/>
    </a:accent6>
    <a:hlink>
      <a:srgbClr val="CC3300"/>
    </a:hlink>
    <a:folHlink>
      <a:srgbClr val="008080"/>
    </a:folHlink>
  </a:clrScheme>
</a:themeOverride>
</file>

<file path=ppt/theme/themeOverride2.xml><?xml version="1.0" encoding="utf-8"?>
<a:themeOverride xmlns:a="http://schemas.openxmlformats.org/drawingml/2006/main">
  <a:clrScheme name="默认设计模板 8">
    <a:dk1>
      <a:srgbClr val="002EC2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8000"/>
    </a:accent2>
    <a:accent3>
      <a:srgbClr val="FFFFFF"/>
    </a:accent3>
    <a:accent4>
      <a:srgbClr val="0026A5"/>
    </a:accent4>
    <a:accent5>
      <a:srgbClr val="AAE2CA"/>
    </a:accent5>
    <a:accent6>
      <a:srgbClr val="007300"/>
    </a:accent6>
    <a:hlink>
      <a:srgbClr val="CC3300"/>
    </a:hlink>
    <a:folHlink>
      <a:srgbClr val="008080"/>
    </a:folHlink>
  </a:clrScheme>
</a:themeOverride>
</file>

<file path=ppt/theme/themeOverride3.xml><?xml version="1.0" encoding="utf-8"?>
<a:themeOverride xmlns:a="http://schemas.openxmlformats.org/drawingml/2006/main">
  <a:clrScheme name="默认设计模板 8">
    <a:dk1>
      <a:srgbClr val="002EC2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8000"/>
    </a:accent2>
    <a:accent3>
      <a:srgbClr val="FFFFFF"/>
    </a:accent3>
    <a:accent4>
      <a:srgbClr val="0026A5"/>
    </a:accent4>
    <a:accent5>
      <a:srgbClr val="AAE2CA"/>
    </a:accent5>
    <a:accent6>
      <a:srgbClr val="007300"/>
    </a:accent6>
    <a:hlink>
      <a:srgbClr val="CC3300"/>
    </a:hlink>
    <a:folHlink>
      <a:srgbClr val="008080"/>
    </a:folHlink>
  </a:clrScheme>
</a:themeOverride>
</file>

<file path=ppt/theme/themeOverride4.xml><?xml version="1.0" encoding="utf-8"?>
<a:themeOverride xmlns:a="http://schemas.openxmlformats.org/drawingml/2006/main">
  <a:clrScheme name="默认设计模板 8">
    <a:dk1>
      <a:srgbClr val="002EC2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8000"/>
    </a:accent2>
    <a:accent3>
      <a:srgbClr val="FFFFFF"/>
    </a:accent3>
    <a:accent4>
      <a:srgbClr val="0026A5"/>
    </a:accent4>
    <a:accent5>
      <a:srgbClr val="AAE2CA"/>
    </a:accent5>
    <a:accent6>
      <a:srgbClr val="007300"/>
    </a:accent6>
    <a:hlink>
      <a:srgbClr val="CC3300"/>
    </a:hlink>
    <a:folHlink>
      <a:srgbClr val="008080"/>
    </a:folHlink>
  </a:clrScheme>
</a:themeOverride>
</file>

<file path=ppt/theme/themeOverride5.xml><?xml version="1.0" encoding="utf-8"?>
<a:themeOverride xmlns:a="http://schemas.openxmlformats.org/drawingml/2006/main">
  <a:clrScheme name="默认设计模板 8">
    <a:dk1>
      <a:srgbClr val="002EC2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8000"/>
    </a:accent2>
    <a:accent3>
      <a:srgbClr val="FFFFFF"/>
    </a:accent3>
    <a:accent4>
      <a:srgbClr val="0026A5"/>
    </a:accent4>
    <a:accent5>
      <a:srgbClr val="AAE2CA"/>
    </a:accent5>
    <a:accent6>
      <a:srgbClr val="007300"/>
    </a:accent6>
    <a:hlink>
      <a:srgbClr val="CC3300"/>
    </a:hlink>
    <a:folHlink>
      <a:srgbClr val="008080"/>
    </a:folHlink>
  </a:clrScheme>
</a:themeOverride>
</file>

<file path=ppt/theme/themeOverride6.xml><?xml version="1.0" encoding="utf-8"?>
<a:themeOverride xmlns:a="http://schemas.openxmlformats.org/drawingml/2006/main">
  <a:clrScheme name="默认设计模板 8">
    <a:dk1>
      <a:srgbClr val="002EC2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008000"/>
    </a:accent2>
    <a:accent3>
      <a:srgbClr val="FFFFFF"/>
    </a:accent3>
    <a:accent4>
      <a:srgbClr val="0026A5"/>
    </a:accent4>
    <a:accent5>
      <a:srgbClr val="AAE2CA"/>
    </a:accent5>
    <a:accent6>
      <a:srgbClr val="007300"/>
    </a:accent6>
    <a:hlink>
      <a:srgbClr val="CC3300"/>
    </a:hlink>
    <a:folHlink>
      <a:srgbClr val="008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378</Words>
  <Application>WPS 演示</Application>
  <PresentationFormat>全屏显示(4:3)</PresentationFormat>
  <Paragraphs>62</Paragraphs>
  <Slides>11</Slides>
  <Notes>8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Lenovo User</cp:lastModifiedBy>
  <cp:revision>6</cp:revision>
  <dcterms:created xsi:type="dcterms:W3CDTF">2014-07-22T09:18:34Z</dcterms:created>
  <dcterms:modified xsi:type="dcterms:W3CDTF">2016-12-02T16:03:50Z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