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72" r:id="rId7"/>
    <p:sldId id="259" r:id="rId8"/>
    <p:sldId id="260" r:id="rId9"/>
    <p:sldId id="271" r:id="rId10"/>
    <p:sldId id="267" r:id="rId11"/>
    <p:sldId id="268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84" d="100"/>
          <a:sy n="84" d="100"/>
        </p:scale>
        <p:origin x="-168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hyperlink" Target="&#28436;&#31034;&#21160;&#30011;&#65306;&#27604;&#36739;&#39640;&#30702;&#30340;&#27491;&#30830;&#26041;&#27861;.swf" TargetMode="Externa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hyperlink" Target="&#20363;&#39064;&#25945;&#23398;&#65306;&#27604;&#36739;&#38271;&#30701;.swf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3"/>
          <p:cNvSpPr txBox="1"/>
          <p:nvPr/>
        </p:nvSpPr>
        <p:spPr>
          <a:xfrm>
            <a:off x="1000125" y="1428750"/>
            <a:ext cx="6215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冀教版数学一年级上册第一单元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313" y="2786063"/>
            <a:ext cx="6500813" cy="1570038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高矮、长短</a:t>
            </a:r>
            <a:endParaRPr lang="zh-CN" altLang="en-US" sz="9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 descr="0000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357188"/>
            <a:ext cx="2151063" cy="1389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4"/>
          <p:cNvSpPr txBox="1"/>
          <p:nvPr/>
        </p:nvSpPr>
        <p:spPr>
          <a:xfrm>
            <a:off x="571500" y="929005"/>
            <a:ext cx="434657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哪座房高？</a:t>
            </a:r>
            <a:endParaRPr lang="en-US" altLang="zh-CN" sz="40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  哪座房矮？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8" name="Picture 2" descr="E:\河北数学资源（冀教版）\01冀教一上\第1单元\1.1\5教学素材\第5页 练一练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286000"/>
            <a:ext cx="7119938" cy="386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 descr="0000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357188"/>
            <a:ext cx="2151063" cy="1389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4"/>
          <p:cNvSpPr txBox="1"/>
          <p:nvPr/>
        </p:nvSpPr>
        <p:spPr>
          <a:xfrm>
            <a:off x="571500" y="928688"/>
            <a:ext cx="23574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比长短。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2" name="TextBox 5"/>
          <p:cNvSpPr txBox="1"/>
          <p:nvPr/>
        </p:nvSpPr>
        <p:spPr>
          <a:xfrm>
            <a:off x="1571625" y="1786255"/>
            <a:ext cx="595884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）哪条绳长？哪条绳短？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293" name="Picture 2" descr="E:\河北数学资源（冀教版）\01冀教一上\第1单元\1.1\5教学素材\第5页 练一练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3" y="2500313"/>
            <a:ext cx="4429125" cy="379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3"/>
          <p:cNvSpPr txBox="1"/>
          <p:nvPr/>
        </p:nvSpPr>
        <p:spPr>
          <a:xfrm>
            <a:off x="1571625" y="643255"/>
            <a:ext cx="67017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）哪条绳最长？哪条绳最短？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5" name="Picture 2" descr="E:\河北数学资源（冀教版）\01冀教一上\第1单元\1.1\5教学素材\第5页 练一练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562100"/>
            <a:ext cx="5510213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 descr="0000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357188"/>
            <a:ext cx="2151063" cy="1389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Box 4"/>
          <p:cNvSpPr txBox="1"/>
          <p:nvPr/>
        </p:nvSpPr>
        <p:spPr>
          <a:xfrm>
            <a:off x="571500" y="928688"/>
            <a:ext cx="6143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谁个子高？谁个子矮？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340" name="Picture 2" descr="E:\河北数学资源（冀教版）\01冀教一上\第1单元\1.1\5教学素材\第5页 练一练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857375"/>
            <a:ext cx="4595813" cy="414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6" descr="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413" y="4643438"/>
            <a:ext cx="1652587" cy="1719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云形标注 7"/>
          <p:cNvSpPr/>
          <p:nvPr/>
        </p:nvSpPr>
        <p:spPr>
          <a:xfrm>
            <a:off x="5572125" y="2357438"/>
            <a:ext cx="3429000" cy="1785938"/>
          </a:xfrm>
          <a:prstGeom prst="cloudCallout">
            <a:avLst>
              <a:gd name="adj1" fmla="val 18644"/>
              <a:gd name="adj2" fmla="val 83303"/>
            </a:avLst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说一说你是怎么想的。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3" descr="0000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357188"/>
            <a:ext cx="2151063" cy="1389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Box 4"/>
          <p:cNvSpPr txBox="1"/>
          <p:nvPr/>
        </p:nvSpPr>
        <p:spPr>
          <a:xfrm>
            <a:off x="571500" y="928688"/>
            <a:ext cx="6143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4.*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比一比。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4" name="Picture 2" descr="E:\河北数学资源（冀教版）\01冀教一上\第1单元\1.1\5教学素材\第5页 练一练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3" y="1857375"/>
            <a:ext cx="4714875" cy="386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857488" y="500042"/>
            <a:ext cx="3286148" cy="1428760"/>
          </a:xfrm>
          <a:prstGeom prst="rect">
            <a:avLst/>
          </a:prstGeom>
          <a:noFill/>
        </p:spPr>
        <p:txBody>
          <a:bodyPr wrap="none" numCol="1">
            <a:prstTxWarp prst="textDeflateBottom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教学目标</a:t>
            </a:r>
            <a:endParaRPr kumimoji="0" lang="zh-CN" altLang="en-US" sz="5400" b="1" i="0" u="none" strike="noStrike" kern="1200" cap="none" spc="50" normalizeH="0" baseline="0" noProof="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785813" y="1714500"/>
            <a:ext cx="7858125" cy="445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结合身边的事物进行高矮、长短的比较，了解这些概念的含义。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能结合具体事物进行高矮、长短的比较，并能表达比较的结果。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感受数学与生活的联系，初步了解比较的方法。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横卷形 9"/>
          <p:cNvSpPr/>
          <p:nvPr/>
        </p:nvSpPr>
        <p:spPr>
          <a:xfrm>
            <a:off x="785813" y="2000250"/>
            <a:ext cx="7215188" cy="85725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选一位同学和老师比一比谁高？谁矮？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横卷形 10"/>
          <p:cNvSpPr/>
          <p:nvPr/>
        </p:nvSpPr>
        <p:spPr>
          <a:xfrm>
            <a:off x="785813" y="3714750"/>
            <a:ext cx="7215188" cy="85725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同学之间选相互比一比谁高？谁矮？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000125"/>
            <a:ext cx="7643812" cy="5021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571625" y="357188"/>
            <a:ext cx="5500688" cy="785813"/>
          </a:xfrm>
          <a:prstGeom prst="rect">
            <a:avLst/>
          </a:prstGeom>
        </p:spPr>
        <p:txBody>
          <a:bodyPr/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如何比身高是公平的？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3" descr="QQ截图201402221603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1428750"/>
            <a:ext cx="1681162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标注 4"/>
          <p:cNvSpPr/>
          <p:nvPr/>
        </p:nvSpPr>
        <p:spPr>
          <a:xfrm>
            <a:off x="2357438" y="571500"/>
            <a:ext cx="5643563" cy="1500188"/>
          </a:xfrm>
          <a:prstGeom prst="cloudCallout">
            <a:avLst>
              <a:gd name="adj1" fmla="val -50238"/>
              <a:gd name="adj2" fmla="val 63064"/>
            </a:avLst>
          </a:prstGeom>
          <a:solidFill>
            <a:srgbClr val="FFFF00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小组同学按从矮到高的顺序排列。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928938"/>
            <a:ext cx="51435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3" descr="6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928688"/>
            <a:ext cx="2000250" cy="2379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4"/>
          <p:cNvSpPr txBox="1"/>
          <p:nvPr/>
        </p:nvSpPr>
        <p:spPr>
          <a:xfrm>
            <a:off x="642938" y="3786188"/>
            <a:ext cx="80724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我们教室内外，你能发现哪些可以比较高矮的东西？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4"/>
          <p:cNvSpPr txBox="1"/>
          <p:nvPr/>
        </p:nvSpPr>
        <p:spPr>
          <a:xfrm>
            <a:off x="3571875" y="928688"/>
            <a:ext cx="17145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总结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" name="矩形 10"/>
          <p:cNvSpPr/>
          <p:nvPr/>
        </p:nvSpPr>
        <p:spPr>
          <a:xfrm>
            <a:off x="857250" y="2214563"/>
            <a:ext cx="7215188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比较两个人（或物体）高矮时，比较的两个人（或物体）必须置于同一水平面上。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500063"/>
            <a:ext cx="7391400" cy="419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6" descr="7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4714875"/>
            <a:ext cx="1728788" cy="172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6"/>
          <p:cNvSpPr/>
          <p:nvPr/>
        </p:nvSpPr>
        <p:spPr>
          <a:xfrm>
            <a:off x="1714500" y="4643438"/>
            <a:ext cx="4071938" cy="785813"/>
          </a:xfrm>
          <a:prstGeom prst="cloudCallout">
            <a:avLst>
              <a:gd name="adj1" fmla="val -46404"/>
              <a:gd name="adj2" fmla="val 68247"/>
            </a:avLst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可以怎样比较？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54606" y="862596"/>
            <a:ext cx="158889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总结</a:t>
            </a:r>
            <a:endParaRPr kumimoji="0" lang="zh-CN" altLang="en-US" sz="5400" b="1" i="0" u="none" strike="noStrike" kern="1200" cap="none" spc="50" normalizeH="0" baseline="0" noProof="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10243" name="矩形 2"/>
          <p:cNvSpPr/>
          <p:nvPr/>
        </p:nvSpPr>
        <p:spPr>
          <a:xfrm>
            <a:off x="857250" y="2214563"/>
            <a:ext cx="7215188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比较两个物体长短时，比较的两个物体把一端对齐看另一端。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</Words>
  <Application>WPS 演示</Application>
  <PresentationFormat>全屏显示(4:3)</PresentationFormat>
  <Paragraphs>45</Paragraphs>
  <Slides>14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华文楷体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caoliang</cp:lastModifiedBy>
  <cp:revision>5</cp:revision>
  <dcterms:created xsi:type="dcterms:W3CDTF">2014-06-13T08:39:57Z</dcterms:created>
  <dcterms:modified xsi:type="dcterms:W3CDTF">2016-12-05T13:44:50Z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