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80" r:id="rId3"/>
    <p:sldId id="277" r:id="rId5"/>
    <p:sldId id="285" r:id="rId6"/>
    <p:sldId id="287" r:id="rId7"/>
    <p:sldId id="290" r:id="rId8"/>
    <p:sldId id="291" r:id="rId9"/>
    <p:sldId id="292" r:id="rId10"/>
    <p:sldId id="293" r:id="rId11"/>
    <p:sldId id="295" r:id="rId12"/>
    <p:sldId id="294" r:id="rId13"/>
    <p:sldId id="296" r:id="rId14"/>
    <p:sldId id="283" r:id="rId15"/>
    <p:sldId id="288" r:id="rId16"/>
    <p:sldId id="289" r:id="rId17"/>
    <p:sldId id="268" r:id="rId1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F3FC"/>
    <a:srgbClr val="E6FBFE"/>
    <a:srgbClr val="57D2E3"/>
    <a:srgbClr val="21B1C5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>
        <p:guide orient="horz" pos="2160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756CAC5-8AB0-4279-8B0F-BBFF753FA63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7BF90F1-C360-4390-A4BB-288AD4C19F9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dirty="0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fld id="{0F9DD1C9-7F63-4DA0-881B-56D49091499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fld id="{DB2D09F0-BF6D-459D-9255-8B246429B380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6150" name="组合 8"/>
          <p:cNvGrpSpPr/>
          <p:nvPr/>
        </p:nvGrpSpPr>
        <p:grpSpPr bwMode="auto">
          <a:xfrm>
            <a:off x="2221230" y="1987550"/>
            <a:ext cx="7114540" cy="1349180"/>
            <a:chOff x="1178398" y="2105678"/>
            <a:chExt cx="3548062" cy="1348682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2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第二单元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第二课</a:t>
              </a: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29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英英学古诗</a:t>
              </a:r>
              <a:endParaRPr lang="zh-CN" altLang="en-US" sz="48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42536" y="2531856"/>
            <a:ext cx="5646388" cy="1951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想象一下，诗人抬头望明月会有什么样的感受？小组讨论。</a:t>
            </a:r>
            <a:br>
              <a:rPr lang="zh-CN" altLang="en-US" sz="2800" dirty="0">
                <a:solidFill>
                  <a:srgbClr val="CC3300"/>
                </a:solidFill>
                <a:ea typeface="隶书" panose="02010509060101010101" pitchFamily="49" charset="-122"/>
              </a:rPr>
            </a:br>
            <a:endParaRPr lang="zh-CN" altLang="en-US" sz="2800" dirty="0">
              <a:solidFill>
                <a:srgbClr val="CC3300"/>
              </a:solidFill>
              <a:ea typeface="隶书" panose="02010509060101010101" pitchFamily="49" charset="-122"/>
            </a:endParaRPr>
          </a:p>
        </p:txBody>
      </p:sp>
      <p:pic>
        <p:nvPicPr>
          <p:cNvPr id="4" name="Picture 6" descr="英英学古诗2_jpg"/>
          <p:cNvPicPr>
            <a:picLocks noChangeAspect="1" noChangeArrowheads="1"/>
          </p:cNvPicPr>
          <p:nvPr/>
        </p:nvPicPr>
        <p:blipFill>
          <a:blip r:embed="rId1" cstate="print"/>
          <a:srcRect l="22182" t="55902" r="1678" b="2734"/>
          <a:stretch>
            <a:fillRect/>
          </a:stretch>
        </p:blipFill>
        <p:spPr bwMode="auto">
          <a:xfrm>
            <a:off x="6998172" y="1501321"/>
            <a:ext cx="3357111" cy="4405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038627" y="1780693"/>
            <a:ext cx="973455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dirty="0">
                <a:ea typeface="隶书" panose="02010509060101010101" pitchFamily="49" charset="-122"/>
              </a:rPr>
              <a:t>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为什么英英知道这是秋天的夜晚呢？</a:t>
            </a:r>
            <a:b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886372" y="3561002"/>
            <a:ext cx="1073943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举头望明月”中的“举头”是什么意思？</a:t>
            </a:r>
            <a:b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</a:b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726200" y="2706762"/>
            <a:ext cx="96567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1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、从“疑是地上霜”可以看出是秋天</a:t>
            </a:r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2211067" y="4399243"/>
            <a:ext cx="77231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、举头是抬头的意思。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7190908" y="2590800"/>
            <a:ext cx="41275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600"/>
              <a:t>   </a:t>
            </a:r>
            <a:endParaRPr lang="zh-CN" altLang="en-US" sz="2800"/>
          </a:p>
        </p:txBody>
      </p:sp>
      <p:pic>
        <p:nvPicPr>
          <p:cNvPr id="4" name="Picture 2" descr="李白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25039" y="1966355"/>
            <a:ext cx="3381674" cy="35912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397074" y="1275484"/>
            <a:ext cx="6145741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生平简介：</a:t>
            </a:r>
            <a:endParaRPr kumimoji="1"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李白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(701--762)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，字</a:t>
            </a:r>
            <a:r>
              <a:rPr kumimoji="1"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太白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，盛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唐最杰出的诗人，也是我国文学史上继屈原之后又一伟大的浪漫主义诗人，素有“</a:t>
            </a:r>
            <a:r>
              <a:rPr kumimoji="1"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诗仙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”之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称。</a:t>
            </a:r>
            <a:endParaRPr kumimoji="1"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作品有：</a:t>
            </a:r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静夜思</a:t>
            </a:r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kumimoji="1"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《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早发白帝城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kumimoji="1"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《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望庐山瀑布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kumimoji="1"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古朗月行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kumimoji="1"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《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秋浦歌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kumimoji="1"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《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望天门山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kumimoji="1"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《</a:t>
            </a:r>
            <a:r>
              <a:rPr kumimoji="1"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黄鹤楼送孟浩然之广陵</a:t>
            </a:r>
            <a:r>
              <a:rPr kumimoji="1"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 ……</a:t>
            </a:r>
            <a:endParaRPr kumimoji="1"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指导朗读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777935" y="1674606"/>
            <a:ext cx="230346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静夜思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236826" y="2652609"/>
            <a:ext cx="12239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李白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321764" y="3394506"/>
            <a:ext cx="7754938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床前</a:t>
            </a:r>
            <a:r>
              <a:rPr lang="en-US" altLang="zh-CN" sz="4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明月光，疑是</a:t>
            </a:r>
            <a:r>
              <a:rPr lang="en-US" altLang="zh-CN" sz="4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地上霜。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举头</a:t>
            </a:r>
            <a:r>
              <a:rPr lang="en-US" altLang="zh-CN" sz="4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望明月，低头</a:t>
            </a:r>
            <a:r>
              <a:rPr lang="en-US" altLang="zh-CN" sz="4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思故乡。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270661" y="2290670"/>
            <a:ext cx="1016527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篇课文通过对话形式，引出一首古诗，反映了小学生英英对古诗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静夜思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的正确理解，你们知道它的作者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是李白。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9035" y="2829560"/>
            <a:ext cx="47739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同学们再见</a:t>
            </a:r>
            <a:endParaRPr lang="zh-CN" altLang="en-US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84415" y="2183296"/>
            <a:ext cx="9274630" cy="276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、学会</a:t>
            </a:r>
            <a:r>
              <a:rPr kumimoji="1"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个生字，认识偏旁“青”，理解词语。</a:t>
            </a:r>
            <a:endParaRPr kumimoji="1"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、能正确、流利地朗读课文，背诵“静夜思”。</a:t>
            </a:r>
            <a:endParaRPr kumimoji="1"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、认识对话的书面表达形式。发展想象力，激发其学古诗兴趣。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字词乐园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818" y="2285238"/>
            <a:ext cx="21717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0848" y="2297113"/>
            <a:ext cx="21717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980" y="2265549"/>
            <a:ext cx="21717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0566" y="2336863"/>
            <a:ext cx="21717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1250867" y="2594800"/>
            <a:ext cx="15843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英</a:t>
            </a:r>
            <a:endParaRPr lang="zh-CN" altLang="en-US" sz="9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3598224" y="2541319"/>
            <a:ext cx="205542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诗</a:t>
            </a:r>
            <a:endParaRPr lang="zh-CN" altLang="en-US" sz="9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6468257" y="2601211"/>
            <a:ext cx="17526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endParaRPr lang="zh-CN" altLang="en-US" sz="9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1543792" y="1546802"/>
            <a:ext cx="157003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yīng</a:t>
            </a:r>
            <a:endParaRPr lang="zh-CN" alt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9005453" y="2600326"/>
            <a:ext cx="16922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思</a:t>
            </a:r>
            <a:endParaRPr lang="zh-CN" altLang="en-US" sz="9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4076227" y="1566492"/>
            <a:ext cx="1905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shī</a:t>
            </a:r>
            <a:endParaRPr lang="zh-CN" alt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6815487" y="1537978"/>
            <a:ext cx="24685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wǒ</a:t>
            </a:r>
            <a:endParaRPr lang="zh-CN" alt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9482859" y="1618693"/>
            <a:ext cx="16303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sī</a:t>
            </a:r>
            <a:endParaRPr lang="zh-CN" alt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1363209" y="4408673"/>
            <a:ext cx="21336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英雄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英俊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4059857" y="4441371"/>
            <a:ext cx="18589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古诗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诗歌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7"/>
          <p:cNvSpPr txBox="1">
            <a:spLocks noChangeArrowheads="1"/>
          </p:cNvSpPr>
          <p:nvPr/>
        </p:nvSpPr>
        <p:spPr bwMode="auto">
          <a:xfrm>
            <a:off x="6740236" y="4472050"/>
            <a:ext cx="21336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我家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9288999" y="4472997"/>
            <a:ext cx="18430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思念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思想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字词乐园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45" y="2273363"/>
            <a:ext cx="21717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856" y="2320864"/>
            <a:ext cx="21717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112" y="2360551"/>
            <a:ext cx="21717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6202" y="2372488"/>
            <a:ext cx="21717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1333995" y="2606675"/>
            <a:ext cx="15843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举</a:t>
            </a:r>
            <a:endParaRPr lang="zh-CN" altLang="en-US" sz="9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3993119" y="2590800"/>
            <a:ext cx="16605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晚</a:t>
            </a:r>
            <a:endParaRPr lang="zh-CN" altLang="en-US" sz="9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6697889" y="2655888"/>
            <a:ext cx="17526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层</a:t>
            </a:r>
            <a:endParaRPr lang="zh-CN" altLang="en-US" sz="9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1828800" y="1570553"/>
            <a:ext cx="157003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jǔ</a:t>
            </a:r>
            <a:endParaRPr lang="zh-CN" alt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9456717" y="2600325"/>
            <a:ext cx="16922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谁</a:t>
            </a:r>
            <a:endParaRPr lang="zh-CN" altLang="en-US" sz="9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4171229" y="1613993"/>
            <a:ext cx="1905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wǎn</a:t>
            </a:r>
            <a:endParaRPr lang="zh-CN" alt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6839239" y="1585479"/>
            <a:ext cx="24685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céng</a:t>
            </a:r>
            <a:endParaRPr lang="zh-CN" alt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9708491" y="1618694"/>
            <a:ext cx="16303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shéi</a:t>
            </a:r>
            <a:endParaRPr lang="zh-CN" alt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1553215" y="4539301"/>
            <a:ext cx="2133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举起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壮举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4237987" y="4560125"/>
            <a:ext cx="185896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晚上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夜晚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7"/>
          <p:cNvSpPr txBox="1">
            <a:spLocks noChangeArrowheads="1"/>
          </p:cNvSpPr>
          <p:nvPr/>
        </p:nvSpPr>
        <p:spPr bwMode="auto">
          <a:xfrm>
            <a:off x="6906491" y="4531426"/>
            <a:ext cx="21336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一层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楼层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9621508" y="4591751"/>
            <a:ext cx="18430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是谁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谁人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字词积累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153290" y="1630741"/>
            <a:ext cx="10661650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yīng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jiāo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shǒu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jìng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  英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古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</a:t>
            </a:r>
            <a:r>
              <a:rPr lang="zh-CN" altLang="en-US" sz="28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书     一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安 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</a:t>
            </a:r>
            <a:endParaRPr lang="zh-CN" altLang="en-US" sz="2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sī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zhào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céng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lǐ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念    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   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照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亮    一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白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60759" y="4190037"/>
            <a:ext cx="109140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8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bèi</a:t>
            </a:r>
            <a:r>
              <a:rPr kumimoji="1"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</a:t>
            </a:r>
            <a:r>
              <a:rPr kumimoji="1"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yí</a:t>
            </a:r>
            <a:r>
              <a:rPr kumimoji="1"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kumimoji="1"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shuānɡ</a:t>
            </a:r>
            <a:r>
              <a:rPr kumimoji="1"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dǒnɡ</a:t>
            </a:r>
            <a:r>
              <a:rPr kumimoji="1"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endParaRPr kumimoji="1"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hangingPunct="1"/>
            <a:r>
              <a:rPr kumimoji="1"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</a:t>
            </a: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</a:t>
            </a:r>
            <a:r>
              <a:rPr kumimoji="1"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kumimoji="1"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疑</a:t>
            </a:r>
            <a:r>
              <a:rPr kumimoji="1"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问</a:t>
            </a:r>
            <a:r>
              <a:rPr kumimoji="1" lang="zh-CN" altLang="en-US" sz="28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kumimoji="1"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雪 </a:t>
            </a:r>
            <a:r>
              <a:rPr kumimoji="1"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霜</a:t>
            </a:r>
            <a:r>
              <a:rPr kumimoji="1"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kumimoji="1"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懂  </a:t>
            </a: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  <a:r>
              <a:rPr kumimoji="1"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kumimoji="1"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</a:t>
            </a:r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</a:t>
            </a:r>
            <a:r>
              <a:rPr kumimoji="1"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</a:t>
            </a:r>
            <a:endParaRPr kumimoji="1" lang="zh-CN" altLang="en-US" sz="28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7656575" y="4181856"/>
            <a:ext cx="16015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kumimoji="1" lang="en-US" altLang="zh-CN" sz="2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tánɡ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初读课文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4" descr="英英学古诗1_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EDF0F7"/>
              </a:clrFrom>
              <a:clrTo>
                <a:srgbClr val="EDF0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90" t="6685" r="938" b="75607"/>
          <a:stretch>
            <a:fillRect/>
          </a:stretch>
        </p:blipFill>
        <p:spPr bwMode="auto">
          <a:xfrm>
            <a:off x="7238032" y="1066864"/>
            <a:ext cx="4328534" cy="2851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638980" y="1550227"/>
            <a:ext cx="49993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/>
              <a:t>    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同学们看图，用自己的话说说这幅图。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3517900" y="4231061"/>
            <a:ext cx="4681538" cy="2160587"/>
          </a:xfrm>
          <a:prstGeom prst="cloudCallout">
            <a:avLst>
              <a:gd name="adj1" fmla="val -83060"/>
              <a:gd name="adj2" fmla="val 26486"/>
            </a:avLst>
          </a:prstGeom>
          <a:solidFill>
            <a:srgbClr val="B2F3FC"/>
          </a:solidFill>
          <a:ln w="9525">
            <a:solidFill>
              <a:schemeClr val="tx1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这幅图讲英英和奶奶有说有笑，聊得很开心。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5477248"/>
            <a:ext cx="1520825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初读课文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598324" y="1753487"/>
            <a:ext cx="851945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课文里英英和奶奶对话过程中，英英说了几次？奶奶说了几次？</a:t>
            </a:r>
            <a:b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569420" y="3504251"/>
            <a:ext cx="38163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英英说了三次，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奶奶说了二次</a:t>
            </a:r>
            <a:r>
              <a:rPr lang="zh-CN" altLang="en-US" sz="3200" b="1" dirty="0">
                <a:solidFill>
                  <a:srgbClr val="C00000"/>
                </a:solidFill>
                <a:ea typeface="楷体_GB2312" pitchFamily="49" charset="-122"/>
              </a:rPr>
              <a:t>。</a:t>
            </a:r>
            <a:endParaRPr lang="zh-CN" altLang="en-US" sz="3200" b="1" dirty="0">
              <a:solidFill>
                <a:srgbClr val="C00000"/>
              </a:solidFill>
              <a:ea typeface="楷体_GB2312" pitchFamily="49" charset="-122"/>
            </a:endParaRP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6535654" y="3398487"/>
            <a:ext cx="4316413" cy="1800225"/>
          </a:xfrm>
          <a:prstGeom prst="irregularSeal1">
            <a:avLst/>
          </a:prstGeom>
          <a:solidFill>
            <a:srgbClr val="B2F3FC"/>
          </a:solidFill>
          <a:ln w="9525">
            <a:noFill/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小组分角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色朗读。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初读课文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6" descr="英英学古诗2_jpg"/>
          <p:cNvPicPr>
            <a:picLocks noChangeAspect="1" noChangeArrowheads="1"/>
          </p:cNvPicPr>
          <p:nvPr/>
        </p:nvPicPr>
        <p:blipFill>
          <a:blip r:embed="rId1" cstate="print"/>
          <a:srcRect l="22182" t="55902" r="1678" b="2734"/>
          <a:stretch>
            <a:fillRect/>
          </a:stretch>
        </p:blipFill>
        <p:spPr bwMode="auto">
          <a:xfrm>
            <a:off x="0" y="1866960"/>
            <a:ext cx="5837238" cy="4786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5862638" y="1571685"/>
            <a:ext cx="5543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）图上出现的是什么人？</a:t>
            </a:r>
            <a:endParaRPr lang="zh-CN" altLang="en-US" sz="3200" b="1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5783263" y="2535298"/>
            <a:ext cx="640873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）从图上看，他正在做什么？</a:t>
            </a:r>
            <a:br>
              <a:rPr lang="zh-CN" altLang="en-US" sz="3200" b="1">
                <a:solidFill>
                  <a:srgbClr val="66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3200" b="1">
              <a:solidFill>
                <a:srgbClr val="66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7149224" y="4299010"/>
            <a:ext cx="4533260" cy="1657350"/>
          </a:xfrm>
          <a:prstGeom prst="cloudCallout">
            <a:avLst>
              <a:gd name="adj1" fmla="val -88861"/>
              <a:gd name="adj2" fmla="val -7662"/>
            </a:avLst>
          </a:prstGeom>
          <a:solidFill>
            <a:srgbClr val="B2F3FC"/>
          </a:solidFill>
          <a:ln w="9525">
            <a:solidFill>
              <a:schemeClr val="tx1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图上出现的是李白，他正望着窗外，思念家乡。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914229" y="1195325"/>
            <a:ext cx="23034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静夜思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5221690" y="1912442"/>
            <a:ext cx="12239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李白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765952" y="2538783"/>
            <a:ext cx="723582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床前明月光，疑是地上霜。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举头望明月，低头思故乡。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496291" y="3895973"/>
            <a:ext cx="935775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意思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秋天的夜晚，明亮的月光照在床前，地上就像铺了一层白霜。远离家乡的人望着那天上的月亮，不由得思念起故乡来。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1129</Words>
  <Application>WPS 演示</Application>
  <PresentationFormat>宽屏</PresentationFormat>
  <Paragraphs>164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Calibri Light</vt:lpstr>
      <vt:lpstr>Calibri</vt:lpstr>
      <vt:lpstr>黑体</vt:lpstr>
      <vt:lpstr>Times New Roman</vt:lpstr>
      <vt:lpstr>楷体_GB2312</vt:lpstr>
      <vt:lpstr>隶书</vt:lpstr>
      <vt:lpstr>Arial Unicode MS</vt:lpstr>
      <vt:lpstr>新宋体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</cp:revision>
  <dcterms:created xsi:type="dcterms:W3CDTF">2013-07-01T03:05:00Z</dcterms:created>
  <dcterms:modified xsi:type="dcterms:W3CDTF">2017-10-14T10:28:43Z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