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4"/>
  </p:handoutMasterIdLst>
  <p:sldIdLst>
    <p:sldId id="280" r:id="rId3"/>
    <p:sldId id="329" r:id="rId5"/>
    <p:sldId id="331" r:id="rId6"/>
    <p:sldId id="314" r:id="rId7"/>
    <p:sldId id="315" r:id="rId8"/>
    <p:sldId id="308" r:id="rId9"/>
    <p:sldId id="324" r:id="rId10"/>
    <p:sldId id="313" r:id="rId11"/>
    <p:sldId id="330" r:id="rId12"/>
    <p:sldId id="268" r:id="rId13"/>
  </p:sldIdLst>
  <p:sldSz cx="12192000" cy="6858000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B2F3FC"/>
    <a:srgbClr val="5BADF7"/>
    <a:srgbClr val="E6FBFE"/>
    <a:srgbClr val="57D2E3"/>
    <a:srgbClr val="21B1C5"/>
    <a:srgbClr val="4BCFE1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 showGuides="1">
      <p:cViewPr varScale="1">
        <p:scale>
          <a:sx n="80" d="100"/>
          <a:sy n="80" d="100"/>
        </p:scale>
        <p:origin x="-420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253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2253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355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6531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矩形 8"/>
          <p:cNvSpPr>
            <a:spLocks noChangeArrowheads="1"/>
          </p:cNvSpPr>
          <p:nvPr/>
        </p:nvSpPr>
        <p:spPr bwMode="auto">
          <a:xfrm>
            <a:off x="8838248" y="280988"/>
            <a:ext cx="2488565" cy="33718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北师大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版二 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034" name="组合 8"/>
          <p:cNvGrpSpPr/>
          <p:nvPr/>
        </p:nvGrpSpPr>
        <p:grpSpPr>
          <a:xfrm>
            <a:off x="772062" y="2350284"/>
            <a:ext cx="5905500" cy="1383983"/>
            <a:chOff x="680687" y="2160149"/>
            <a:chExt cx="5465192" cy="1384455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335922" y="2160149"/>
              <a:ext cx="4072450" cy="55327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第二单元 </a:t>
              </a:r>
              <a:r>
                <a:rPr kumimoji="0" lang="en-US" altLang="zh-CN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· </a:t>
              </a:r>
              <a:r>
                <a:rPr kumimoji="0" lang="zh-CN" altLang="en-US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自立</a:t>
              </a:r>
              <a:endPara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680687" y="2714376"/>
              <a:ext cx="5465192" cy="830228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800" b="1" i="0" u="none" strike="noStrike" kern="1200" cap="none" spc="30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妈妈，不要送伞来</a:t>
              </a:r>
              <a:endParaRPr kumimoji="0" lang="zh-CN" altLang="en-US" sz="4800" b="1" i="0" u="none" strike="noStrike" kern="1200" cap="none" spc="30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pic>
        <p:nvPicPr>
          <p:cNvPr id="4" name="图片 3" descr="【素材】《秋天到》书本封面（北师大）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34596" y="1603169"/>
            <a:ext cx="4057403" cy="525483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8"/>
          <p:cNvSpPr>
            <a:spLocks noChangeArrowheads="1"/>
          </p:cNvSpPr>
          <p:nvPr/>
        </p:nvSpPr>
        <p:spPr bwMode="auto">
          <a:xfrm>
            <a:off x="2646363" y="2373313"/>
            <a:ext cx="7770813" cy="9239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60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谢谢观看！</a:t>
            </a:r>
            <a:endParaRPr kumimoji="0" lang="zh-CN" altLang="en-US" sz="5400" b="1" i="0" u="none" strike="noStrike" kern="1200" cap="none" spc="60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8"/>
          <p:cNvSpPr>
            <a:spLocks noChangeArrowheads="1"/>
          </p:cNvSpPr>
          <p:nvPr/>
        </p:nvSpPr>
        <p:spPr bwMode="auto">
          <a:xfrm>
            <a:off x="8838248" y="280988"/>
            <a:ext cx="2488565" cy="33718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北师大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版 二年级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09625" y="1165225"/>
            <a:ext cx="26155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谈话导入</a:t>
            </a:r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30316" y="2456237"/>
            <a:ext cx="7220585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540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      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2220686" y="2101933"/>
            <a:ext cx="7930209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00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说说平时父母都我们做了些什么？</a:t>
            </a:r>
            <a:endParaRPr lang="zh-CN" altLang="en-US" sz="400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pic>
        <p:nvPicPr>
          <p:cNvPr id="6" name="图片 5" descr="t019c8bd445e72408a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45552" y="3531730"/>
            <a:ext cx="3164954" cy="231093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8"/>
          <p:cNvSpPr>
            <a:spLocks noChangeArrowheads="1"/>
          </p:cNvSpPr>
          <p:nvPr/>
        </p:nvSpPr>
        <p:spPr bwMode="auto">
          <a:xfrm>
            <a:off x="8838248" y="280988"/>
            <a:ext cx="2488565" cy="33718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北师大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版 二年级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09625" y="1165225"/>
            <a:ext cx="26155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谈话导入</a:t>
            </a:r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30316" y="2456237"/>
            <a:ext cx="7220585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540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      </a:t>
            </a:r>
            <a:endParaRPr lang="zh-CN" altLang="en-US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125498" y="2268312"/>
            <a:ext cx="3190875" cy="310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83135" y="2108674"/>
            <a:ext cx="4419600" cy="3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15" name="文本框 2"/>
          <p:cNvSpPr txBox="1"/>
          <p:nvPr/>
        </p:nvSpPr>
        <p:spPr>
          <a:xfrm>
            <a:off x="3764445" y="1185445"/>
            <a:ext cx="84201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伞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2"/>
          <p:cNvSpPr txBox="1"/>
          <p:nvPr/>
        </p:nvSpPr>
        <p:spPr>
          <a:xfrm>
            <a:off x="6365141" y="1173570"/>
            <a:ext cx="185258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雨伞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右箭头 16"/>
          <p:cNvSpPr/>
          <p:nvPr/>
        </p:nvSpPr>
        <p:spPr bwMode="auto">
          <a:xfrm>
            <a:off x="5189517" y="1460665"/>
            <a:ext cx="688769" cy="320634"/>
          </a:xfrm>
          <a:prstGeom prst="rightArrow">
            <a:avLst/>
          </a:prstGeom>
          <a:solidFill>
            <a:srgbClr val="B2F3F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8"/>
          <p:cNvSpPr>
            <a:spLocks noChangeArrowheads="1"/>
          </p:cNvSpPr>
          <p:nvPr/>
        </p:nvSpPr>
        <p:spPr bwMode="auto">
          <a:xfrm>
            <a:off x="8838248" y="280988"/>
            <a:ext cx="2488565" cy="33718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北师大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版 二年级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09625" y="1165225"/>
            <a:ext cx="26155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朗读课文，感悟语言</a:t>
            </a:r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30316" y="2456237"/>
            <a:ext cx="722058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540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      比比</a:t>
            </a:r>
            <a:r>
              <a:rPr lang="zh-CN" altLang="en-US" sz="540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看谁读得最好听？试着读一遍</a:t>
            </a:r>
            <a:r>
              <a:rPr lang="zh-CN" altLang="en-US" sz="320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</a:t>
            </a:r>
            <a:r>
              <a:rPr lang="zh-CN" altLang="en-US" sz="105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　</a:t>
            </a:r>
            <a:endParaRPr lang="zh-CN" altLang="en-US" dirty="0"/>
          </a:p>
        </p:txBody>
      </p:sp>
      <p:pic>
        <p:nvPicPr>
          <p:cNvPr id="3" name="图片 2" descr="2CBC78DCFFC5EBF8449382094E00022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16290" y="2249170"/>
            <a:ext cx="2895600" cy="373507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8"/>
          <p:cNvSpPr>
            <a:spLocks noChangeArrowheads="1"/>
          </p:cNvSpPr>
          <p:nvPr/>
        </p:nvSpPr>
        <p:spPr bwMode="auto">
          <a:xfrm>
            <a:off x="8838248" y="280988"/>
            <a:ext cx="2488565" cy="33718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北师大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版 二年级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25851" y="1302204"/>
            <a:ext cx="119888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检查识字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5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37835" y="3254375"/>
            <a:ext cx="5579745" cy="14306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Rectangle 18"/>
          <p:cNvSpPr/>
          <p:nvPr/>
        </p:nvSpPr>
        <p:spPr>
          <a:xfrm>
            <a:off x="5584825" y="2609850"/>
            <a:ext cx="5755005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algn="l" eaLnBrk="1" hangingPunct="1"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sǎn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zhe</a:t>
            </a: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800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biàn</a:t>
            </a: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2800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bēn</a:t>
            </a: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2"/>
          <p:cNvSpPr txBox="1"/>
          <p:nvPr/>
        </p:nvSpPr>
        <p:spPr>
          <a:xfrm>
            <a:off x="5961380" y="3524885"/>
            <a:ext cx="84201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伞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2"/>
          <p:cNvSpPr txBox="1"/>
          <p:nvPr/>
        </p:nvSpPr>
        <p:spPr>
          <a:xfrm>
            <a:off x="7370829" y="3511513"/>
            <a:ext cx="779462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着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2"/>
          <p:cNvSpPr txBox="1"/>
          <p:nvPr/>
        </p:nvSpPr>
        <p:spPr>
          <a:xfrm>
            <a:off x="8436610" y="3524885"/>
            <a:ext cx="88836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变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2"/>
          <p:cNvSpPr txBox="1"/>
          <p:nvPr/>
        </p:nvSpPr>
        <p:spPr>
          <a:xfrm>
            <a:off x="9979025" y="3554730"/>
            <a:ext cx="79184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奔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 descr="t019c8bd445e72408a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54415" y="4796155"/>
            <a:ext cx="2856865" cy="2085975"/>
          </a:xfrm>
          <a:prstGeom prst="rect">
            <a:avLst/>
          </a:prstGeom>
        </p:spPr>
      </p:pic>
      <p:pic>
        <p:nvPicPr>
          <p:cNvPr id="5" name="图片 4" descr="2CBC78DCFFC5EBF8449382094E00022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1875" y="2353945"/>
            <a:ext cx="2895600" cy="373507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8"/>
          <p:cNvSpPr>
            <a:spLocks noChangeArrowheads="1"/>
          </p:cNvSpPr>
          <p:nvPr/>
        </p:nvSpPr>
        <p:spPr bwMode="auto">
          <a:xfrm>
            <a:off x="8838248" y="280988"/>
            <a:ext cx="2488565" cy="33718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北师大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版 二年级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36295" y="1463040"/>
            <a:ext cx="28867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初步感知   课文内容</a:t>
            </a:r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04406" y="2425898"/>
            <a:ext cx="883539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/>
              <a:t> </a:t>
            </a:r>
            <a:r>
              <a:rPr lang="zh-CN" altLang="en-US" sz="600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为什么不要妈妈送伞吗？</a:t>
            </a:r>
            <a:endParaRPr lang="zh-CN" altLang="en-US" sz="600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pic>
        <p:nvPicPr>
          <p:cNvPr id="2" name="图片 1" descr="t019c8bd445e72408a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93920" y="4018280"/>
            <a:ext cx="2856865" cy="2085975"/>
          </a:xfrm>
          <a:prstGeom prst="rect">
            <a:avLst/>
          </a:prstGeom>
        </p:spPr>
      </p:pic>
    </p:spTree>
  </p:cSld>
  <p:clrMapOvr>
    <a:masterClrMapping/>
  </p:clrMapOvr>
  <p:transition spd="med">
    <p:cover dir="r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8"/>
          <p:cNvSpPr>
            <a:spLocks noChangeArrowheads="1"/>
          </p:cNvSpPr>
          <p:nvPr/>
        </p:nvSpPr>
        <p:spPr bwMode="auto">
          <a:xfrm>
            <a:off x="8838248" y="280988"/>
            <a:ext cx="2488565" cy="33718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北师大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版 二年级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36295" y="1463040"/>
            <a:ext cx="28867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动动脑袋 感悟课文</a:t>
            </a:r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28156" y="2152766"/>
            <a:ext cx="883539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4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学了这篇课文，你明白了什么</a:t>
            </a:r>
            <a:r>
              <a:rPr lang="zh-CN" altLang="en-US" sz="600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zh-CN" altLang="en-US" sz="600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146" name="Picture 2" descr="http://p0.so.qhmsg.com/bdr/_240_/t016c8e5297d056daaf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174380" y="3819422"/>
            <a:ext cx="3238500" cy="2286001"/>
          </a:xfrm>
          <a:prstGeom prst="rect">
            <a:avLst/>
          </a:prstGeom>
          <a:noFill/>
        </p:spPr>
      </p:pic>
      <p:pic>
        <p:nvPicPr>
          <p:cNvPr id="6148" name="Picture 4" descr="http://p3.so.qhimgs1.com/bdr/_240_/t01bc95ba6c58f5c2d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00116" y="3748169"/>
            <a:ext cx="4057650" cy="2286001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over dir="r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8"/>
          <p:cNvSpPr>
            <a:spLocks noChangeArrowheads="1"/>
          </p:cNvSpPr>
          <p:nvPr/>
        </p:nvSpPr>
        <p:spPr bwMode="auto">
          <a:xfrm>
            <a:off x="8838248" y="280988"/>
            <a:ext cx="2488565" cy="33718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北师大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版 二年级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19405" y="1116965"/>
            <a:ext cx="23615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拓展练习</a:t>
            </a:r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687665" y="2105149"/>
            <a:ext cx="9228455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　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例：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不要送伞来，妈妈，我喜欢在小雨中走回家。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不要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______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，妈妈，我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_____________________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不要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______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，爸爸，我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_____________________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。 　　　　     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不要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______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，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_____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，我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______________________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。 　　　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 descr="t019c8bd445e72408a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47125" y="4624070"/>
            <a:ext cx="2856865" cy="208597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8"/>
          <p:cNvSpPr>
            <a:spLocks noChangeArrowheads="1"/>
          </p:cNvSpPr>
          <p:nvPr/>
        </p:nvSpPr>
        <p:spPr bwMode="auto">
          <a:xfrm>
            <a:off x="8838248" y="280988"/>
            <a:ext cx="2488565" cy="33718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北师大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版 二年级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36295" y="1463040"/>
            <a:ext cx="28867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07523" y="2295270"/>
            <a:ext cx="6537069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dirty="0" smtClean="0"/>
              <a:t>       </a:t>
            </a:r>
            <a:r>
              <a:rPr lang="zh-CN" altLang="en-US" sz="4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自身能做的事情自身做。相信大家做的比说的更好。  </a:t>
            </a:r>
            <a:endParaRPr lang="zh-CN" altLang="en-US" sz="600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 descr="http://p4.so.qhimgs1.com/bdr/_240_/t0103ffa75c13ce29e4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195169" y="2275629"/>
            <a:ext cx="3099749" cy="323452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over dir="r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519</Words>
  <Application>WPS 演示</Application>
  <PresentationFormat>自定义</PresentationFormat>
  <Paragraphs>74</Paragraphs>
  <Slides>10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楷体</vt:lpstr>
      <vt:lpstr>Times New Roman</vt:lpstr>
      <vt:lpstr>Arial Unicode MS</vt:lpstr>
      <vt:lpstr>Calibri Light</vt:lpstr>
      <vt:lpstr>Calibri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陈志磊</dc:creator>
  <cp:lastModifiedBy>Administrator</cp:lastModifiedBy>
  <cp:revision>430</cp:revision>
  <dcterms:created xsi:type="dcterms:W3CDTF">2013-07-01T03:05:00Z</dcterms:created>
  <dcterms:modified xsi:type="dcterms:W3CDTF">2017-09-19T02:41:07Z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