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80" r:id="rId3"/>
    <p:sldId id="277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285" r:id="rId15"/>
    <p:sldId id="287" r:id="rId16"/>
    <p:sldId id="288" r:id="rId17"/>
    <p:sldId id="283" r:id="rId18"/>
    <p:sldId id="301" r:id="rId19"/>
    <p:sldId id="302" r:id="rId20"/>
    <p:sldId id="289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3FC"/>
    <a:srgbClr val="E6FBFE"/>
    <a:srgbClr val="57D2E3"/>
    <a:srgbClr val="21B1C5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420" y="-84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756CAC5-8AB0-4279-8B0F-BBFF753FA6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7BF90F1-C360-4390-A4BB-288AD4C19F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fld id="{0F9DD1C9-7F63-4DA0-881B-56D49091499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0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3.jpeg"/><Relationship Id="rId3" Type="http://schemas.openxmlformats.org/officeDocument/2006/relationships/hyperlink" Target="http://www.xxyw.com/ebook/3/images/014_jpg.jpg" TargetMode="External"/><Relationship Id="rId2" Type="http://schemas.openxmlformats.org/officeDocument/2006/relationships/image" Target="../media/image12.jpeg"/><Relationship Id="rId1" Type="http://schemas.openxmlformats.org/officeDocument/2006/relationships/hyperlink" Target="http://www.xxyw.com/ebook/3/images/015_jpg.jp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6150" name="组合 8"/>
          <p:cNvGrpSpPr/>
          <p:nvPr/>
        </p:nvGrpSpPr>
        <p:grpSpPr bwMode="auto">
          <a:xfrm>
            <a:off x="2220913" y="1987550"/>
            <a:ext cx="3548062" cy="1349375"/>
            <a:chOff x="1178398" y="2105678"/>
            <a:chExt cx="3548062" cy="134919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第一单元 </a:t>
              </a: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· </a:t>
              </a:r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识字</a:t>
              </a:r>
              <a:endPara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识字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8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221" y="1508167"/>
            <a:ext cx="4116779" cy="5349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精讲课文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613688" y="2892425"/>
            <a:ext cx="11155363" cy="35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5pPr>
            <a:lvl6pPr marL="25146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6pPr>
            <a:lvl7pPr marL="2971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7pPr>
            <a:lvl8pPr marL="3429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8pPr>
            <a:lvl9pPr marL="3886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+mn-lt"/>
                <a:ea typeface="+mn-ea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学习形声字，辨别要仔细。</a:t>
            </a:r>
            <a:endParaRPr lang="en-US" altLang="zh-CN" sz="40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4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声旁多表音，形旁多表义。</a:t>
            </a:r>
            <a:endParaRPr lang="en-US" altLang="zh-CN" sz="40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4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掌握规律性，困难变容易</a:t>
            </a:r>
            <a:r>
              <a:rPr lang="zh-CN" altLang="en-US" sz="40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4000" kern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61426" y="1171575"/>
            <a:ext cx="965676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   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通过对这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个形声字的学习，我们知道了形声字的特点，老师这儿还有首小儿歌，专门来介绍形声字的。我们一起大声的读读吧！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精讲课文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101050123Z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5" t="54482" r="24374" b="10484"/>
          <a:stretch>
            <a:fillRect/>
          </a:stretch>
        </p:blipFill>
        <p:spPr bwMode="auto">
          <a:xfrm>
            <a:off x="1394758" y="1149070"/>
            <a:ext cx="2063750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101050123Z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5" t="54482" r="24374" b="10484"/>
          <a:stretch>
            <a:fillRect/>
          </a:stretch>
        </p:blipFill>
        <p:spPr bwMode="auto">
          <a:xfrm>
            <a:off x="2461558" y="1098270"/>
            <a:ext cx="2063750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20599222-1_e"/>
          <p:cNvPicPr>
            <a:picLocks noChangeAspect="1" noChangeArrowheads="1"/>
          </p:cNvPicPr>
          <p:nvPr/>
        </p:nvPicPr>
        <p:blipFill>
          <a:blip r:embed="rId2" cstate="print"/>
          <a:srcRect l="27200" t="58968" r="13834" b="6267"/>
          <a:stretch>
            <a:fillRect/>
          </a:stretch>
        </p:blipFill>
        <p:spPr bwMode="auto">
          <a:xfrm>
            <a:off x="4171825" y="798231"/>
            <a:ext cx="3263900" cy="1821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u=2830892583,1512708411&amp;fm=23&amp;gp=0"/>
          <p:cNvPicPr>
            <a:picLocks noChangeAspect="1" noChangeArrowheads="1"/>
          </p:cNvPicPr>
          <p:nvPr/>
        </p:nvPicPr>
        <p:blipFill>
          <a:blip r:embed="rId3" cstate="print"/>
          <a:srcRect b="6776"/>
          <a:stretch>
            <a:fillRect/>
          </a:stretch>
        </p:blipFill>
        <p:spPr bwMode="auto">
          <a:xfrm>
            <a:off x="9067676" y="726796"/>
            <a:ext cx="2527300" cy="266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u=3970948361,2113704971&amp;fm=23&amp;gp=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140" t="12611" r="6134" b="4277"/>
          <a:stretch>
            <a:fillRect/>
          </a:stretch>
        </p:blipFill>
        <p:spPr bwMode="auto">
          <a:xfrm>
            <a:off x="775611" y="3781618"/>
            <a:ext cx="3168651" cy="17827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u=4061039009,2349237608&amp;fm=23&amp;gp=0"/>
          <p:cNvPicPr>
            <a:picLocks noChangeAspect="1" noChangeArrowheads="1"/>
          </p:cNvPicPr>
          <p:nvPr/>
        </p:nvPicPr>
        <p:blipFill>
          <a:blip r:embed="rId5" cstate="print"/>
          <a:srcRect l="18916" t="25166" r="30083"/>
          <a:stretch>
            <a:fillRect/>
          </a:stretch>
        </p:blipFill>
        <p:spPr bwMode="auto">
          <a:xfrm>
            <a:off x="3819694" y="3523903"/>
            <a:ext cx="2442633" cy="2016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u=3063962588,523983757&amp;fm=23&amp;gp=0"/>
          <p:cNvPicPr>
            <a:picLocks noChangeAspect="1" noChangeArrowheads="1"/>
          </p:cNvPicPr>
          <p:nvPr/>
        </p:nvPicPr>
        <p:blipFill>
          <a:blip r:embed="rId6" cstate="print"/>
          <a:srcRect l="25688" r="28438"/>
          <a:stretch>
            <a:fillRect/>
          </a:stretch>
        </p:blipFill>
        <p:spPr bwMode="auto">
          <a:xfrm>
            <a:off x="7219421" y="3422134"/>
            <a:ext cx="24003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031221" y="5557557"/>
            <a:ext cx="23669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小猫</a:t>
            </a:r>
            <a:r>
              <a:rPr lang="zh-CN" altLang="zh-CN" sz="4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4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31283" y="2639732"/>
            <a:ext cx="13811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禾苗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146646" y="3530320"/>
            <a:ext cx="13811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瞄准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55521" y="2750857"/>
            <a:ext cx="16335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>
                <a:latin typeface="微软雅黑" panose="020B0503020204020204" pitchFamily="34" charset="-122"/>
                <a:ea typeface="微软雅黑" panose="020B0503020204020204" pitchFamily="34" charset="-122"/>
              </a:rPr>
              <a:t>描红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60171" y="5809970"/>
            <a:ext cx="19256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喵喵叫</a:t>
            </a:r>
            <a:endParaRPr lang="zh-CN" altLang="en-US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9587846" y="5962370"/>
            <a:ext cx="236696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400">
                <a:latin typeface="微软雅黑" panose="020B0503020204020204" pitchFamily="34" charset="-122"/>
                <a:ea typeface="微软雅黑" panose="020B0503020204020204" pitchFamily="34" charset="-122"/>
              </a:rPr>
              <a:t>铁锚</a:t>
            </a:r>
            <a:endParaRPr lang="zh-CN" altLang="zh-CN" sz="4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3" descr="101050123Z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5" t="54482" r="24374" b="10484"/>
          <a:stretch>
            <a:fillRect/>
          </a:stretch>
        </p:blipFill>
        <p:spPr bwMode="auto">
          <a:xfrm>
            <a:off x="2109133" y="1212570"/>
            <a:ext cx="2063750" cy="144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/>
      <p:bldP spid="12" grpId="0"/>
      <p:bldP spid="13" grpId="0"/>
      <p:bldP spid="14" grpId="0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精讲课文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908300" y="575422"/>
            <a:ext cx="1878013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8000" b="1"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8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8000" b="1">
                <a:ea typeface="楷体" panose="02010609060101010101" pitchFamily="49" charset="-122"/>
              </a:rPr>
              <a:t>目</a:t>
            </a:r>
            <a:endParaRPr lang="zh-CN" altLang="zh-CN" sz="8000" b="1">
              <a:ea typeface="楷体" panose="02010609060101010101" pitchFamily="49" charset="-122"/>
            </a:endParaRPr>
          </a:p>
          <a:p>
            <a:pPr algn="ctr"/>
            <a:r>
              <a:rPr lang="zh-CN" altLang="zh-CN" sz="8000" b="1">
                <a:ea typeface="楷体" panose="02010609060101010101" pitchFamily="49" charset="-122"/>
              </a:rPr>
              <a:t>口</a:t>
            </a:r>
            <a:endParaRPr lang="zh-CN" altLang="zh-CN" sz="8000" b="1">
              <a:ea typeface="楷体" panose="02010609060101010101" pitchFamily="49" charset="-122"/>
            </a:endParaRPr>
          </a:p>
          <a:p>
            <a:pPr algn="ctr"/>
            <a:r>
              <a:rPr lang="zh-CN" altLang="zh-CN" sz="8000" b="1">
                <a:ea typeface="楷体" panose="02010609060101010101" pitchFamily="49" charset="-122"/>
              </a:rPr>
              <a:t>犭</a:t>
            </a:r>
            <a:endParaRPr lang="zh-CN" altLang="zh-CN" sz="8000" b="1">
              <a:ea typeface="楷体" panose="02010609060101010101" pitchFamily="49" charset="-122"/>
            </a:endParaRPr>
          </a:p>
          <a:p>
            <a:pPr algn="ctr"/>
            <a:r>
              <a:rPr lang="zh-CN" altLang="zh-CN" sz="8000" b="1">
                <a:ea typeface="楷体" panose="02010609060101010101" pitchFamily="49" charset="-122"/>
              </a:rPr>
              <a:t>钅</a:t>
            </a:r>
            <a:endParaRPr lang="zh-CN" altLang="zh-CN" sz="8000" b="1"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50838" y="3159872"/>
            <a:ext cx="2671762" cy="692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偏旁表意</a:t>
            </a:r>
            <a:endParaRPr lang="zh-CN" altLang="zh-CN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37088" y="862760"/>
            <a:ext cx="6913562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扫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捉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抓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提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拉</a:t>
            </a:r>
            <a:endParaRPr lang="zh-CN" altLang="zh-CN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540250" y="2086722"/>
            <a:ext cx="6913563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眼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睛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盯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盼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眨</a:t>
            </a:r>
            <a:endParaRPr lang="zh-CN" altLang="zh-CN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540250" y="3310685"/>
            <a:ext cx="6913563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吃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喝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喊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吹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咬</a:t>
            </a:r>
            <a:endParaRPr lang="zh-CN" altLang="zh-CN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540250" y="4463210"/>
            <a:ext cx="6913563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猪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狗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狼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狐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狸</a:t>
            </a:r>
            <a:endParaRPr lang="zh-CN" altLang="zh-CN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445000" y="5687172"/>
            <a:ext cx="6913563" cy="86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铜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铁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钢</a:t>
            </a:r>
            <a:r>
              <a:rPr lang="en-US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4800">
                <a:latin typeface="微软雅黑" panose="020B0503020204020204" pitchFamily="34" charset="-122"/>
                <a:ea typeface="微软雅黑" panose="020B0503020204020204" pitchFamily="34" charset="-122"/>
              </a:rPr>
              <a:t>钉针</a:t>
            </a:r>
            <a:endParaRPr lang="zh-CN" altLang="zh-CN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6" grpId="0" animBg="1" autoUpdateAnimBg="0"/>
      <p:bldP spid="7" grpId="0" animBg="1" autoUpdateAnimBg="0"/>
      <p:bldP spid="8" grpId="0" animBg="1" autoUpdateAnimBg="0"/>
      <p:bldP spid="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精讲课文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823200" y="1114051"/>
            <a:ext cx="4368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这里有几句话？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823200" y="2480889"/>
            <a:ext cx="43688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你读懂了什么？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886575" y="3601664"/>
            <a:ext cx="5305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怎么区分“锚”和“猫”？</a:t>
            </a:r>
            <a:endParaRPr lang="zh-CN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692900" y="4838326"/>
            <a:ext cx="54991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偏旁不同，字的意思就不同。</a:t>
            </a:r>
            <a:endParaRPr lang="zh-CN" altLang="zh-CN" sz="4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10" descr="015_jpg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print"/>
          <a:srcRect l="40823" t="29333" r="21843" b="40445"/>
          <a:stretch>
            <a:fillRect/>
          </a:stretch>
        </p:blipFill>
        <p:spPr bwMode="auto">
          <a:xfrm>
            <a:off x="5482543" y="910496"/>
            <a:ext cx="1929933" cy="1654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3" descr="014_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2158" t="9167" r="37372" b="66415"/>
          <a:stretch>
            <a:fillRect/>
          </a:stretch>
        </p:blipFill>
        <p:spPr bwMode="auto">
          <a:xfrm>
            <a:off x="0" y="2315754"/>
            <a:ext cx="2823848" cy="1400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7" descr="014_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2158" t="9167" r="73842" b="44221"/>
          <a:stretch>
            <a:fillRect/>
          </a:stretch>
        </p:blipFill>
        <p:spPr bwMode="auto">
          <a:xfrm>
            <a:off x="447471" y="4319653"/>
            <a:ext cx="2315183" cy="2008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2762654" y="1042614"/>
            <a:ext cx="5089525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船上有只锚，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家里有只猫。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船上的锚两个爪，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角里的猫四只脚。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船上的锚能停船，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家里的猫喵喵叫。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锚和猫，莫混淆，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看看偏旁就知道。</a:t>
            </a:r>
            <a:endParaRPr lang="zh-CN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utoUpdateAnimBg="0"/>
      <p:bldP spid="6" grpId="0" autoUpdateAnimBg="0"/>
      <p:bldP spid="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450414" y="1570038"/>
            <a:ext cx="12192000" cy="507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猫、 锚、喵、描、瞄</a:t>
            </a:r>
            <a:endParaRPr lang="zh-CN" altLang="zh-CN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小花（  ）真调皮，天天望着我（  ）（  ）叫。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有了铁（  ）能停船。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我（  ）准靶心，开了一枪，中了九环。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我们写字前要认真（  ）红。 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31489" y="915988"/>
            <a:ext cx="3073400" cy="5762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400">
                <a:ea typeface="黑体" panose="02010609060101010101" pitchFamily="49" charset="-122"/>
              </a:rPr>
              <a:t>选字填空</a:t>
            </a:r>
            <a:endParaRPr lang="zh-CN" altLang="zh-CN" sz="2400">
              <a:ea typeface="黑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113277" y="2636838"/>
            <a:ext cx="12493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喵</a:t>
            </a:r>
            <a:endParaRPr lang="zh-CN" altLang="zh-CN" sz="360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675964" y="2665413"/>
            <a:ext cx="1139825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猫</a:t>
            </a:r>
            <a:endParaRPr lang="zh-CN" altLang="zh-CN" sz="360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084577" y="2693988"/>
            <a:ext cx="12493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喵</a:t>
            </a:r>
            <a:endParaRPr lang="zh-CN" altLang="zh-CN" sz="3600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215714" y="3741738"/>
            <a:ext cx="12493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锚</a:t>
            </a:r>
            <a:endParaRPr lang="zh-CN" altLang="zh-CN" sz="3600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320364" y="4860926"/>
            <a:ext cx="12477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瞄</a:t>
            </a:r>
            <a:endParaRPr lang="zh-CN" altLang="zh-CN" sz="360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511239" y="5956301"/>
            <a:ext cx="12493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</a:t>
            </a:r>
            <a:endParaRPr lang="zh-CN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字词乐园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44" y="2463860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657" y="2463860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544" y="2503547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0132" y="2527360"/>
            <a:ext cx="217170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322294" y="2773422"/>
            <a:ext cx="15843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船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4005169" y="2757547"/>
            <a:ext cx="16605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莫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6872194" y="2640072"/>
            <a:ext cx="1752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偏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338169" y="1630422"/>
            <a:ext cx="18589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chuán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9551894" y="2767072"/>
            <a:ext cx="16922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旁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4302032" y="1590735"/>
            <a:ext cx="1905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mò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7053169" y="1585972"/>
            <a:ext cx="246856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nòng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/>
        </p:nvSpPr>
        <p:spPr bwMode="auto">
          <a:xfrm>
            <a:off x="9863044" y="1571685"/>
            <a:ext cx="16303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qīn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1505492" y="4631432"/>
            <a:ext cx="213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小船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轮船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4263297" y="4693027"/>
            <a:ext cx="185896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莫非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4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7"/>
          <p:cNvSpPr txBox="1">
            <a:spLocks noChangeArrowheads="1"/>
          </p:cNvSpPr>
          <p:nvPr/>
        </p:nvSpPr>
        <p:spPr bwMode="auto">
          <a:xfrm>
            <a:off x="7250654" y="4662547"/>
            <a:ext cx="2133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偏旁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偏心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9872252" y="4677152"/>
            <a:ext cx="1843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旁边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身旁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字词乐园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909" y="2554347"/>
            <a:ext cx="2297113" cy="228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5022" y="2616260"/>
            <a:ext cx="2297112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wenwen.soso.com/p/20110521/20110521150346-844988269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2222" y="2524185"/>
            <a:ext cx="2297112" cy="228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2093259" y="2897247"/>
            <a:ext cx="18446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常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353984" y="2881372"/>
            <a:ext cx="1798638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争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8722659" y="3017897"/>
            <a:ext cx="1828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9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反</a:t>
            </a:r>
            <a:endParaRPr lang="zh-CN" altLang="en-US" sz="9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2313922" y="1625660"/>
            <a:ext cx="17684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cháng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5415897" y="1573272"/>
            <a:ext cx="17684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zhēng</a:t>
            </a:r>
            <a:endParaRPr lang="zh-CN" altLang="en-US" sz="4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4"/>
          <p:cNvSpPr txBox="1">
            <a:spLocks noChangeArrowheads="1"/>
          </p:cNvSpPr>
          <p:nvPr/>
        </p:nvSpPr>
        <p:spPr bwMode="auto">
          <a:xfrm>
            <a:off x="8936972" y="1571685"/>
            <a:ext cx="194945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400" b="1" dirty="0" err="1">
                <a:latin typeface="+mn-ea"/>
                <a:ea typeface="+mn-ea"/>
                <a:cs typeface="Times New Roman" panose="02020603050405020304" pitchFamily="18" charset="0"/>
              </a:rPr>
              <a:t>fǎn</a:t>
            </a:r>
            <a:endParaRPr lang="zh-CN" altLang="en-US" sz="4400" b="1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398694" y="4877495"/>
            <a:ext cx="20875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经常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常常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644179" y="4908610"/>
            <a:ext cx="20113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战争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争取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9011584" y="4861937"/>
            <a:ext cx="2073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反对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反正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字词乐园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956132" y="1896690"/>
            <a:ext cx="9890125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两个爪  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四只脚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莫混淆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停船     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家里   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偏旁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描红</a:t>
            </a:r>
            <a:endParaRPr lang="zh-CN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瞄准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喵喵叫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小猫</a:t>
            </a:r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铁锚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课文小结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03613" y="1033369"/>
            <a:ext cx="2306637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驰  奔驰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地  田地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  你我他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池  池塘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05025" y="1692182"/>
            <a:ext cx="206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endParaRPr lang="zh-CN" altLang="zh-CN" sz="4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17713" y="4352832"/>
            <a:ext cx="206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苗</a:t>
            </a:r>
            <a:endParaRPr lang="zh-CN" altLang="zh-CN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363913" y="3752757"/>
            <a:ext cx="3455987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描  描红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瞄  瞄准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喵  喵喵叫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猫  小猫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锚  铁锚</a:t>
            </a:r>
            <a:endParaRPr lang="zh-CN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689725" y="2257332"/>
            <a:ext cx="464883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学习形声字，辨别要仔细，声旁多表音，形旁多表义。</a:t>
            </a:r>
            <a:endParaRPr lang="zh-CN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02840" y="2179638"/>
            <a:ext cx="8869363" cy="3644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．学会本课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个生字，认识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个偏旁。理解由生字组成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的词语。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．初步了解形声字的构字特点。激发学生学习汉字的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兴趣，培养识字能力。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．正确、流利地朗读课文和背诵课文，理解课文所表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达的意思。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b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20100315090651103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77" r="21313" b="53368"/>
          <a:stretch>
            <a:fillRect/>
          </a:stretch>
        </p:blipFill>
        <p:spPr bwMode="auto">
          <a:xfrm rot="1206560">
            <a:off x="2981325" y="3982384"/>
            <a:ext cx="3917950" cy="216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u=3416362416,3556440707&amp;fm=23&amp;gp=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3701397"/>
            <a:ext cx="17272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u=3416362416,3556440707&amp;fm=23&amp;gp=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3990322"/>
            <a:ext cx="17272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2813" y="2045634"/>
            <a:ext cx="43195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ea typeface="黑体" panose="02010609060101010101" pitchFamily="49" charset="-122"/>
              </a:rPr>
              <a:t>田上长草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endParaRPr lang="zh-CN" altLang="zh-CN" sz="3200">
              <a:ea typeface="黑体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368800" y="1829734"/>
            <a:ext cx="278606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6600">
                <a:solidFill>
                  <a:srgbClr val="FF0000"/>
                </a:solidFill>
                <a:ea typeface="黑体" panose="02010609060101010101" pitchFamily="49" charset="-122"/>
              </a:rPr>
              <a:t>苗</a:t>
            </a:r>
            <a:endParaRPr lang="zh-CN" altLang="zh-CN" sz="66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5808663" y="1324909"/>
            <a:ext cx="59515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ea typeface="黑体" panose="02010609060101010101" pitchFamily="49" charset="-122"/>
              </a:rPr>
              <a:t>苗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ea typeface="黑体" panose="02010609060101010101" pitchFamily="49" charset="-122"/>
              </a:rPr>
              <a:t>的偏旁是什么？</a:t>
            </a:r>
            <a:endParaRPr lang="zh-CN" altLang="zh-CN" sz="3200">
              <a:ea typeface="黑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6383338" y="2693334"/>
            <a:ext cx="547211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ea typeface="黑体" panose="02010609060101010101" pitchFamily="49" charset="-122"/>
              </a:rPr>
              <a:t>说明和什么有关？</a:t>
            </a:r>
            <a:endParaRPr lang="zh-CN" altLang="zh-CN" sz="3200">
              <a:ea typeface="黑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062788" y="3990322"/>
            <a:ext cx="5129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3200">
                <a:ea typeface="黑体" panose="02010609060101010101" pitchFamily="49" charset="-122"/>
              </a:rPr>
              <a:t>你知道哪些植物的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ea typeface="黑体" panose="02010609060101010101" pitchFamily="49" charset="-122"/>
              </a:rPr>
              <a:t>苗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ea typeface="黑体" panose="02010609060101010101" pitchFamily="49" charset="-122"/>
              </a:rPr>
              <a:t>？</a:t>
            </a:r>
            <a:endParaRPr lang="zh-CN" altLang="zh-CN" sz="3200">
              <a:ea typeface="黑体" panose="02010609060101010101" pitchFamily="49" charset="-122"/>
            </a:endParaRPr>
          </a:p>
        </p:txBody>
      </p:sp>
      <p:pic>
        <p:nvPicPr>
          <p:cNvPr id="11" name="Picture 11" descr="e88b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4206222"/>
            <a:ext cx="1946275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学习生字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128900" y="1335088"/>
            <a:ext cx="7454900" cy="5522912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801037" y="3249613"/>
            <a:ext cx="1438275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227700" y="1471613"/>
            <a:ext cx="142081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70400" y="4814888"/>
            <a:ext cx="1420812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940612" y="6156325"/>
            <a:ext cx="7112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440425" y="3825875"/>
            <a:ext cx="711200" cy="533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1386075" y="3287713"/>
            <a:ext cx="1419225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672325" y="4900613"/>
            <a:ext cx="1420812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A6CAF0"/>
              </a:clrFrom>
              <a:clrTo>
                <a:srgbClr val="A6CA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725" y="982663"/>
            <a:ext cx="1562100" cy="157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9010837" y="2817813"/>
            <a:ext cx="2305050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10000">
                <a:ea typeface="楷体" panose="02010609060101010101" pitchFamily="49" charset="-122"/>
              </a:rPr>
              <a:t>金</a:t>
            </a:r>
            <a:endParaRPr lang="zh-CN" altLang="zh-CN" sz="10000"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9279125" y="4940300"/>
            <a:ext cx="1438275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0555475" y="2438400"/>
            <a:ext cx="0" cy="433388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10555475" y="4527550"/>
            <a:ext cx="0" cy="433388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nimBg="1" autoUpdateAnimBg="0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学习生字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986876" y="1231900"/>
            <a:ext cx="6167438" cy="52355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636664" y="2816225"/>
            <a:ext cx="966787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304626" y="1778000"/>
            <a:ext cx="14208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690264" y="4562475"/>
            <a:ext cx="865187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788814" y="3900487"/>
            <a:ext cx="711200" cy="533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01189" y="3352800"/>
            <a:ext cx="1147762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5819101" y="4368800"/>
            <a:ext cx="1101725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45451" y="1628775"/>
            <a:ext cx="16319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>
                <a:latin typeface="Times New Roman" panose="02020603050405020304" pitchFamily="18" charset="0"/>
                <a:ea typeface="楷体" panose="02010609060101010101" pitchFamily="49" charset="-122"/>
              </a:rPr>
              <a:t>苗</a:t>
            </a:r>
            <a:endParaRPr lang="zh-CN" altLang="zh-CN" sz="9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7593926" y="2047875"/>
            <a:ext cx="1320800" cy="633412"/>
          </a:xfrm>
          <a:prstGeom prst="rightArrow">
            <a:avLst>
              <a:gd name="adj1" fmla="val 50000"/>
              <a:gd name="adj2" fmla="val 39098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8938539" y="1111250"/>
            <a:ext cx="28448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2000" b="1">
                <a:latin typeface="楷体" panose="02010609060101010101" pitchFamily="49" charset="-122"/>
                <a:ea typeface="楷体" panose="02010609060101010101" pitchFamily="49" charset="-122"/>
              </a:rPr>
              <a:t>描</a:t>
            </a:r>
            <a:endParaRPr lang="zh-CN" altLang="zh-CN" sz="1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10379989" y="3630612"/>
            <a:ext cx="382587" cy="1296988"/>
          </a:xfrm>
          <a:prstGeom prst="downArrow">
            <a:avLst>
              <a:gd name="adj1" fmla="val 50000"/>
              <a:gd name="adj2" fmla="val 113002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8548014" y="5287962"/>
            <a:ext cx="26574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latin typeface="楷体" panose="02010609060101010101" pitchFamily="49" charset="-122"/>
                <a:ea typeface="楷体" panose="02010609060101010101" pitchFamily="49" charset="-122"/>
              </a:rPr>
              <a:t>描红</a:t>
            </a:r>
            <a:endParaRPr lang="zh-CN" altLang="zh-CN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71 -0.01433 L 0.31963 0.043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60" y="28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nimBg="1"/>
      <p:bldP spid="12" grpId="0" animBg="1" autoUpdateAnimBg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学习生字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4122178" y="1171575"/>
            <a:ext cx="7823200" cy="5715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759390" y="2622550"/>
            <a:ext cx="1438275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46290" y="1465263"/>
            <a:ext cx="14192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503428" y="4965700"/>
            <a:ext cx="1303337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155765" y="6248400"/>
            <a:ext cx="7112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7613090" y="3879850"/>
            <a:ext cx="711200" cy="533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4500003" y="3370263"/>
            <a:ext cx="992187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9097403" y="4759325"/>
            <a:ext cx="1420812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7043178" y="1563688"/>
            <a:ext cx="16319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>
                <a:latin typeface="Times New Roman" panose="02020603050405020304" pitchFamily="18" charset="0"/>
                <a:ea typeface="楷体" panose="02010609060101010101" pitchFamily="49" charset="-122"/>
              </a:rPr>
              <a:t>苗</a:t>
            </a:r>
            <a:endParaRPr lang="zh-CN" altLang="zh-CN" sz="9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 rot="2383033" flipH="1">
            <a:off x="3555440" y="3457575"/>
            <a:ext cx="1344613" cy="358775"/>
          </a:xfrm>
          <a:prstGeom prst="rightArrow">
            <a:avLst>
              <a:gd name="adj1" fmla="val 50000"/>
              <a:gd name="adj2" fmla="val 70271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794903" y="1370013"/>
            <a:ext cx="28448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2000" b="1">
                <a:latin typeface="楷体" panose="02010609060101010101" pitchFamily="49" charset="-122"/>
                <a:ea typeface="楷体" panose="02010609060101010101" pitchFamily="49" charset="-122"/>
              </a:rPr>
              <a:t>瞄</a:t>
            </a:r>
            <a:endParaRPr lang="zh-CN" altLang="zh-CN" sz="1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2937903" y="3740150"/>
            <a:ext cx="382587" cy="1296988"/>
          </a:xfrm>
          <a:prstGeom prst="downArrow">
            <a:avLst>
              <a:gd name="adj1" fmla="val 50000"/>
              <a:gd name="adj2" fmla="val 113002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775853" y="5338763"/>
            <a:ext cx="2657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latin typeface="楷体" panose="02010609060101010101" pitchFamily="49" charset="-122"/>
                <a:ea typeface="楷体" panose="02010609060101010101" pitchFamily="49" charset="-122"/>
              </a:rPr>
              <a:t>瞄准</a:t>
            </a:r>
            <a:endParaRPr lang="zh-CN" altLang="zh-CN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81481E-6 L -0.14635 0.267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18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nimBg="1"/>
      <p:bldP spid="13" grpId="0" animBg="1" autoUpdateAnimBg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学习生字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3221691" y="618565"/>
            <a:ext cx="7823200" cy="5272088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370079" y="3041090"/>
            <a:ext cx="908050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012641" y="893203"/>
            <a:ext cx="1420813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220354" y="4023753"/>
            <a:ext cx="388937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834841" y="3131578"/>
            <a:ext cx="711200" cy="533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740804" y="1872690"/>
            <a:ext cx="1420812" cy="1568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580966" y="3992003"/>
            <a:ext cx="889000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598054" y="1980640"/>
            <a:ext cx="14001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>
                <a:latin typeface="Times New Roman" panose="02020603050405020304" pitchFamily="18" charset="0"/>
                <a:ea typeface="楷体" panose="02010609060101010101" pitchFamily="49" charset="-122"/>
              </a:rPr>
              <a:t>苗</a:t>
            </a:r>
            <a:endParaRPr lang="zh-CN" altLang="zh-CN" sz="9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 rot="20933167" flipH="1">
            <a:off x="3790016" y="5279465"/>
            <a:ext cx="960438" cy="358775"/>
          </a:xfrm>
          <a:prstGeom prst="rightArrow">
            <a:avLst>
              <a:gd name="adj1" fmla="val 50000"/>
              <a:gd name="adj2" fmla="val 50194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251604" y="4627003"/>
            <a:ext cx="2844800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2000" b="1">
                <a:latin typeface="楷体" panose="02010609060101010101" pitchFamily="49" charset="-122"/>
                <a:ea typeface="楷体" panose="02010609060101010101" pitchFamily="49" charset="-122"/>
              </a:rPr>
              <a:t>喵</a:t>
            </a:r>
            <a:endParaRPr lang="zh-CN" altLang="zh-CN" sz="1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16200000">
            <a:off x="5548966" y="5422340"/>
            <a:ext cx="287338" cy="1728788"/>
          </a:xfrm>
          <a:prstGeom prst="downArrow">
            <a:avLst>
              <a:gd name="adj1" fmla="val 50000"/>
              <a:gd name="adj2" fmla="val 112811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7592079" y="5435040"/>
            <a:ext cx="38925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latin typeface="楷体" panose="02010609060101010101" pitchFamily="49" charset="-122"/>
                <a:ea typeface="楷体" panose="02010609060101010101" pitchFamily="49" charset="-122"/>
              </a:rPr>
              <a:t>喵喵叫</a:t>
            </a:r>
            <a:endParaRPr lang="zh-CN" altLang="zh-CN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83 1.10495E-6 L 0.12455 0.29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0" y="145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nimBg="1"/>
      <p:bldP spid="12" grpId="0" animBg="1" autoUpdateAnimBg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学习生字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>
            <a:spLocks noChangeArrowheads="1"/>
          </p:cNvSpPr>
          <p:nvPr/>
        </p:nvSpPr>
        <p:spPr bwMode="auto">
          <a:xfrm>
            <a:off x="1561426" y="861453"/>
            <a:ext cx="7823200" cy="5715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7257376" y="2890278"/>
            <a:ext cx="1439862" cy="1555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钅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45938" y="1259915"/>
            <a:ext cx="14208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扌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164801" y="4477778"/>
            <a:ext cx="1420812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817513" y="6181165"/>
            <a:ext cx="711200" cy="1524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249188" y="3560203"/>
            <a:ext cx="711200" cy="533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078951" y="3039503"/>
            <a:ext cx="1420812" cy="1570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zh-CN" sz="96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284238" y="4622240"/>
            <a:ext cx="1082675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犭</a:t>
            </a:r>
            <a:endParaRPr lang="zh-CN" altLang="zh-CN" sz="9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106188" y="4585728"/>
            <a:ext cx="163195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>
                <a:latin typeface="Times New Roman" panose="02020603050405020304" pitchFamily="18" charset="0"/>
                <a:ea typeface="楷体" panose="02010609060101010101" pitchFamily="49" charset="-122"/>
              </a:rPr>
              <a:t>苗</a:t>
            </a:r>
            <a:endParaRPr lang="zh-CN" altLang="zh-CN" sz="9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8032076" y="5776353"/>
            <a:ext cx="1341437" cy="358775"/>
          </a:xfrm>
          <a:prstGeom prst="rightArrow">
            <a:avLst>
              <a:gd name="adj1" fmla="val 50000"/>
              <a:gd name="adj2" fmla="val 70105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9170313" y="4984190"/>
            <a:ext cx="2371725" cy="1684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12000" b="1">
                <a:latin typeface="楷体" panose="02010609060101010101" pitchFamily="49" charset="-122"/>
                <a:ea typeface="楷体" panose="02010609060101010101" pitchFamily="49" charset="-122"/>
              </a:rPr>
              <a:t>猫</a:t>
            </a:r>
            <a:endParaRPr lang="zh-CN" altLang="zh-CN" sz="1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 rot="10800000">
            <a:off x="10143451" y="3326840"/>
            <a:ext cx="431800" cy="971550"/>
          </a:xfrm>
          <a:prstGeom prst="downArrow">
            <a:avLst>
              <a:gd name="adj1" fmla="val 50000"/>
              <a:gd name="adj2" fmla="val 75000"/>
            </a:avLst>
          </a:prstGeom>
          <a:solidFill>
            <a:srgbClr val="B2F3FC"/>
          </a:solidFill>
          <a:ln w="9525">
            <a:solidFill>
              <a:schemeClr val="accent1"/>
            </a:solidFill>
            <a:miter lim="800000"/>
          </a:ln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127326" y="1094815"/>
            <a:ext cx="265588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9600" b="1">
                <a:latin typeface="楷体" panose="02010609060101010101" pitchFamily="49" charset="-122"/>
                <a:ea typeface="楷体" panose="02010609060101010101" pitchFamily="49" charset="-122"/>
              </a:rPr>
              <a:t>小猫</a:t>
            </a:r>
            <a:endParaRPr lang="zh-CN" altLang="zh-CN" sz="9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83904E-6 L 0.20087 0.022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nimBg="1"/>
      <p:bldP spid="13" grpId="0" animBg="1" autoUpdateAnimBg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精讲课文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117725" y="1323975"/>
            <a:ext cx="2336800" cy="5534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扌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钅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zh-CN" altLang="en-US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囗</a:t>
            </a: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犭</a:t>
            </a:r>
            <a:endParaRPr lang="zh-CN" altLang="en-US" sz="4400" dirty="0"/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CN" sz="4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defRPr/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5507038" y="1312863"/>
            <a:ext cx="4418012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一般与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一般与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动物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一般与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嘴巴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一般与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眼睛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一般与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金属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3152775" y="1873250"/>
            <a:ext cx="211137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9"/>
          <p:cNvSpPr>
            <a:spLocks noChangeShapeType="1"/>
          </p:cNvSpPr>
          <p:nvPr/>
        </p:nvSpPr>
        <p:spPr bwMode="auto">
          <a:xfrm>
            <a:off x="3095625" y="4033838"/>
            <a:ext cx="2439988" cy="11906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028950" y="2992438"/>
            <a:ext cx="2433638" cy="30241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flipV="1">
            <a:off x="3219450" y="3981450"/>
            <a:ext cx="2084388" cy="12922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060700" y="3127375"/>
            <a:ext cx="2389188" cy="29987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925763" y="738188"/>
            <a:ext cx="6851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学习形声字，辨别要仔细。声旁多表音，形旁多表义。掌握规律性，困难变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容易。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982</Words>
  <Application>WPS 演示</Application>
  <PresentationFormat>自定义</PresentationFormat>
  <Paragraphs>298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 Light</vt:lpstr>
      <vt:lpstr>Calibri</vt:lpstr>
      <vt:lpstr>黑体</vt:lpstr>
      <vt:lpstr>楷体</vt:lpstr>
      <vt:lpstr>Times New Roman</vt:lpstr>
      <vt:lpstr>楷体_GB2312</vt:lpstr>
      <vt:lpstr>Arial Unicode MS</vt:lpstr>
      <vt:lpstr>新宋体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</cp:revision>
  <dcterms:created xsi:type="dcterms:W3CDTF">2013-07-01T03:05:00Z</dcterms:created>
  <dcterms:modified xsi:type="dcterms:W3CDTF">2017-10-05T11:43:48Z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