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91" r:id="rId3"/>
    <p:sldId id="292" r:id="rId4"/>
    <p:sldId id="270" r:id="rId5"/>
    <p:sldId id="307" r:id="rId6"/>
    <p:sldId id="310" r:id="rId7"/>
    <p:sldId id="309" r:id="rId8"/>
    <p:sldId id="311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34" r:id="rId18"/>
    <p:sldId id="324" r:id="rId19"/>
    <p:sldId id="278" r:id="rId20"/>
    <p:sldId id="325" r:id="rId21"/>
    <p:sldId id="300" r:id="rId22"/>
    <p:sldId id="326" r:id="rId23"/>
    <p:sldId id="329" r:id="rId24"/>
    <p:sldId id="331" r:id="rId25"/>
    <p:sldId id="330" r:id="rId26"/>
    <p:sldId id="332" r:id="rId27"/>
    <p:sldId id="302" r:id="rId28"/>
    <p:sldId id="327" r:id="rId29"/>
    <p:sldId id="312" r:id="rId30"/>
    <p:sldId id="313" r:id="rId31"/>
    <p:sldId id="314" r:id="rId32"/>
    <p:sldId id="315" r:id="rId33"/>
    <p:sldId id="335" r:id="rId34"/>
    <p:sldId id="328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002" autoAdjust="0"/>
    <p:restoredTop sz="94660"/>
  </p:normalViewPr>
  <p:slideViewPr>
    <p:cSldViewPr>
      <p:cViewPr varScale="1">
        <p:scale>
          <a:sx n="67" d="100"/>
          <a:sy n="67" d="100"/>
        </p:scale>
        <p:origin x="-7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9C086-C83D-4D42-AA12-1740C952A75B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BF7FB-FED5-4297-9E06-148DE9F5D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FCE0B-093B-414D-A3B3-24B2A9B8725B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16433-203F-42AA-B0C3-E20251A233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5D4A5-D042-4206-A0CD-CD834BECD8D7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A77E0-1090-4D22-A823-C3A6457E5D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5B710-48A4-4A43-89EA-23D7F5C4AF84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5BD4D-D54C-4852-ACBE-37F1EDBC1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069F9-16DE-4DEE-806A-FCB71DD6FCF3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ABB77-D034-42BF-9AF5-AE32DF549A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4BCC-C2F1-455A-8620-BC12BB9AF2F2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556B-0D80-4B56-9311-E514F964BC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819A1-C0C9-469D-A65A-1A3584452DD3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EE70B-6D9D-4E24-B88F-832EA80E9B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808B-610A-403C-882F-BD2512BD7668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68E23-D66E-46C8-8C23-EDBA4FEF27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12B0-B939-4FFF-A331-006365ADF581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D4003-3167-4FC9-A7BB-73071BC1C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962D8-DBAB-4F3F-98D6-F41026B2DAE2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A7D0D-323D-40B2-ADDB-63A8356036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2050-3648-4A74-8C38-F20BFE4C011B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2F77-23E3-44B1-8A0F-7FB8123E8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2A29B47D-D507-444D-9F4A-2B3557B9FF5B}" type="datetimeFigureOut">
              <a:rPr lang="zh-CN" altLang="en-US"/>
              <a:pPr>
                <a:defRPr/>
              </a:pPr>
              <a:t>2016-6-6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7F6AAD6-BF96-4F42-AF14-50E2BEB730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5237;&#31295;\&#24184;&#31119;&#25293;&#25163;&#27468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38175" y="785813"/>
            <a:ext cx="8505825" cy="11430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ea typeface="黑体" charset="-122"/>
              </a:rPr>
              <a:t>青岛版义务教育教科书一年级上册数学</a:t>
            </a: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6889750" y="4745038"/>
            <a:ext cx="2003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1500166" y="3214686"/>
            <a:ext cx="63912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/>
              <a:t>有趣的游戏</a:t>
            </a:r>
            <a:r>
              <a:rPr lang="en-US" altLang="zh-CN" sz="4400" b="1" dirty="0"/>
              <a:t>——</a:t>
            </a:r>
            <a:r>
              <a:rPr lang="zh-CN" altLang="en-US" sz="4400" b="1" dirty="0"/>
              <a:t>认识位置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森林运动会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2362200" y="0"/>
            <a:ext cx="1143000" cy="2667000"/>
          </a:xfrm>
          <a:prstGeom prst="wedgeEllipseCallout">
            <a:avLst>
              <a:gd name="adj1" fmla="val 105972"/>
              <a:gd name="adj2" fmla="val -11130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5400">
                <a:ea typeface="隶书" pitchFamily="49" charset="-122"/>
              </a:rPr>
              <a:t>开始了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森林运动会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-685800"/>
            <a:ext cx="11258550" cy="847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2700338" y="3716338"/>
            <a:ext cx="4103687" cy="936625"/>
          </a:xfrm>
          <a:prstGeom prst="wedgeEllipseCallout">
            <a:avLst>
              <a:gd name="adj1" fmla="val -43731"/>
              <a:gd name="adj2" fmla="val 70000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555875" y="3429000"/>
            <a:ext cx="3960813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28600" y="3505200"/>
            <a:ext cx="5791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</a:rPr>
              <a:t>加油！</a:t>
            </a:r>
            <a:r>
              <a:rPr lang="zh-CN" altLang="en-US" sz="4800" b="1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谁在最前面？        谁在最后面？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森林运动会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403350" y="4030663"/>
            <a:ext cx="3744913" cy="1630362"/>
          </a:xfrm>
          <a:prstGeom prst="cloudCallout">
            <a:avLst>
              <a:gd name="adj1" fmla="val 53347"/>
              <a:gd name="adj2" fmla="val -66356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我的前面有谁？我的后面有谁？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森林运动会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19050"/>
            <a:ext cx="88900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828800" y="5486400"/>
            <a:ext cx="54800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幼圆" pitchFamily="49" charset="-122"/>
              </a:rPr>
              <a:t>谁得了第一？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认识上下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树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0775"/>
            <a:ext cx="4573588" cy="480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4225" y="2174875"/>
            <a:ext cx="45497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7886700" y="24669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</a:rPr>
              <a:t>上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7874000" y="405447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4211638" y="214290"/>
            <a:ext cx="4932362" cy="1150938"/>
          </a:xfrm>
          <a:prstGeom prst="cloudCallout">
            <a:avLst>
              <a:gd name="adj1" fmla="val -37866"/>
              <a:gd name="adj2" fmla="val 70000"/>
            </a:avLst>
          </a:prstGeom>
          <a:solidFill>
            <a:schemeClr val="bg1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zh-CN" sz="3600" b="1">
              <a:ea typeface="楷体_GB2312" pitchFamily="49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606925" y="285728"/>
            <a:ext cx="4537075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ea typeface="楷体_GB2312" pitchFamily="49" charset="-122"/>
              </a:rPr>
              <a:t>要说清楚谁在谁上面，谁在谁下面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 animBg="1"/>
      <p:bldP spid="378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06488"/>
            <a:ext cx="4656138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4250" y="1870075"/>
            <a:ext cx="4349750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7959725" y="36337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</a:rPr>
              <a:t>下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7972425" y="21463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</a:rPr>
              <a:t>上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孙悟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14876" y="5286388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闯关大比拼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-23813"/>
            <a:ext cx="9140826" cy="685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3"/>
          <p:cNvSpPr>
            <a:spLocks noChangeArrowheads="1" noChangeShapeType="1"/>
          </p:cNvSpPr>
          <p:nvPr/>
        </p:nvSpPr>
        <p:spPr bwMode="auto">
          <a:xfrm>
            <a:off x="1044575" y="1270000"/>
            <a:ext cx="24384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第一关：</a:t>
            </a:r>
          </a:p>
        </p:txBody>
      </p:sp>
      <p:sp>
        <p:nvSpPr>
          <p:cNvPr id="11268" name="WordArt 4"/>
          <p:cNvSpPr>
            <a:spLocks noChangeArrowheads="1" noChangeShapeType="1"/>
          </p:cNvSpPr>
          <p:nvPr/>
        </p:nvSpPr>
        <p:spPr bwMode="auto">
          <a:xfrm>
            <a:off x="2138363" y="2781300"/>
            <a:ext cx="43053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说一说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14554"/>
            <a:ext cx="617220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4725" y="285728"/>
            <a:ext cx="18192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357187"/>
            <a:ext cx="7499350" cy="1658939"/>
            <a:chOff x="0" y="225"/>
            <a:chExt cx="4724" cy="1045"/>
          </a:xfrm>
        </p:grpSpPr>
        <p:pic>
          <p:nvPicPr>
            <p:cNvPr id="21526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25"/>
              <a:ext cx="636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7" name="Text Box 6"/>
            <p:cNvSpPr txBox="1">
              <a:spLocks noChangeArrowheads="1"/>
            </p:cNvSpPr>
            <p:nvPr/>
          </p:nvSpPr>
          <p:spPr bwMode="auto">
            <a:xfrm>
              <a:off x="675" y="405"/>
              <a:ext cx="4049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 b="1" dirty="0">
                  <a:solidFill>
                    <a:srgbClr val="003300"/>
                  </a:solidFill>
                  <a:latin typeface="Times New Roman" pitchFamily="18" charset="0"/>
                  <a:ea typeface="楷体_GB2312" pitchFamily="49" charset="-122"/>
                </a:rPr>
                <a:t>的右面是（         ），左面是（         ），</a:t>
              </a:r>
            </a:p>
            <a:p>
              <a:endParaRPr kumimoji="1"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_GB2312" pitchFamily="49" charset="-122"/>
              </a:endParaRPr>
            </a:p>
            <a:p>
              <a:r>
                <a:rPr kumimoji="1" lang="zh-CN" altLang="en-US" sz="2800" b="1" dirty="0">
                  <a:solidFill>
                    <a:srgbClr val="003300"/>
                  </a:solidFill>
                  <a:latin typeface="Times New Roman" pitchFamily="18" charset="0"/>
                  <a:ea typeface="楷体_GB2312" pitchFamily="49" charset="-122"/>
                </a:rPr>
                <a:t>上面是（         ），下面是（         ）。</a:t>
              </a:r>
            </a:p>
          </p:txBody>
        </p:sp>
      </p:grp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28604"/>
            <a:ext cx="10096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500042"/>
            <a:ext cx="8191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142984"/>
            <a:ext cx="10858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1214422"/>
            <a:ext cx="11334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6019800" y="2362200"/>
            <a:ext cx="3200400" cy="790575"/>
            <a:chOff x="3792" y="1488"/>
            <a:chExt cx="2016" cy="498"/>
          </a:xfrm>
        </p:grpSpPr>
        <p:sp>
          <p:nvSpPr>
            <p:cNvPr id="21524" name="Text Box 12"/>
            <p:cNvSpPr txBox="1">
              <a:spLocks noChangeArrowheads="1"/>
            </p:cNvSpPr>
            <p:nvPr/>
          </p:nvSpPr>
          <p:spPr bwMode="auto">
            <a:xfrm>
              <a:off x="3840" y="1600"/>
              <a:ext cx="19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  <a:ea typeface="楷体_GB2312" pitchFamily="49" charset="-122"/>
                </a:rPr>
                <a:t>   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在</a:t>
              </a:r>
              <a:r>
                <a:rPr kumimoji="1" lang="zh-CN" altLang="en-US" sz="2800" b="1" u="sng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      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的左边</a:t>
              </a:r>
            </a:p>
          </p:txBody>
        </p:sp>
        <p:pic>
          <p:nvPicPr>
            <p:cNvPr id="21525" name="Picture 1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2" y="1488"/>
              <a:ext cx="516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8500" y="2066925"/>
            <a:ext cx="11811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003925" y="3276600"/>
            <a:ext cx="3178175" cy="808038"/>
            <a:chOff x="3782" y="2064"/>
            <a:chExt cx="2002" cy="509"/>
          </a:xfrm>
        </p:grpSpPr>
        <p:sp>
          <p:nvSpPr>
            <p:cNvPr id="21522" name="Text Box 16"/>
            <p:cNvSpPr txBox="1">
              <a:spLocks noChangeArrowheads="1"/>
            </p:cNvSpPr>
            <p:nvPr/>
          </p:nvSpPr>
          <p:spPr bwMode="auto">
            <a:xfrm>
              <a:off x="3782" y="2246"/>
              <a:ext cx="149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u="sng">
                  <a:solidFill>
                    <a:srgbClr val="FF0000"/>
                  </a:solidFill>
                  <a:latin typeface="Times New Roman" pitchFamily="18" charset="0"/>
                </a:rPr>
                <a:t>      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的右边是</a:t>
              </a:r>
            </a:p>
          </p:txBody>
        </p:sp>
        <p:pic>
          <p:nvPicPr>
            <p:cNvPr id="21523" name="Picture 17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36" y="2064"/>
              <a:ext cx="648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18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3124200"/>
            <a:ext cx="10858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943600" y="4267200"/>
            <a:ext cx="3200400" cy="1943100"/>
            <a:chOff x="3744" y="2688"/>
            <a:chExt cx="2016" cy="1224"/>
          </a:xfrm>
        </p:grpSpPr>
        <p:pic>
          <p:nvPicPr>
            <p:cNvPr id="21520" name="Picture 20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4" y="2688"/>
              <a:ext cx="570" cy="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1" name="Text Box 21"/>
            <p:cNvSpPr txBox="1">
              <a:spLocks noChangeArrowheads="1"/>
            </p:cNvSpPr>
            <p:nvPr/>
          </p:nvSpPr>
          <p:spPr bwMode="auto">
            <a:xfrm>
              <a:off x="3888" y="2778"/>
              <a:ext cx="1872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  <a:ea typeface="楷体_GB2312" pitchFamily="49" charset="-122"/>
                </a:rPr>
                <a:t>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在</a:t>
              </a:r>
              <a:r>
                <a:rPr kumimoji="1" lang="zh-CN" altLang="en-US" sz="2800" b="1" u="sng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     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的左边，</a:t>
              </a:r>
            </a:p>
            <a:p>
              <a:endParaRPr kumimoji="1" lang="zh-CN" altLang="en-US" sz="2800" b="1">
                <a:latin typeface="Times New Roman" pitchFamily="18" charset="0"/>
                <a:ea typeface="楷体_GB2312" pitchFamily="49" charset="-122"/>
              </a:endParaRPr>
            </a:p>
            <a:p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在</a:t>
              </a:r>
              <a:r>
                <a:rPr kumimoji="1" lang="zh-CN" altLang="en-US" sz="2800" b="1" u="sng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           </a:t>
              </a:r>
              <a:r>
                <a:rPr kumimoji="1" lang="zh-CN" altLang="en-US" sz="2800" b="1">
                  <a:latin typeface="Times New Roman" pitchFamily="18" charset="0"/>
                  <a:ea typeface="楷体_GB2312" pitchFamily="49" charset="-122"/>
                </a:rPr>
                <a:t>的右边。</a:t>
              </a:r>
            </a:p>
          </p:txBody>
        </p:sp>
      </p:grpSp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8475" y="4191000"/>
            <a:ext cx="107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2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4786322"/>
            <a:ext cx="8763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14422"/>
            <a:ext cx="1009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 bwMode="auto">
          <a:xfrm>
            <a:off x="323850" y="1773238"/>
            <a:ext cx="8869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charset="-122"/>
              </a:rPr>
              <a:t>欣赏《幸福拍手歌》，并做拍手跺脚动作。</a:t>
            </a:r>
          </a:p>
        </p:txBody>
      </p:sp>
      <p:pic>
        <p:nvPicPr>
          <p:cNvPr id="3" name="幸福拍手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429000"/>
            <a:ext cx="1866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4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1066800" y="1295400"/>
            <a:ext cx="2362200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第二关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2214546" y="3143248"/>
            <a:ext cx="4319588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 指一指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32"/>
            <a:ext cx="8856663" cy="822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ea typeface="黑体" charset="-122"/>
              </a:rPr>
              <a:t>做游戏，考查大家对左右的掌握，游戏做法如下：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6513" y="2711450"/>
            <a:ext cx="4462462" cy="2376488"/>
          </a:xfrm>
          <a:prstGeom prst="wedgeEllipseCallout">
            <a:avLst>
              <a:gd name="adj1" fmla="val 50597"/>
              <a:gd name="adj2" fmla="val 89301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黑体" charset="-122"/>
              </a:rPr>
              <a:t>1.右手放在鼻子上，然后</a:t>
            </a:r>
          </a:p>
          <a:p>
            <a:pPr algn="ctr"/>
            <a:r>
              <a:rPr lang="zh-CN" altLang="en-US" sz="2800" b="1" dirty="0">
                <a:ea typeface="黑体" charset="-122"/>
              </a:rPr>
              <a:t>指向鼻子、鼻子、左眼！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4500563" y="2565400"/>
            <a:ext cx="4681537" cy="2593975"/>
          </a:xfrm>
          <a:prstGeom prst="wedgeEllipseCallout">
            <a:avLst>
              <a:gd name="adj1" fmla="val -48806"/>
              <a:gd name="adj2" fmla="val 84144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ea typeface="黑体" charset="-122"/>
              </a:rPr>
              <a:t>2.左手放在鼻子上，</a:t>
            </a:r>
          </a:p>
          <a:p>
            <a:pPr algn="ctr"/>
            <a:r>
              <a:rPr lang="zh-CN" altLang="en-US" sz="2800" b="1" dirty="0">
                <a:ea typeface="黑体" charset="-122"/>
              </a:rPr>
              <a:t>然后指向鼻子、鼻子、右眼！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 autoUpdateAnimBg="0"/>
      <p:bldP spid="15365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1066800" y="1295400"/>
            <a:ext cx="24384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第三关</a:t>
            </a:r>
            <a:r>
              <a:rPr lang="zh-CN" alt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7412" name="WordArt 4"/>
          <p:cNvSpPr>
            <a:spLocks noChangeArrowheads="1" noChangeShapeType="1"/>
          </p:cNvSpPr>
          <p:nvPr/>
        </p:nvSpPr>
        <p:spPr bwMode="auto">
          <a:xfrm>
            <a:off x="1928794" y="2781300"/>
            <a:ext cx="49672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 找一找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楼梯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73" t="13861" r="6714" b="11964"/>
          <a:stretch>
            <a:fillRect/>
          </a:stretch>
        </p:blipFill>
        <p:spPr bwMode="auto">
          <a:xfrm>
            <a:off x="0" y="7620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498725" y="2301875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zh-CN" sz="3200" b="1"/>
              <a:t>7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632325" y="216376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zh-CN" sz="3200" b="1"/>
              <a:t>8</a:t>
            </a:r>
          </a:p>
        </p:txBody>
      </p:sp>
      <p:pic>
        <p:nvPicPr>
          <p:cNvPr id="13319" name="Picture 7" descr="机灵狗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3600" y="3090863"/>
            <a:ext cx="96520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553200" y="239236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zh-CN" sz="3200" b="1"/>
              <a:t>9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 rot="19586021" flipH="1">
            <a:off x="1143000" y="3124200"/>
            <a:ext cx="3429000" cy="1219200"/>
          </a:xfrm>
          <a:prstGeom prst="wedgeEllipseCallout">
            <a:avLst>
              <a:gd name="adj1" fmla="val -48597"/>
              <a:gd name="adj2" fmla="val 903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 rot="-1828696">
            <a:off x="1303338" y="3382963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sz="3200" b="1"/>
              <a:t>上楼右拐是我家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帮小机灵狗回家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 autoUpdateAnimBg="0"/>
      <p:bldP spid="2356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1066800" y="1295400"/>
            <a:ext cx="2362200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第四关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2555875" y="3141663"/>
            <a:ext cx="4319588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画一画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Group 2"/>
          <p:cNvGraphicFramePr>
            <a:graphicFrameLocks noGrp="1"/>
          </p:cNvGraphicFramePr>
          <p:nvPr/>
        </p:nvGraphicFramePr>
        <p:xfrm>
          <a:off x="684213" y="1052513"/>
          <a:ext cx="4248150" cy="4435475"/>
        </p:xfrm>
        <a:graphic>
          <a:graphicData uri="http://schemas.openxmlformats.org/drawingml/2006/table">
            <a:tbl>
              <a:tblPr/>
              <a:tblGrid>
                <a:gridCol w="1416050"/>
                <a:gridCol w="1416050"/>
                <a:gridCol w="1416050"/>
              </a:tblGrid>
              <a:tr h="1463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</a:tr>
              <a:tr h="148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04" name="Picture 36" descr="untitle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7250" y="2565400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5" name="Text Box 37"/>
          <p:cNvSpPr txBox="1">
            <a:spLocks noChangeArrowheads="1"/>
          </p:cNvSpPr>
          <p:nvPr/>
        </p:nvSpPr>
        <p:spPr bwMode="auto">
          <a:xfrm>
            <a:off x="5364163" y="1268413"/>
            <a:ext cx="309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6406" name="Text Box 38"/>
          <p:cNvSpPr txBox="1">
            <a:spLocks noChangeArrowheads="1"/>
          </p:cNvSpPr>
          <p:nvPr/>
        </p:nvSpPr>
        <p:spPr bwMode="auto">
          <a:xfrm>
            <a:off x="5580063" y="1052513"/>
            <a:ext cx="2646878" cy="1938992"/>
          </a:xfrm>
          <a:prstGeom prst="rect">
            <a:avLst/>
          </a:prstGeom>
          <a:solidFill>
            <a:schemeClr val="bg1">
              <a:alpha val="7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在喜羊羊的上面画</a:t>
            </a:r>
          </a:p>
          <a:p>
            <a:endParaRPr lang="zh-CN" altLang="en-US" sz="2400" dirty="0"/>
          </a:p>
          <a:p>
            <a:r>
              <a:rPr lang="zh-CN" altLang="en-US" sz="2400" dirty="0"/>
              <a:t>一个        </a:t>
            </a:r>
          </a:p>
          <a:p>
            <a:endParaRPr lang="zh-CN" altLang="en-US" sz="2400" dirty="0"/>
          </a:p>
          <a:p>
            <a:r>
              <a:rPr lang="zh-CN" altLang="en-US" sz="2400" dirty="0"/>
              <a:t>        </a:t>
            </a:r>
          </a:p>
        </p:txBody>
      </p:sp>
      <p:sp>
        <p:nvSpPr>
          <p:cNvPr id="16407" name="AutoShape 39"/>
          <p:cNvSpPr>
            <a:spLocks noChangeArrowheads="1"/>
          </p:cNvSpPr>
          <p:nvPr/>
        </p:nvSpPr>
        <p:spPr bwMode="auto">
          <a:xfrm flipH="1">
            <a:off x="5868988" y="3357563"/>
            <a:ext cx="503237" cy="431800"/>
          </a:xfrm>
          <a:prstGeom prst="triangle">
            <a:avLst>
              <a:gd name="adj" fmla="val 50000"/>
            </a:avLst>
          </a:prstGeom>
          <a:solidFill>
            <a:schemeClr val="bg1">
              <a:alpha val="76862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08" name="AutoShape 40"/>
          <p:cNvSpPr>
            <a:spLocks noChangeArrowheads="1"/>
          </p:cNvSpPr>
          <p:nvPr/>
        </p:nvSpPr>
        <p:spPr bwMode="auto">
          <a:xfrm flipH="1">
            <a:off x="6804024" y="1643050"/>
            <a:ext cx="482619" cy="561988"/>
          </a:xfrm>
          <a:prstGeom prst="triangle">
            <a:avLst>
              <a:gd name="adj" fmla="val 53287"/>
            </a:avLst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09" name="Text Box 41"/>
          <p:cNvSpPr txBox="1">
            <a:spLocks noChangeArrowheads="1"/>
          </p:cNvSpPr>
          <p:nvPr/>
        </p:nvSpPr>
        <p:spPr bwMode="auto">
          <a:xfrm>
            <a:off x="5148263" y="1052513"/>
            <a:ext cx="65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/>
              <a:t>(1)</a:t>
            </a:r>
            <a:endParaRPr lang="zh-CN" altLang="en-US" sz="2400"/>
          </a:p>
        </p:txBody>
      </p:sp>
      <p:sp>
        <p:nvSpPr>
          <p:cNvPr id="16410" name="Text Box 42"/>
          <p:cNvSpPr txBox="1">
            <a:spLocks noChangeArrowheads="1"/>
          </p:cNvSpPr>
          <p:nvPr/>
        </p:nvSpPr>
        <p:spPr bwMode="auto">
          <a:xfrm>
            <a:off x="5219700" y="2708275"/>
            <a:ext cx="30797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(2)</a:t>
            </a:r>
            <a:r>
              <a:rPr lang="zh-CN" altLang="en-US" sz="2400" dirty="0"/>
              <a:t>在喜羊羊的左边画 </a:t>
            </a:r>
          </a:p>
          <a:p>
            <a:endParaRPr lang="zh-CN" altLang="en-US" sz="2400" dirty="0"/>
          </a:p>
          <a:p>
            <a:r>
              <a:rPr lang="zh-CN" altLang="en-US" sz="2400" dirty="0"/>
              <a:t>      一个           </a:t>
            </a:r>
          </a:p>
        </p:txBody>
      </p:sp>
      <p:sp>
        <p:nvSpPr>
          <p:cNvPr id="16411" name="Oval 43"/>
          <p:cNvSpPr>
            <a:spLocks noChangeArrowheads="1"/>
          </p:cNvSpPr>
          <p:nvPr/>
        </p:nvSpPr>
        <p:spPr bwMode="auto">
          <a:xfrm>
            <a:off x="6929454" y="3357562"/>
            <a:ext cx="504825" cy="576262"/>
          </a:xfrm>
          <a:prstGeom prst="ellipse">
            <a:avLst/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412" name="Text Box 44"/>
          <p:cNvSpPr txBox="1">
            <a:spLocks noChangeArrowheads="1"/>
          </p:cNvSpPr>
          <p:nvPr/>
        </p:nvSpPr>
        <p:spPr bwMode="auto">
          <a:xfrm>
            <a:off x="5454650" y="5003800"/>
            <a:ext cx="309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400"/>
          </a:p>
        </p:txBody>
      </p:sp>
      <p:sp>
        <p:nvSpPr>
          <p:cNvPr id="16413" name="Text Box 45"/>
          <p:cNvSpPr txBox="1">
            <a:spLocks noChangeArrowheads="1"/>
          </p:cNvSpPr>
          <p:nvPr/>
        </p:nvSpPr>
        <p:spPr bwMode="auto">
          <a:xfrm>
            <a:off x="5219700" y="4292600"/>
            <a:ext cx="29940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/>
              <a:t>(3)</a:t>
            </a:r>
            <a:r>
              <a:rPr lang="zh-CN" altLang="en-US" sz="2400"/>
              <a:t>在喜羊羊的右边画</a:t>
            </a:r>
          </a:p>
          <a:p>
            <a:endParaRPr lang="zh-CN" altLang="en-US" sz="2400"/>
          </a:p>
          <a:p>
            <a:r>
              <a:rPr lang="zh-CN" altLang="en-US" sz="2400"/>
              <a:t>      一张         。</a:t>
            </a:r>
          </a:p>
        </p:txBody>
      </p:sp>
      <p:sp>
        <p:nvSpPr>
          <p:cNvPr id="16414" name="AutoShape 46"/>
          <p:cNvSpPr>
            <a:spLocks noChangeArrowheads="1"/>
          </p:cNvSpPr>
          <p:nvPr/>
        </p:nvSpPr>
        <p:spPr bwMode="auto">
          <a:xfrm>
            <a:off x="6948488" y="4941888"/>
            <a:ext cx="503237" cy="503237"/>
          </a:xfrm>
          <a:prstGeom prst="smileyFace">
            <a:avLst>
              <a:gd name="adj" fmla="val 4653"/>
            </a:avLst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15" name="Text Box 47"/>
          <p:cNvSpPr txBox="1">
            <a:spLocks noChangeArrowheads="1"/>
          </p:cNvSpPr>
          <p:nvPr/>
        </p:nvSpPr>
        <p:spPr bwMode="auto">
          <a:xfrm>
            <a:off x="5143504" y="5929330"/>
            <a:ext cx="44887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(4)</a:t>
            </a:r>
            <a:r>
              <a:rPr lang="zh-CN" altLang="en-US" sz="2400" dirty="0"/>
              <a:t>在喜羊羊的下边画一个         </a:t>
            </a:r>
          </a:p>
        </p:txBody>
      </p:sp>
      <p:sp>
        <p:nvSpPr>
          <p:cNvPr id="16416" name="Rectangle 48"/>
          <p:cNvSpPr>
            <a:spLocks noChangeArrowheads="1"/>
          </p:cNvSpPr>
          <p:nvPr/>
        </p:nvSpPr>
        <p:spPr bwMode="auto">
          <a:xfrm>
            <a:off x="8643966" y="5857892"/>
            <a:ext cx="431800" cy="504825"/>
          </a:xfrm>
          <a:prstGeom prst="rect">
            <a:avLst/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337" name="AutoShape 49"/>
          <p:cNvSpPr>
            <a:spLocks noChangeArrowheads="1"/>
          </p:cNvSpPr>
          <p:nvPr/>
        </p:nvSpPr>
        <p:spPr bwMode="auto">
          <a:xfrm>
            <a:off x="2411413" y="1484313"/>
            <a:ext cx="720725" cy="647700"/>
          </a:xfrm>
          <a:prstGeom prst="triangle">
            <a:avLst>
              <a:gd name="adj" fmla="val 50000"/>
            </a:avLst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338" name="Oval 50"/>
          <p:cNvSpPr>
            <a:spLocks noChangeArrowheads="1"/>
          </p:cNvSpPr>
          <p:nvPr/>
        </p:nvSpPr>
        <p:spPr bwMode="auto">
          <a:xfrm>
            <a:off x="971550" y="2854325"/>
            <a:ext cx="720725" cy="790575"/>
          </a:xfrm>
          <a:prstGeom prst="ellipse">
            <a:avLst/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339" name="AutoShape 51"/>
          <p:cNvSpPr>
            <a:spLocks noChangeArrowheads="1"/>
          </p:cNvSpPr>
          <p:nvPr/>
        </p:nvSpPr>
        <p:spPr bwMode="auto">
          <a:xfrm>
            <a:off x="3851275" y="2997200"/>
            <a:ext cx="647700" cy="647700"/>
          </a:xfrm>
          <a:prstGeom prst="smileyFace">
            <a:avLst>
              <a:gd name="adj" fmla="val 4653"/>
            </a:avLst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340" name="Rectangle 52"/>
          <p:cNvSpPr>
            <a:spLocks noChangeArrowheads="1"/>
          </p:cNvSpPr>
          <p:nvPr/>
        </p:nvSpPr>
        <p:spPr bwMode="auto">
          <a:xfrm>
            <a:off x="2484438" y="4437063"/>
            <a:ext cx="647700" cy="647700"/>
          </a:xfrm>
          <a:prstGeom prst="rect">
            <a:avLst/>
          </a:prstGeom>
          <a:solidFill>
            <a:schemeClr val="bg1">
              <a:alpha val="7686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03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40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0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0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37" grpId="0" animBg="1"/>
      <p:bldP spid="140338" grpId="0" animBg="1"/>
      <p:bldP spid="140339" grpId="0" animBg="1"/>
      <p:bldP spid="1403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1066800" y="1295400"/>
            <a:ext cx="24384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第五关</a:t>
            </a:r>
            <a:r>
              <a:rPr lang="zh-CN" alt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7412" name="WordArt 4"/>
          <p:cNvSpPr>
            <a:spLocks noChangeArrowheads="1" noChangeShapeType="1"/>
          </p:cNvSpPr>
          <p:nvPr/>
        </p:nvSpPr>
        <p:spPr bwMode="auto">
          <a:xfrm>
            <a:off x="2268538" y="2781300"/>
            <a:ext cx="49672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数一数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200275" y="4464050"/>
            <a:ext cx="309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165350" y="5192713"/>
            <a:ext cx="311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12900" y="4921250"/>
            <a:ext cx="511968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从左数</a:t>
            </a:r>
            <a:r>
              <a:rPr lang="zh-CN" altLang="en-US" sz="2400" b="1"/>
              <a:t>       </a:t>
            </a:r>
            <a:r>
              <a:rPr lang="zh-CN" altLang="en-US" sz="3600" b="1"/>
              <a:t>是第（ </a:t>
            </a:r>
            <a:r>
              <a:rPr lang="zh-CN" altLang="en-US" sz="4800">
                <a:latin typeface="黑体" charset="-122"/>
                <a:ea typeface="黑体" charset="-122"/>
              </a:rPr>
              <a:t> </a:t>
            </a:r>
            <a:r>
              <a:rPr lang="zh-CN" altLang="en-US" sz="3600" b="1"/>
              <a:t> ）；</a:t>
            </a:r>
          </a:p>
          <a:p>
            <a:endParaRPr lang="zh-CN" altLang="en-US" sz="3600" b="1"/>
          </a:p>
          <a:p>
            <a:r>
              <a:rPr lang="zh-CN" altLang="en-US" sz="3600" b="1"/>
              <a:t>从右数     是第（   ）。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5013325"/>
            <a:ext cx="4000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6021388"/>
            <a:ext cx="4000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076825" y="5086350"/>
            <a:ext cx="4079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3200" b="1"/>
              <a:t>2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076825" y="6165850"/>
            <a:ext cx="407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14356"/>
            <a:ext cx="9143999" cy="386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utoUpdateAnimBg="0"/>
      <p:bldP spid="17416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1066800" y="1295400"/>
            <a:ext cx="2362200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第六关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2555875" y="3141663"/>
            <a:ext cx="4319588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 贴一贴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500034" y="642918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按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要求贴画。</a:t>
            </a:r>
          </a:p>
        </p:txBody>
      </p:sp>
      <p:pic>
        <p:nvPicPr>
          <p:cNvPr id="14339" name="Picture 66" descr="大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643050"/>
            <a:ext cx="7500990" cy="38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42" name="Picture 90" descr="梅花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5373688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43" name="Picture 91" descr="梅花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536575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44" name="Picture 92" descr="梅花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529272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45" name="Picture 93" descr="梅花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29272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46" name="Picture 94" descr="梅花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6088" y="5300663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47" name="Text Box 95"/>
          <p:cNvSpPr txBox="1">
            <a:spLocks noChangeArrowheads="1"/>
          </p:cNvSpPr>
          <p:nvPr/>
        </p:nvSpPr>
        <p:spPr bwMode="auto">
          <a:xfrm>
            <a:off x="1042988" y="3933825"/>
            <a:ext cx="93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684213" y="5780088"/>
            <a:ext cx="395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大树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边有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只梅花鹿</a:t>
            </a:r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5146675" y="6381750"/>
            <a:ext cx="1512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_GB2312" pitchFamily="49" charset="-122"/>
                <a:ea typeface="楷体_GB2312" pitchFamily="49" charset="-122"/>
              </a:rPr>
              <a:t>点击小鹿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313" y="490538"/>
            <a:ext cx="74993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3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6069E-6 L -0.42569 -0.2101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3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06358E-6 L -0.53594 -0.1054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3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6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06358E-6 L -0.66181 -0.2104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3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32948E-6 L -0.4493 -0.32462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3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6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6069E-6 L -0.57517 -0.14728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3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6"/>
                  </p:tgtEl>
                </p:cond>
              </p:nextCondLst>
            </p:seq>
          </p:childTnLst>
        </p:cTn>
      </p:par>
    </p:tnLst>
    <p:bldLst>
      <p:bldP spid="23647" grpId="0"/>
      <p:bldP spid="23647" grpId="1"/>
      <p:bldP spid="30752" grpId="0"/>
      <p:bldP spid="307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9238" y="0"/>
            <a:ext cx="9393238" cy="69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86116" y="1071546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charset="-122"/>
              </a:rPr>
              <a:t>认识位置：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428992" y="2214554"/>
            <a:ext cx="2727325" cy="415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4400" b="1" dirty="0" smtClean="0">
                <a:ea typeface="黑体" charset="-122"/>
              </a:rPr>
              <a:t>左    </a:t>
            </a:r>
            <a:r>
              <a:rPr lang="zh-CN" altLang="en-US" sz="4400" b="1" dirty="0">
                <a:ea typeface="黑体" charset="-122"/>
              </a:rPr>
              <a:t>右</a:t>
            </a:r>
          </a:p>
          <a:p>
            <a:endParaRPr lang="en-US" altLang="zh-CN" sz="4400" b="1" dirty="0" smtClean="0">
              <a:ea typeface="黑体" charset="-122"/>
            </a:endParaRPr>
          </a:p>
          <a:p>
            <a:r>
              <a:rPr lang="zh-CN" altLang="en-US" sz="4400" b="1" dirty="0" smtClean="0">
                <a:ea typeface="黑体" charset="-122"/>
              </a:rPr>
              <a:t>前    后</a:t>
            </a:r>
            <a:endParaRPr lang="zh-CN" altLang="en-US" sz="4400" dirty="0" smtClean="0"/>
          </a:p>
          <a:p>
            <a:endParaRPr lang="en-US" altLang="zh-CN" sz="4400" b="1" dirty="0" smtClean="0">
              <a:ea typeface="黑体" charset="-122"/>
            </a:endParaRPr>
          </a:p>
          <a:p>
            <a:r>
              <a:rPr lang="zh-CN" altLang="en-US" sz="4400" b="1" dirty="0" smtClean="0">
                <a:ea typeface="黑体" charset="-122"/>
              </a:rPr>
              <a:t>上    </a:t>
            </a:r>
            <a:r>
              <a:rPr lang="zh-CN" altLang="en-US" sz="4400" b="1" dirty="0">
                <a:ea typeface="黑体" charset="-122"/>
              </a:rPr>
              <a:t>下</a:t>
            </a:r>
          </a:p>
          <a:p>
            <a:endParaRPr lang="en-US" altLang="zh-CN" sz="4400" b="1" dirty="0" smtClean="0">
              <a:ea typeface="黑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66" descr="大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00174"/>
            <a:ext cx="7286676" cy="394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84213" y="5780088"/>
            <a:ext cx="395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大树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右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边有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只小兔</a:t>
            </a:r>
          </a:p>
        </p:txBody>
      </p:sp>
      <p:pic>
        <p:nvPicPr>
          <p:cNvPr id="23662" name="Picture 110" descr="兔子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544512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61" name="Picture 109" descr="兔子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5516563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27" name="Picture 75" descr="兔子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5516563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63" name="Text Box 111"/>
          <p:cNvSpPr txBox="1">
            <a:spLocks noChangeArrowheads="1"/>
          </p:cNvSpPr>
          <p:nvPr/>
        </p:nvSpPr>
        <p:spPr bwMode="auto">
          <a:xfrm>
            <a:off x="6732588" y="3860800"/>
            <a:ext cx="93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右</a:t>
            </a:r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4643438" y="6453188"/>
            <a:ext cx="1512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_GB2312" pitchFamily="49" charset="-122"/>
                <a:ea typeface="楷体_GB2312" pitchFamily="49" charset="-122"/>
              </a:rPr>
              <a:t>点击小兔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3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526E-6 L 0.23577 -0.1787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3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6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48555E-6 L 0.18871 -0.1893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3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6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48555E-6 L 0.1099 -0.1789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27"/>
                  </p:tgtEl>
                </p:cond>
              </p:nextCondLst>
            </p:seq>
          </p:childTnLst>
        </p:cTn>
      </p:par>
    </p:tnLst>
    <p:bldLst>
      <p:bldP spid="33803" grpId="0"/>
      <p:bldP spid="23663" grpId="0"/>
      <p:bldP spid="23663" grpId="1"/>
      <p:bldP spid="3075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66" descr="大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800224"/>
            <a:ext cx="7429552" cy="384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4213" y="5780088"/>
            <a:ext cx="3671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大树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边有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只小鸟</a:t>
            </a:r>
          </a:p>
        </p:txBody>
      </p:sp>
      <p:pic>
        <p:nvPicPr>
          <p:cNvPr id="23649" name="Picture 97" descr="小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5516563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52" name="Text Box 100"/>
          <p:cNvSpPr txBox="1">
            <a:spLocks noChangeArrowheads="1"/>
          </p:cNvSpPr>
          <p:nvPr/>
        </p:nvSpPr>
        <p:spPr bwMode="auto">
          <a:xfrm>
            <a:off x="4067175" y="2565400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上</a:t>
            </a:r>
          </a:p>
        </p:txBody>
      </p:sp>
      <p:pic>
        <p:nvPicPr>
          <p:cNvPr id="3" name="Picture 97" descr="小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544512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1" name="Picture 99" descr="小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5373688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0" name="Picture 98" descr="小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445125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5146675" y="6381750"/>
            <a:ext cx="1512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_GB2312" pitchFamily="49" charset="-122"/>
                <a:ea typeface="楷体_GB2312" pitchFamily="49" charset="-122"/>
              </a:rPr>
              <a:t>点击小鸟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36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526E-6 L -0.15 -0.5667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3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4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02312E-6 L -0.21302 -0.5458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3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60116E-6 L -0.28385 -0.5354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3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83237E-6 L -0.33976 -0.5345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3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-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0"/>
                  </p:tgtEl>
                </p:cond>
              </p:nextCondLst>
            </p:seq>
          </p:childTnLst>
        </p:cTn>
      </p:par>
    </p:tnLst>
    <p:bldLst>
      <p:bldP spid="34821" grpId="0"/>
      <p:bldP spid="23652" grpId="0"/>
      <p:bldP spid="307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66" descr="大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14488"/>
            <a:ext cx="7286676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84213" y="5780088"/>
            <a:ext cx="287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大树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边有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个蘑菇</a:t>
            </a:r>
          </a:p>
        </p:txBody>
      </p:sp>
      <p:sp>
        <p:nvSpPr>
          <p:cNvPr id="23659" name="Text Box 107"/>
          <p:cNvSpPr txBox="1">
            <a:spLocks noChangeArrowheads="1"/>
          </p:cNvSpPr>
          <p:nvPr/>
        </p:nvSpPr>
        <p:spPr bwMode="auto">
          <a:xfrm>
            <a:off x="4067175" y="4937125"/>
            <a:ext cx="719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下</a:t>
            </a:r>
          </a:p>
        </p:txBody>
      </p:sp>
      <p:pic>
        <p:nvPicPr>
          <p:cNvPr id="23657" name="Picture 105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551656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" name="Picture 102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5516563"/>
            <a:ext cx="8651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38" name="Picture 86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5518150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8" name="Picture 106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551656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6" name="Picture 104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551656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" name="Picture 103" descr="蘑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5445125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5146675" y="6381750"/>
            <a:ext cx="1512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楷体_GB2312" pitchFamily="49" charset="-122"/>
                <a:ea typeface="楷体_GB2312" pitchFamily="49" charset="-122"/>
              </a:rPr>
              <a:t>点击蘑菇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6185E-6 L -0.11823 -0.1047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3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6185E-6 L -0.16528 -0.14659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23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5723E-6 L -0.19687 -0.10474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23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3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6185E-6 L -0.15747 -0.11515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3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5723E-6 L -0.22848 -0.14682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23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3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6763E-6 L -0.2875 -0.09965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3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55"/>
                  </p:tgtEl>
                </p:cond>
              </p:nextCondLst>
            </p:seq>
          </p:childTnLst>
        </p:cTn>
      </p:par>
    </p:tnLst>
    <p:bldLst>
      <p:bldP spid="35845" grpId="0"/>
      <p:bldP spid="23659" grpId="0"/>
      <p:bldP spid="23659" grpId="1"/>
      <p:bldP spid="307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孙悟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 flipV="1">
            <a:off x="5562600" y="2667000"/>
            <a:ext cx="2895600" cy="2057400"/>
          </a:xfrm>
          <a:prstGeom prst="cloudCallout">
            <a:avLst>
              <a:gd name="adj1" fmla="val -57185"/>
              <a:gd name="adj2" fmla="val 751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zh-CN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 rot="1487693">
            <a:off x="5638800" y="3352800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3600" b="1" dirty="0"/>
              <a:t>俺老孙多谢了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-95250"/>
            <a:ext cx="9355138" cy="70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4925" y="476250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ea typeface="黑体" charset="-122"/>
              </a:rPr>
              <a:t>丰收园：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84213" y="1701800"/>
            <a:ext cx="6786562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4000" b="1">
                <a:ea typeface="黑体" charset="-122"/>
              </a:rPr>
              <a:t>今天，我们学到了哪些知识？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763713" y="2636838"/>
            <a:ext cx="7272337" cy="107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charset="-122"/>
              </a:rPr>
              <a:t>1.通过这节课的学</a:t>
            </a:r>
            <a:r>
              <a:rPr lang="zh-CN" altLang="en-US" sz="3200" b="1" dirty="0" smtClean="0">
                <a:solidFill>
                  <a:srgbClr val="FF0000"/>
                </a:solidFill>
                <a:ea typeface="黑体" charset="-122"/>
              </a:rPr>
              <a:t>习，我</a:t>
            </a:r>
            <a:r>
              <a:rPr lang="zh-CN" altLang="en-US" sz="3200" b="1" dirty="0">
                <a:solidFill>
                  <a:srgbClr val="FF0000"/>
                </a:solidFill>
                <a:ea typeface="黑体" charset="-122"/>
              </a:rPr>
              <a:t>们要学会用上下、前后、左右来描述物体的相对位置</a:t>
            </a:r>
            <a:r>
              <a:rPr lang="zh-CN" altLang="en-US" sz="3200" b="1" dirty="0" smtClean="0">
                <a:solidFill>
                  <a:srgbClr val="FF0000"/>
                </a:solidFill>
                <a:ea typeface="黑体" charset="-122"/>
              </a:rPr>
              <a:t>；</a:t>
            </a:r>
            <a:endParaRPr lang="zh-CN" altLang="en-US" sz="3200" b="1" dirty="0">
              <a:solidFill>
                <a:srgbClr val="FF0000"/>
              </a:solidFill>
              <a:ea typeface="黑体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929066"/>
            <a:ext cx="6705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charset="-122"/>
              </a:rPr>
              <a:t>2.在日常生活中还要遵守交通规则。</a:t>
            </a:r>
            <a:endParaRPr lang="zh-CN" altLang="en-US" sz="3200" b="1" dirty="0">
              <a:solidFill>
                <a:srgbClr val="FF0000"/>
              </a:solidFill>
              <a:ea typeface="黑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at2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5486400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树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000372"/>
            <a:ext cx="2362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00113" y="1773238"/>
            <a:ext cx="22240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6000" b="1">
                <a:solidFill>
                  <a:srgbClr val="0000FF"/>
                </a:solidFill>
                <a:latin typeface="Symbol" pitchFamily="18" charset="2"/>
                <a:ea typeface="楷体_GB2312" pitchFamily="49" charset="-122"/>
              </a:rPr>
              <a:t>左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019800" y="1676400"/>
            <a:ext cx="20970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50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右</a:t>
            </a:r>
          </a:p>
        </p:txBody>
      </p:sp>
      <p:pic>
        <p:nvPicPr>
          <p:cNvPr id="17414" name="Picture 6" descr="口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3048000"/>
            <a:ext cx="9906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工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03350" y="3141663"/>
            <a:ext cx="160020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girl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72200" y="4419600"/>
            <a:ext cx="8953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82628" y="642918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认识左右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62013" y="2746375"/>
            <a:ext cx="1549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写字时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右手握笔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左手按纸</a:t>
            </a:r>
          </a:p>
        </p:txBody>
      </p:sp>
      <p:pic>
        <p:nvPicPr>
          <p:cNvPr id="5124" name="Picture 5" descr="ALIM25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106613"/>
            <a:ext cx="5170487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7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103563"/>
            <a:ext cx="2479675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6630988" y="2251075"/>
            <a:ext cx="5667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folHlink"/>
                </a:solidFill>
                <a:latin typeface="Arial" pitchFamily="34" charset="0"/>
                <a:ea typeface="楷体_GB2312" pitchFamily="49" charset="-122"/>
              </a:rPr>
              <a:t>右</a:t>
            </a:r>
          </a:p>
        </p:txBody>
      </p:sp>
      <p:pic>
        <p:nvPicPr>
          <p:cNvPr id="9" name="Picture 10" descr="66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6575" y="3578225"/>
            <a:ext cx="249555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3800475" y="2324100"/>
            <a:ext cx="6270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folHlink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79563" y="6008688"/>
            <a:ext cx="6448425" cy="588962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左手、右手是一对好朋友，团结起来力量大！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132" name="Rectangle 10"/>
          <p:cNvSpPr>
            <a:spLocks/>
          </p:cNvSpPr>
          <p:nvPr/>
        </p:nvSpPr>
        <p:spPr bwMode="auto">
          <a:xfrm>
            <a:off x="1142976" y="857232"/>
            <a:ext cx="655197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哪边是左？哪边是右呢？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8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6" descr="触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36443">
            <a:off x="4398963" y="3543300"/>
            <a:ext cx="9350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altLang="zh-CN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3" name="Picture 25" descr="ALIM2511"/>
          <p:cNvPicPr>
            <a:picLocks noChangeAspect="1" noChangeArrowheads="1"/>
          </p:cNvPicPr>
          <p:nvPr/>
        </p:nvPicPr>
        <p:blipFill>
          <a:blip r:embed="rId4"/>
          <a:srcRect l="25520" r="4077"/>
          <a:stretch>
            <a:fillRect/>
          </a:stretch>
        </p:blipFill>
        <p:spPr bwMode="auto">
          <a:xfrm>
            <a:off x="539750" y="1268413"/>
            <a:ext cx="33845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6" descr="ALIM2527"/>
          <p:cNvPicPr>
            <a:picLocks noChangeAspect="1" noChangeArrowheads="1"/>
          </p:cNvPicPr>
          <p:nvPr/>
        </p:nvPicPr>
        <p:blipFill>
          <a:blip r:embed="rId5"/>
          <a:srcRect l="15182" r="12643"/>
          <a:stretch>
            <a:fillRect/>
          </a:stretch>
        </p:blipFill>
        <p:spPr bwMode="auto">
          <a:xfrm>
            <a:off x="5219700" y="1268413"/>
            <a:ext cx="3529013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27"/>
          <p:cNvSpPr txBox="1">
            <a:spLocks noChangeArrowheads="1"/>
          </p:cNvSpPr>
          <p:nvPr/>
        </p:nvSpPr>
        <p:spPr bwMode="auto">
          <a:xfrm>
            <a:off x="4338638" y="1773238"/>
            <a:ext cx="554037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上 下 楼 梯 要 靠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右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行。</a:t>
            </a:r>
          </a:p>
        </p:txBody>
      </p:sp>
      <p:sp>
        <p:nvSpPr>
          <p:cNvPr id="33828" name="Text Box 36"/>
          <p:cNvSpPr txBox="1">
            <a:spLocks noChangeArrowheads="1"/>
          </p:cNvSpPr>
          <p:nvPr/>
        </p:nvSpPr>
        <p:spPr bwMode="auto">
          <a:xfrm>
            <a:off x="6445250" y="4887913"/>
            <a:ext cx="71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右</a:t>
            </a: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684213" y="4887913"/>
            <a:ext cx="719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1765300" y="4887913"/>
            <a:ext cx="71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右</a:t>
            </a: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5365750" y="4887913"/>
            <a:ext cx="7191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8572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生活中的左和右</a:t>
            </a:r>
            <a:endParaRPr kumimoji="0" lang="zh-CN" altLang="en-US" sz="6000" b="1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3382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187450" y="2568575"/>
            <a:ext cx="18002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稍息时，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要伸左脚。</a:t>
            </a:r>
          </a:p>
        </p:txBody>
      </p:sp>
      <p:pic>
        <p:nvPicPr>
          <p:cNvPr id="6148" name="Picture 7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052513"/>
            <a:ext cx="357663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5927725"/>
            <a:ext cx="7207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1"/>
          <p:cNvSpPr txBox="1">
            <a:spLocks noChangeArrowheads="1"/>
          </p:cNvSpPr>
          <p:nvPr/>
        </p:nvSpPr>
        <p:spPr bwMode="auto">
          <a:xfrm>
            <a:off x="4716463" y="4549775"/>
            <a:ext cx="7921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6" descr="触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36443">
            <a:off x="4398963" y="3543300"/>
            <a:ext cx="9350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9" descr="汽车"/>
          <p:cNvPicPr>
            <a:picLocks noChangeAspect="1" noChangeArrowheads="1"/>
          </p:cNvPicPr>
          <p:nvPr/>
        </p:nvPicPr>
        <p:blipFill>
          <a:blip r:embed="rId4"/>
          <a:srcRect l="2477" t="14626" r="9880" b="4491"/>
          <a:stretch>
            <a:fillRect/>
          </a:stretch>
        </p:blipFill>
        <p:spPr bwMode="auto">
          <a:xfrm>
            <a:off x="1619250" y="1268413"/>
            <a:ext cx="54737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32" name="Line 40"/>
          <p:cNvSpPr>
            <a:spLocks noChangeShapeType="1"/>
          </p:cNvSpPr>
          <p:nvPr/>
        </p:nvSpPr>
        <p:spPr bwMode="auto">
          <a:xfrm>
            <a:off x="4427538" y="1773238"/>
            <a:ext cx="0" cy="3455987"/>
          </a:xfrm>
          <a:prstGeom prst="line">
            <a:avLst/>
          </a:prstGeom>
          <a:noFill/>
          <a:ln w="889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33" name="Text Box 41"/>
          <p:cNvSpPr txBox="1">
            <a:spLocks noChangeArrowheads="1"/>
          </p:cNvSpPr>
          <p:nvPr/>
        </p:nvSpPr>
        <p:spPr bwMode="auto">
          <a:xfrm>
            <a:off x="3059113" y="2276475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folHlink"/>
                </a:solidFill>
                <a:latin typeface="Arial" pitchFamily="34" charset="0"/>
                <a:ea typeface="楷体_GB2312" pitchFamily="49" charset="-122"/>
              </a:rPr>
              <a:t>左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 Box 24"/>
          <p:cNvSpPr txBox="1">
            <a:spLocks noChangeArrowheads="1"/>
          </p:cNvSpPr>
          <p:nvPr/>
        </p:nvSpPr>
        <p:spPr bwMode="auto">
          <a:xfrm>
            <a:off x="2843213" y="5680075"/>
            <a:ext cx="3097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汽车方向盘在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侧。</a:t>
            </a:r>
          </a:p>
        </p:txBody>
      </p:sp>
      <p:sp>
        <p:nvSpPr>
          <p:cNvPr id="9" name="Text Box 41"/>
          <p:cNvSpPr txBox="1">
            <a:spLocks noChangeArrowheads="1"/>
          </p:cNvSpPr>
          <p:nvPr/>
        </p:nvSpPr>
        <p:spPr bwMode="auto">
          <a:xfrm>
            <a:off x="4932363" y="2349500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folHlink"/>
                </a:solidFill>
                <a:latin typeface="Arial" pitchFamily="34" charset="0"/>
                <a:ea typeface="楷体_GB2312" pitchFamily="49" charset="-122"/>
              </a:rPr>
              <a:t>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2" grpId="0" animBg="1"/>
      <p:bldP spid="33832" grpId="1" animBg="1"/>
      <p:bldP spid="33833" grpId="0"/>
      <p:bldP spid="33833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动物园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61925"/>
            <a:ext cx="9144000" cy="70199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276600" y="3644900"/>
            <a:ext cx="37433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0" y="5441950"/>
            <a:ext cx="2971800" cy="1416050"/>
          </a:xfrm>
          <a:prstGeom prst="cloudCallout">
            <a:avLst>
              <a:gd name="adj1" fmla="val 38250"/>
              <a:gd name="adj2" fmla="val -92153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我的前面是谁？后面呢</a:t>
            </a:r>
            <a:r>
              <a:rPr lang="en-US" altLang="zh-CN" sz="28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认识前后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612</Words>
  <Application>Microsoft Office PowerPoint</Application>
  <PresentationFormat>全屏显示(4:3)</PresentationFormat>
  <Paragraphs>111</Paragraphs>
  <Slides>34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自定义设计方案</vt:lpstr>
      <vt:lpstr>青岛版义务教育教科书一年级上册数学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有趣的游戏       ——认识位置</dc:title>
  <dc:subject/>
  <dc:creator/>
  <cp:keywords/>
  <dc:description/>
  <cp:lastModifiedBy>Administrator</cp:lastModifiedBy>
  <cp:revision>68</cp:revision>
  <dcterms:created xsi:type="dcterms:W3CDTF">2012-10-28T11:38:39Z</dcterms:created>
  <dcterms:modified xsi:type="dcterms:W3CDTF">2016-06-06T04:25:04Z</dcterms:modified>
  <cp:category/>
</cp:coreProperties>
</file>