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34" r:id="rId1"/>
  </p:sldMasterIdLst>
  <p:notesMasterIdLst>
    <p:notesMasterId r:id="rId35"/>
  </p:notesMasterIdLst>
  <p:sldIdLst>
    <p:sldId id="256" r:id="rId2"/>
    <p:sldId id="271" r:id="rId3"/>
    <p:sldId id="335" r:id="rId4"/>
    <p:sldId id="370" r:id="rId5"/>
    <p:sldId id="359" r:id="rId6"/>
    <p:sldId id="339" r:id="rId7"/>
    <p:sldId id="307" r:id="rId8"/>
    <p:sldId id="371" r:id="rId9"/>
    <p:sldId id="284" r:id="rId10"/>
    <p:sldId id="372" r:id="rId11"/>
    <p:sldId id="285" r:id="rId12"/>
    <p:sldId id="275" r:id="rId13"/>
    <p:sldId id="361" r:id="rId14"/>
    <p:sldId id="362" r:id="rId15"/>
    <p:sldId id="363" r:id="rId16"/>
    <p:sldId id="364" r:id="rId17"/>
    <p:sldId id="365" r:id="rId18"/>
    <p:sldId id="366" r:id="rId19"/>
    <p:sldId id="347" r:id="rId20"/>
    <p:sldId id="367" r:id="rId21"/>
    <p:sldId id="368" r:id="rId22"/>
    <p:sldId id="269" r:id="rId23"/>
    <p:sldId id="259" r:id="rId24"/>
    <p:sldId id="331" r:id="rId25"/>
    <p:sldId id="373" r:id="rId26"/>
    <p:sldId id="261" r:id="rId27"/>
    <p:sldId id="369" r:id="rId28"/>
    <p:sldId id="334" r:id="rId29"/>
    <p:sldId id="267" r:id="rId30"/>
    <p:sldId id="328" r:id="rId31"/>
    <p:sldId id="310" r:id="rId32"/>
    <p:sldId id="268" r:id="rId33"/>
    <p:sldId id="301" r:id="rId3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4C4E3"/>
    <a:srgbClr val="F9A1E6"/>
    <a:srgbClr val="9BBCFF"/>
    <a:srgbClr val="9FFF9F"/>
    <a:srgbClr val="008A00"/>
    <a:srgbClr val="9FFFCA"/>
    <a:srgbClr val="89B0FF"/>
    <a:srgbClr val="81ABFF"/>
    <a:srgbClr val="7DA8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907" autoAdjust="0"/>
    <p:restoredTop sz="94737" autoAdjust="0"/>
  </p:normalViewPr>
  <p:slideViewPr>
    <p:cSldViewPr>
      <p:cViewPr varScale="1">
        <p:scale>
          <a:sx n="54" d="100"/>
          <a:sy n="54" d="100"/>
        </p:scale>
        <p:origin x="364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37" d="100"/>
          <a:sy n="37" d="100"/>
        </p:scale>
        <p:origin x="-1542" y="-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A19D5C-0580-480D-AA2E-5596DA47B7B4}" type="datetimeFigureOut">
              <a:rPr lang="zh-CN" altLang="en-US" smtClean="0"/>
              <a:pPr/>
              <a:t>2017/10/23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C30879-53BA-4D1F-9592-E77013010DB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85998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C30879-53BA-4D1F-9592-E77013010DB8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4994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C30879-53BA-4D1F-9592-E77013010DB8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4442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C30879-53BA-4D1F-9592-E77013010DB8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4442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C30879-53BA-4D1F-9592-E77013010DB8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14464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C30879-53BA-4D1F-9592-E77013010DB8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15628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C30879-53BA-4D1F-9592-E77013010DB8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9665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C30879-53BA-4D1F-9592-E77013010DB8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24767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81F7E-FB15-4FCE-91CA-DAB095BCBF6E}" type="datetimeFigureOut">
              <a:rPr lang="zh-CN" altLang="en-US" smtClean="0"/>
              <a:pPr/>
              <a:t>2017/10/23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58007-B70C-4BB3-9BC7-4387402A177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strips dir="ld"/>
    <p:sndAc>
      <p:stSnd>
        <p:snd r:embed="rId1" name="click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strips dir="ld"/>
    <p:sndAc>
      <p:stSnd>
        <p:snd r:embed="rId1" name="click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strips dir="ld"/>
    <p:sndAc>
      <p:stSnd>
        <p:snd r:embed="rId1" name="click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28596" y="6675437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40" y="6675437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64" y="6675437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strips dir="ld"/>
    <p:sndAc>
      <p:stSnd>
        <p:snd r:embed="rId1" name="click.wav"/>
      </p:stSnd>
    </p:sndAc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strips dir="ld"/>
    <p:sndAc>
      <p:stSnd>
        <p:snd r:embed="rId1" name="click.wav"/>
      </p:stSnd>
    </p:sndAc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strips dir="ld"/>
    <p:sndAc>
      <p:stSnd>
        <p:snd r:embed="rId1" name="click.wav"/>
      </p:stSnd>
    </p:sndAc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strips dir="ld"/>
    <p:sndAc>
      <p:stSnd>
        <p:snd r:embed="rId1" name="click.wav"/>
      </p:stSnd>
    </p:sndAc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strips dir="ld"/>
    <p:sndAc>
      <p:stSnd>
        <p:snd r:embed="rId1" name="click.wav"/>
      </p:stSnd>
    </p:sndAc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strips dir="ld"/>
    <p:sndAc>
      <p:stSnd>
        <p:snd r:embed="rId1" name="click.wav"/>
      </p:stSnd>
    </p:sndAc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strips dir="ld"/>
    <p:sndAc>
      <p:stSnd>
        <p:snd r:embed="rId1" name="click.wav"/>
      </p:stSnd>
    </p:sndAc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strips dir="ld"/>
    <p:sndAc>
      <p:stSnd>
        <p:snd r:embed="rId1" name="click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81F7E-FB15-4FCE-91CA-DAB095BCBF6E}" type="datetimeFigureOut">
              <a:rPr lang="zh-CN" altLang="en-US" smtClean="0"/>
              <a:pPr/>
              <a:t>2017/10/23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58007-B70C-4BB3-9BC7-4387402A177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strips dir="ld"/>
    <p:sndAc>
      <p:stSnd>
        <p:snd r:embed="rId1" name="click.wav"/>
      </p:stSnd>
    </p:sndAc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strips dir="ld"/>
    <p:sndAc>
      <p:stSnd>
        <p:snd r:embed="rId1" name="click.wav"/>
      </p:stSnd>
    </p:sndAc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strips dir="ld"/>
    <p:sndAc>
      <p:stSnd>
        <p:snd r:embed="rId1" name="click.wav"/>
      </p:stSnd>
    </p:sndAc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strips dir="ld"/>
    <p:sndAc>
      <p:stSnd>
        <p:snd r:embed="rId1" name="click.wav"/>
      </p:stSnd>
    </p:sndAc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strips dir="ld"/>
    <p:sndAc>
      <p:stSnd>
        <p:snd r:embed="rId1" name="click.wav"/>
      </p:stSnd>
    </p:sndAc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552212F-1C27-456B-B136-B8EBBB7ED62D}" type="datetimeFigureOut">
              <a:rPr lang="zh-CN" altLang="en-US"/>
              <a:pPr>
                <a:defRPr/>
              </a:pPr>
              <a:t>2017/10/23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DD2B2CC-40D3-41D5-BC41-A47417DE8E6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strips dir="ld"/>
    <p:sndAc>
      <p:stSnd>
        <p:snd r:embed="rId1" name="click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strips dir="ld"/>
    <p:sndAc>
      <p:stSnd>
        <p:snd r:embed="rId1" name="click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strips dir="ld"/>
    <p:sndAc>
      <p:stSnd>
        <p:snd r:embed="rId1" name="click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strips dir="ld"/>
    <p:sndAc>
      <p:stSnd>
        <p:snd r:embed="rId1" name="click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strips dir="ld"/>
    <p:sndAc>
      <p:stSnd>
        <p:snd r:embed="rId1" name="click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strips dir="ld"/>
    <p:sndAc>
      <p:stSnd>
        <p:snd r:embed="rId1" name="click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strips dir="ld"/>
    <p:sndAc>
      <p:stSnd>
        <p:snd r:embed="rId1" name="click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strips dir="ld"/>
    <p:sndAc>
      <p:stSnd>
        <p:snd r:embed="rId1" name="click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D81F7E-FB15-4FCE-91CA-DAB095BCBF6E}" type="datetimeFigureOut">
              <a:rPr lang="zh-CN" altLang="en-US" smtClean="0"/>
              <a:pPr/>
              <a:t>2017/10/23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C58007-B70C-4BB3-9BC7-4387402A177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9" name="直接连接符 8"/>
          <p:cNvCxnSpPr/>
          <p:nvPr userDrawn="1"/>
        </p:nvCxnSpPr>
        <p:spPr>
          <a:xfrm>
            <a:off x="428596" y="6356370"/>
            <a:ext cx="8286808" cy="158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35" r:id="rId1"/>
    <p:sldLayoutId id="2147484136" r:id="rId2"/>
    <p:sldLayoutId id="2147484137" r:id="rId3"/>
    <p:sldLayoutId id="2147484138" r:id="rId4"/>
    <p:sldLayoutId id="2147484139" r:id="rId5"/>
    <p:sldLayoutId id="2147484140" r:id="rId6"/>
    <p:sldLayoutId id="2147484141" r:id="rId7"/>
    <p:sldLayoutId id="2147484142" r:id="rId8"/>
    <p:sldLayoutId id="2147484143" r:id="rId9"/>
    <p:sldLayoutId id="2147484144" r:id="rId10"/>
    <p:sldLayoutId id="2147484145" r:id="rId11"/>
    <p:sldLayoutId id="2147484147" r:id="rId12"/>
    <p:sldLayoutId id="2147484148" r:id="rId13"/>
    <p:sldLayoutId id="2147484152" r:id="rId14"/>
    <p:sldLayoutId id="2147484153" r:id="rId15"/>
    <p:sldLayoutId id="2147484156" r:id="rId16"/>
    <p:sldLayoutId id="2147484158" r:id="rId17"/>
    <p:sldLayoutId id="2147484159" r:id="rId18"/>
    <p:sldLayoutId id="2147484169" r:id="rId19"/>
    <p:sldLayoutId id="2147484170" r:id="rId20"/>
    <p:sldLayoutId id="2147484172" r:id="rId21"/>
    <p:sldLayoutId id="2147484174" r:id="rId22"/>
    <p:sldLayoutId id="2147484175" r:id="rId23"/>
    <p:sldLayoutId id="2147484176" r:id="rId24"/>
  </p:sldLayoutIdLst>
  <p:transition>
    <p:strips dir="ld"/>
    <p:sndAc>
      <p:stSnd>
        <p:snd r:embed="rId26" name="click.wav"/>
      </p:stSnd>
    </p:sndAc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1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1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2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5"/>
          <p:cNvSpPr txBox="1"/>
          <p:nvPr/>
        </p:nvSpPr>
        <p:spPr>
          <a:xfrm>
            <a:off x="1907704" y="2947591"/>
            <a:ext cx="57242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latin typeface="方正大标宋简体" pitchFamily="2" charset="-122"/>
                <a:ea typeface="方正大标宋简体" pitchFamily="2" charset="-122"/>
              </a:rPr>
              <a:t>三年级</a:t>
            </a:r>
            <a:r>
              <a:rPr lang="en-US" altLang="zh-CN" sz="4400" dirty="0">
                <a:latin typeface="方正大标宋简体" pitchFamily="2" charset="-122"/>
                <a:ea typeface="方正大标宋简体" pitchFamily="2" charset="-122"/>
              </a:rPr>
              <a:t>  </a:t>
            </a:r>
            <a:r>
              <a:rPr lang="zh-CN" altLang="en-US" sz="4400" dirty="0">
                <a:latin typeface="方正大标宋简体" pitchFamily="2" charset="-122"/>
                <a:ea typeface="方正大标宋简体" pitchFamily="2" charset="-122"/>
              </a:rPr>
              <a:t>语文 </a:t>
            </a:r>
            <a:r>
              <a:rPr lang="en-US" altLang="zh-CN" sz="4400" dirty="0">
                <a:latin typeface="方正大标宋简体" pitchFamily="2" charset="-122"/>
                <a:ea typeface="方正大标宋简体" pitchFamily="2" charset="-122"/>
              </a:rPr>
              <a:t> </a:t>
            </a:r>
            <a:r>
              <a:rPr lang="zh-CN" altLang="en-US" sz="4400" dirty="0">
                <a:latin typeface="方正大标宋简体" pitchFamily="2" charset="-122"/>
                <a:ea typeface="方正大标宋简体" pitchFamily="2" charset="-122"/>
              </a:rPr>
              <a:t>上册</a:t>
            </a:r>
          </a:p>
        </p:txBody>
      </p:sp>
      <p:sp>
        <p:nvSpPr>
          <p:cNvPr id="8" name="TextBox 5"/>
          <p:cNvSpPr txBox="1"/>
          <p:nvPr/>
        </p:nvSpPr>
        <p:spPr>
          <a:xfrm>
            <a:off x="3347864" y="1844824"/>
            <a:ext cx="29523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>
                <a:latin typeface="黑体" pitchFamily="49" charset="-122"/>
                <a:ea typeface="黑体" pitchFamily="49" charset="-122"/>
                <a:cs typeface="黑体"/>
              </a:rPr>
              <a:t>北师大版</a:t>
            </a:r>
          </a:p>
        </p:txBody>
      </p:sp>
      <p:cxnSp>
        <p:nvCxnSpPr>
          <p:cNvPr id="9" name="直线连接符 8"/>
          <p:cNvCxnSpPr/>
          <p:nvPr/>
        </p:nvCxnSpPr>
        <p:spPr>
          <a:xfrm>
            <a:off x="1512000" y="2852936"/>
            <a:ext cx="6120000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>
    <p:strips dir="ld"/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"/>
          <p:cNvGrpSpPr/>
          <p:nvPr/>
        </p:nvGrpSpPr>
        <p:grpSpPr>
          <a:xfrm>
            <a:off x="467544" y="1268760"/>
            <a:ext cx="2071702" cy="661806"/>
            <a:chOff x="571127" y="1769573"/>
            <a:chExt cx="2071702" cy="661806"/>
          </a:xfrm>
        </p:grpSpPr>
        <p:cxnSp>
          <p:nvCxnSpPr>
            <p:cNvPr id="7" name="直线连接符 21"/>
            <p:cNvCxnSpPr/>
            <p:nvPr/>
          </p:nvCxnSpPr>
          <p:spPr>
            <a:xfrm flipV="1">
              <a:off x="571127" y="2425625"/>
              <a:ext cx="2071702" cy="5754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" name="同侧圆角矩形 7"/>
            <p:cNvSpPr/>
            <p:nvPr/>
          </p:nvSpPr>
          <p:spPr>
            <a:xfrm>
              <a:off x="571127" y="1769573"/>
              <a:ext cx="2000609" cy="51641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endParaRPr>
            </a:p>
          </p:txBody>
        </p:sp>
      </p:grpSp>
      <p:sp>
        <p:nvSpPr>
          <p:cNvPr id="10" name="同侧圆角矩形 9"/>
          <p:cNvSpPr/>
          <p:nvPr/>
        </p:nvSpPr>
        <p:spPr>
          <a:xfrm>
            <a:off x="444848" y="12562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字词乐园</a:t>
            </a:r>
          </a:p>
        </p:txBody>
      </p:sp>
      <p:pic>
        <p:nvPicPr>
          <p:cNvPr id="2051" name="Picture 3" descr="F:\七彩课堂插图板式封面\排版用图标、页眉页脚\标题图（终-排版用）共29个\析字乐园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903961"/>
            <a:ext cx="2520305" cy="1762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5"/>
          <p:cNvSpPr txBox="1"/>
          <p:nvPr/>
        </p:nvSpPr>
        <p:spPr>
          <a:xfrm>
            <a:off x="642910" y="2214554"/>
            <a:ext cx="13603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0" indent="-685800" algn="ctr">
              <a:buClr>
                <a:srgbClr val="FF0000"/>
              </a:buClr>
              <a:buSzPct val="105000"/>
              <a:buFont typeface="Wingdings" pitchFamily="2" charset="2"/>
              <a:buChar char="l"/>
            </a:pPr>
            <a:r>
              <a:rPr lang="zh-CN" altLang="en-US" sz="5400" b="1" dirty="0">
                <a:latin typeface="黑体"/>
                <a:ea typeface="黑体"/>
                <a:cs typeface="黑体"/>
              </a:rPr>
              <a:t> </a:t>
            </a:r>
          </a:p>
        </p:txBody>
      </p:sp>
      <p:grpSp>
        <p:nvGrpSpPr>
          <p:cNvPr id="39" name="组合 38"/>
          <p:cNvGrpSpPr/>
          <p:nvPr/>
        </p:nvGrpSpPr>
        <p:grpSpPr>
          <a:xfrm>
            <a:off x="1785918" y="2276872"/>
            <a:ext cx="2840990" cy="801208"/>
            <a:chOff x="1785918" y="2276872"/>
            <a:chExt cx="2840990" cy="801208"/>
          </a:xfrm>
        </p:grpSpPr>
        <p:sp>
          <p:nvSpPr>
            <p:cNvPr id="11" name="二十四角星 10"/>
            <p:cNvSpPr/>
            <p:nvPr/>
          </p:nvSpPr>
          <p:spPr>
            <a:xfrm>
              <a:off x="1785918" y="2276872"/>
              <a:ext cx="697850" cy="792088"/>
            </a:xfrm>
            <a:prstGeom prst="star24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 b="1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词</a:t>
              </a:r>
            </a:p>
          </p:txBody>
        </p:sp>
        <p:sp>
          <p:nvSpPr>
            <p:cNvPr id="35" name="二十四角星 34"/>
            <p:cNvSpPr/>
            <p:nvPr/>
          </p:nvSpPr>
          <p:spPr>
            <a:xfrm>
              <a:off x="2500298" y="2285992"/>
              <a:ext cx="697850" cy="792088"/>
            </a:xfrm>
            <a:prstGeom prst="star24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 b="1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语</a:t>
              </a:r>
            </a:p>
          </p:txBody>
        </p:sp>
        <p:sp>
          <p:nvSpPr>
            <p:cNvPr id="36" name="二十四角星 35"/>
            <p:cNvSpPr/>
            <p:nvPr/>
          </p:nvSpPr>
          <p:spPr>
            <a:xfrm>
              <a:off x="3214678" y="2285992"/>
              <a:ext cx="697850" cy="792088"/>
            </a:xfrm>
            <a:prstGeom prst="star24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 b="1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解</a:t>
              </a:r>
            </a:p>
          </p:txBody>
        </p:sp>
        <p:sp>
          <p:nvSpPr>
            <p:cNvPr id="37" name="二十四角星 36"/>
            <p:cNvSpPr/>
            <p:nvPr/>
          </p:nvSpPr>
          <p:spPr>
            <a:xfrm>
              <a:off x="3929058" y="2285992"/>
              <a:ext cx="697850" cy="792088"/>
            </a:xfrm>
            <a:prstGeom prst="star24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 b="1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释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42910" y="3358733"/>
            <a:ext cx="81775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0000FF"/>
                </a:solidFill>
              </a:rPr>
              <a:t>【</a:t>
            </a:r>
            <a:r>
              <a:rPr lang="zh-CN" altLang="en-US" sz="3600" b="1" dirty="0">
                <a:solidFill>
                  <a:srgbClr val="FF0000"/>
                </a:solidFill>
              </a:rPr>
              <a:t>出奇</a:t>
            </a:r>
            <a:r>
              <a:rPr lang="en-US" altLang="zh-CN" sz="3600" b="1" dirty="0">
                <a:solidFill>
                  <a:srgbClr val="0000FF"/>
                </a:solidFill>
              </a:rPr>
              <a:t>】</a:t>
            </a:r>
            <a:r>
              <a:rPr lang="zh-CN" altLang="en-US" sz="3600" b="1" dirty="0">
                <a:solidFill>
                  <a:srgbClr val="0000FF"/>
                </a:solidFill>
              </a:rPr>
              <a:t>特别；不平常。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53407" y="4066250"/>
            <a:ext cx="6994793" cy="828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>
                <a:solidFill>
                  <a:srgbClr val="0000FF"/>
                </a:solidFill>
              </a:rPr>
              <a:t>【</a:t>
            </a:r>
            <a:r>
              <a:rPr lang="zh-CN" altLang="en-US" sz="3600" b="1" dirty="0">
                <a:solidFill>
                  <a:srgbClr val="FF0000"/>
                </a:solidFill>
              </a:rPr>
              <a:t>期待</a:t>
            </a:r>
            <a:r>
              <a:rPr lang="en-US" altLang="zh-CN" sz="3600" b="1" dirty="0">
                <a:solidFill>
                  <a:srgbClr val="0000FF"/>
                </a:solidFill>
              </a:rPr>
              <a:t>】</a:t>
            </a:r>
            <a:r>
              <a:rPr lang="zh-CN" altLang="en-US" sz="3600" b="1" dirty="0">
                <a:solidFill>
                  <a:srgbClr val="0000FF"/>
                </a:solidFill>
              </a:rPr>
              <a:t>期望，等待。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42910" y="5075867"/>
            <a:ext cx="80718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0000FF"/>
                </a:solidFill>
              </a:rPr>
              <a:t>【</a:t>
            </a:r>
            <a:r>
              <a:rPr lang="zh-CN" altLang="en-US" sz="3600" b="1" dirty="0">
                <a:solidFill>
                  <a:srgbClr val="FF0000"/>
                </a:solidFill>
              </a:rPr>
              <a:t>责备</a:t>
            </a:r>
            <a:r>
              <a:rPr lang="en-US" altLang="zh-CN" sz="3600" b="1" dirty="0">
                <a:solidFill>
                  <a:srgbClr val="0000FF"/>
                </a:solidFill>
              </a:rPr>
              <a:t>】</a:t>
            </a:r>
            <a:r>
              <a:rPr lang="zh-CN" altLang="en-US" sz="3600" b="1" dirty="0">
                <a:solidFill>
                  <a:srgbClr val="0000FF"/>
                </a:solidFill>
              </a:rPr>
              <a:t>批评指摘。</a:t>
            </a:r>
          </a:p>
        </p:txBody>
      </p:sp>
    </p:spTree>
    <p:extLst>
      <p:ext uri="{BB962C8B-B14F-4D97-AF65-F5344CB8AC3E}">
        <p14:creationId xmlns:p14="http://schemas.microsoft.com/office/powerpoint/2010/main" val="1729121443"/>
      </p:ext>
    </p:extLst>
  </p:cSld>
  <p:clrMapOvr>
    <a:masterClrMapping/>
  </p:clrMapOvr>
  <p:transition>
    <p:strips dir="ld"/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4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467545" y="1268760"/>
            <a:ext cx="1944216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预习检查</a:t>
            </a: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467544" y="1924812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075" name="Picture 3" descr="F:\七彩课堂插图板式封面\排版用图标、页眉页脚\标题图（终-排版用）共29个\预习指导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824879"/>
            <a:ext cx="2007994" cy="1404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5"/>
          <p:cNvSpPr txBox="1"/>
          <p:nvPr/>
        </p:nvSpPr>
        <p:spPr>
          <a:xfrm>
            <a:off x="571472" y="2143116"/>
            <a:ext cx="12961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0" indent="-685800" algn="ctr">
              <a:buClr>
                <a:srgbClr val="FF0000"/>
              </a:buClr>
              <a:buSzPct val="105000"/>
              <a:buFont typeface="Wingdings" pitchFamily="2" charset="2"/>
              <a:buChar char="l"/>
            </a:pPr>
            <a:r>
              <a:rPr lang="zh-CN" altLang="en-US" sz="5400" b="1" dirty="0">
                <a:latin typeface="黑体"/>
                <a:ea typeface="黑体"/>
                <a:cs typeface="黑体"/>
              </a:rPr>
              <a:t> </a:t>
            </a:r>
          </a:p>
        </p:txBody>
      </p:sp>
      <p:sp>
        <p:nvSpPr>
          <p:cNvPr id="6" name="矩形 5"/>
          <p:cNvSpPr/>
          <p:nvPr/>
        </p:nvSpPr>
        <p:spPr>
          <a:xfrm>
            <a:off x="1571604" y="5000636"/>
            <a:ext cx="6643734" cy="703847"/>
          </a:xfrm>
          <a:prstGeom prst="rect">
            <a:avLst/>
          </a:prstGeom>
          <a:solidFill>
            <a:srgbClr val="9BBCFF"/>
          </a:solidFill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600" b="1" dirty="0"/>
              <a:t>3.</a:t>
            </a:r>
            <a:r>
              <a:rPr lang="zh-CN" altLang="en-US" sz="3600" b="1" dirty="0"/>
              <a:t>小学生应该具备怎样的品质？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571604" y="2285992"/>
            <a:ext cx="6715172" cy="1368644"/>
          </a:xfrm>
          <a:prstGeom prst="rect">
            <a:avLst/>
          </a:prstGeom>
          <a:solidFill>
            <a:srgbClr val="9BBCFF"/>
          </a:solidFill>
          <a:ln>
            <a:solidFill>
              <a:srgbClr val="9BBCFF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600" b="1" dirty="0"/>
              <a:t>1.</a:t>
            </a:r>
            <a:r>
              <a:rPr lang="zh-CN" altLang="en-US" sz="3600" b="1" dirty="0"/>
              <a:t>“我”为什么向同学说“对不起”？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571604" y="4000504"/>
            <a:ext cx="6643734" cy="646331"/>
          </a:xfrm>
          <a:prstGeom prst="rect">
            <a:avLst/>
          </a:prstGeom>
          <a:solidFill>
            <a:srgbClr val="9BBCFF"/>
          </a:solidFill>
        </p:spPr>
        <p:txBody>
          <a:bodyPr wrap="square" rtlCol="0">
            <a:spAutoFit/>
          </a:bodyPr>
          <a:lstStyle/>
          <a:p>
            <a:r>
              <a:rPr lang="en-US" altLang="zh-CN" sz="3600" b="1" dirty="0"/>
              <a:t>2.</a:t>
            </a:r>
            <a:r>
              <a:rPr lang="zh-CN" altLang="en-US" sz="3600" b="1" dirty="0"/>
              <a:t>“我”是个怎样的人？</a:t>
            </a:r>
          </a:p>
        </p:txBody>
      </p:sp>
    </p:spTree>
  </p:cSld>
  <p:clrMapOvr>
    <a:masterClrMapping/>
  </p:clrMapOvr>
  <p:transition>
    <p:strips dir="ld"/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7544" y="126876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7544" y="184482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098" name="Picture 2" descr="F:\七彩课堂插图板式封面\排版用图标、页眉页脚\标题图（终-排版用）共29个\语文大课堂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666" y="4077073"/>
            <a:ext cx="2986198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5"/>
          <p:cNvSpPr txBox="1"/>
          <p:nvPr/>
        </p:nvSpPr>
        <p:spPr>
          <a:xfrm>
            <a:off x="928662" y="2000240"/>
            <a:ext cx="12961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0" indent="-685800" algn="ctr">
              <a:buClr>
                <a:srgbClr val="FF0000"/>
              </a:buClr>
              <a:buSzPct val="100000"/>
              <a:buFont typeface="Wingdings" pitchFamily="2" charset="2"/>
              <a:buChar char="l"/>
            </a:pPr>
            <a:r>
              <a:rPr lang="zh-CN" altLang="en-US" sz="5400" b="1" dirty="0">
                <a:latin typeface="黑体"/>
                <a:ea typeface="黑体"/>
                <a:cs typeface="黑体"/>
              </a:rPr>
              <a:t> </a:t>
            </a:r>
          </a:p>
        </p:txBody>
      </p:sp>
      <p:sp>
        <p:nvSpPr>
          <p:cNvPr id="10" name="矩形 9"/>
          <p:cNvSpPr/>
          <p:nvPr/>
        </p:nvSpPr>
        <p:spPr>
          <a:xfrm>
            <a:off x="1928794" y="2071678"/>
            <a:ext cx="6429420" cy="19984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……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然而我要向别人承认错误，那真是一件比挨二十大板还难受的事。</a:t>
            </a:r>
          </a:p>
        </p:txBody>
      </p:sp>
      <p:sp>
        <p:nvSpPr>
          <p:cNvPr id="13" name="矩形 12"/>
          <p:cNvSpPr/>
          <p:nvPr/>
        </p:nvSpPr>
        <p:spPr>
          <a:xfrm>
            <a:off x="3357554" y="4286256"/>
            <a:ext cx="4000528" cy="14219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说明“我”性格内向，自尊心强。</a:t>
            </a:r>
          </a:p>
        </p:txBody>
      </p:sp>
    </p:spTree>
  </p:cSld>
  <p:clrMapOvr>
    <a:masterClrMapping/>
  </p:clrMapOvr>
  <p:transition>
    <p:strips dir="ld"/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7544" y="126876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7544" y="184482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098" name="Picture 2" descr="F:\七彩课堂插图板式封面\排版用图标、页眉页脚\标题图（终-排版用）共29个\语文大课堂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666" y="4077073"/>
            <a:ext cx="2986198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5"/>
          <p:cNvSpPr txBox="1"/>
          <p:nvPr/>
        </p:nvSpPr>
        <p:spPr>
          <a:xfrm>
            <a:off x="928662" y="2000240"/>
            <a:ext cx="12961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0" indent="-685800" algn="ctr">
              <a:buClr>
                <a:srgbClr val="FF0000"/>
              </a:buClr>
              <a:buSzPct val="100000"/>
              <a:buFont typeface="Wingdings" pitchFamily="2" charset="2"/>
              <a:buChar char="l"/>
            </a:pPr>
            <a:r>
              <a:rPr lang="zh-CN" altLang="en-US" sz="5400" b="1" dirty="0">
                <a:latin typeface="黑体"/>
                <a:ea typeface="黑体"/>
                <a:cs typeface="黑体"/>
              </a:rPr>
              <a:t> </a:t>
            </a:r>
          </a:p>
        </p:txBody>
      </p:sp>
      <p:sp>
        <p:nvSpPr>
          <p:cNvPr id="10" name="矩形 9"/>
          <p:cNvSpPr/>
          <p:nvPr/>
        </p:nvSpPr>
        <p:spPr>
          <a:xfrm>
            <a:off x="1928794" y="2071678"/>
            <a:ext cx="6429420" cy="13336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……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我一时不知所措，窘得满脸通红。</a:t>
            </a:r>
          </a:p>
        </p:txBody>
      </p:sp>
      <p:sp>
        <p:nvSpPr>
          <p:cNvPr id="13" name="矩形 12"/>
          <p:cNvSpPr/>
          <p:nvPr/>
        </p:nvSpPr>
        <p:spPr>
          <a:xfrm>
            <a:off x="3214678" y="3714752"/>
            <a:ext cx="4500594" cy="208672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神态描写，说明“我”划伤同学后，内心害怕。</a:t>
            </a:r>
          </a:p>
        </p:txBody>
      </p:sp>
    </p:spTree>
  </p:cSld>
  <p:clrMapOvr>
    <a:masterClrMapping/>
  </p:clrMapOvr>
  <p:transition>
    <p:strips dir="ld"/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7544" y="126876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7544" y="184482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098" name="Picture 2" descr="F:\七彩课堂插图板式封面\排版用图标、页眉页脚\标题图（终-排版用）共29个\语文大课堂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666" y="4077073"/>
            <a:ext cx="2986198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5"/>
          <p:cNvSpPr txBox="1"/>
          <p:nvPr/>
        </p:nvSpPr>
        <p:spPr>
          <a:xfrm>
            <a:off x="928662" y="2000240"/>
            <a:ext cx="12961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0" indent="-685800" algn="ctr">
              <a:buClr>
                <a:srgbClr val="FF0000"/>
              </a:buClr>
              <a:buSzPct val="100000"/>
              <a:buFont typeface="Wingdings" pitchFamily="2" charset="2"/>
              <a:buChar char="l"/>
            </a:pPr>
            <a:r>
              <a:rPr lang="zh-CN" altLang="en-US" sz="5400" b="1" dirty="0">
                <a:latin typeface="黑体"/>
                <a:ea typeface="黑体"/>
                <a:cs typeface="黑体"/>
              </a:rPr>
              <a:t> </a:t>
            </a:r>
          </a:p>
        </p:txBody>
      </p:sp>
      <p:sp>
        <p:nvSpPr>
          <p:cNvPr id="10" name="矩形 9"/>
          <p:cNvSpPr/>
          <p:nvPr/>
        </p:nvSpPr>
        <p:spPr>
          <a:xfrm>
            <a:off x="1928794" y="2071678"/>
            <a:ext cx="6429420" cy="19205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“我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——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我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——”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我支支吾吾地说不出一个字来，泪水在眼眶里直打转。</a:t>
            </a:r>
          </a:p>
        </p:txBody>
      </p:sp>
      <p:sp>
        <p:nvSpPr>
          <p:cNvPr id="13" name="矩形 12"/>
          <p:cNvSpPr/>
          <p:nvPr/>
        </p:nvSpPr>
        <p:spPr>
          <a:xfrm>
            <a:off x="3143240" y="4071942"/>
            <a:ext cx="4500594" cy="208672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语言、神态描写，说明“我”着急却羞于表达。</a:t>
            </a:r>
          </a:p>
        </p:txBody>
      </p:sp>
    </p:spTree>
  </p:cSld>
  <p:clrMapOvr>
    <a:masterClrMapping/>
  </p:clrMapOvr>
  <p:transition>
    <p:strips dir="ld"/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7544" y="126876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7544" y="184482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098" name="Picture 2" descr="F:\七彩课堂插图板式封面\排版用图标、页眉页脚\标题图（终-排版用）共29个\语文大课堂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666" y="4077073"/>
            <a:ext cx="2986198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5"/>
          <p:cNvSpPr txBox="1"/>
          <p:nvPr/>
        </p:nvSpPr>
        <p:spPr>
          <a:xfrm>
            <a:off x="928662" y="2000240"/>
            <a:ext cx="12961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0" indent="-685800" algn="ctr">
              <a:buClr>
                <a:srgbClr val="FF0000"/>
              </a:buClr>
              <a:buSzPct val="100000"/>
              <a:buFont typeface="Wingdings" pitchFamily="2" charset="2"/>
              <a:buChar char="l"/>
            </a:pPr>
            <a:r>
              <a:rPr lang="zh-CN" altLang="en-US" sz="5400" b="1" dirty="0">
                <a:latin typeface="黑体"/>
                <a:ea typeface="黑体"/>
                <a:cs typeface="黑体"/>
              </a:rPr>
              <a:t> </a:t>
            </a:r>
          </a:p>
        </p:txBody>
      </p:sp>
      <p:sp>
        <p:nvSpPr>
          <p:cNvPr id="10" name="矩形 9"/>
          <p:cNvSpPr/>
          <p:nvPr/>
        </p:nvSpPr>
        <p:spPr>
          <a:xfrm>
            <a:off x="1928794" y="2071678"/>
            <a:ext cx="6429420" cy="19984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……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可不知怎的，我的嗓子眼儿里像堵了块石头似的，连一个字都吐不出。</a:t>
            </a:r>
          </a:p>
        </p:txBody>
      </p:sp>
      <p:sp>
        <p:nvSpPr>
          <p:cNvPr id="13" name="矩形 12"/>
          <p:cNvSpPr/>
          <p:nvPr/>
        </p:nvSpPr>
        <p:spPr>
          <a:xfrm>
            <a:off x="3143240" y="4429132"/>
            <a:ext cx="4500594" cy="14219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比喻的修辞，说明我对道歉二字说不出口。</a:t>
            </a:r>
          </a:p>
        </p:txBody>
      </p:sp>
    </p:spTree>
  </p:cSld>
  <p:clrMapOvr>
    <a:masterClrMapping/>
  </p:clrMapOvr>
  <p:transition>
    <p:strips dir="ld"/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7544" y="126876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7544" y="184482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098" name="Picture 2" descr="F:\七彩课堂插图板式封面\排版用图标、页眉页脚\标题图（终-排版用）共29个\语文大课堂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666" y="4077073"/>
            <a:ext cx="2986198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5"/>
          <p:cNvSpPr txBox="1"/>
          <p:nvPr/>
        </p:nvSpPr>
        <p:spPr>
          <a:xfrm>
            <a:off x="928662" y="2000240"/>
            <a:ext cx="12961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0" indent="-685800" algn="ctr">
              <a:buClr>
                <a:srgbClr val="FF0000"/>
              </a:buClr>
              <a:buSzPct val="100000"/>
              <a:buFont typeface="Wingdings" pitchFamily="2" charset="2"/>
              <a:buChar char="l"/>
            </a:pPr>
            <a:r>
              <a:rPr lang="zh-CN" altLang="en-US" sz="5400" b="1" dirty="0">
                <a:latin typeface="黑体"/>
                <a:ea typeface="黑体"/>
                <a:cs typeface="黑体"/>
              </a:rPr>
              <a:t> </a:t>
            </a:r>
          </a:p>
        </p:txBody>
      </p:sp>
      <p:sp>
        <p:nvSpPr>
          <p:cNvPr id="10" name="矩形 9"/>
          <p:cNvSpPr/>
          <p:nvPr/>
        </p:nvSpPr>
        <p:spPr>
          <a:xfrm>
            <a:off x="1928794" y="2071678"/>
            <a:ext cx="6429420" cy="1421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……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老师啊，您为什么非得让我开口呢？我又不是故意的。</a:t>
            </a:r>
          </a:p>
        </p:txBody>
      </p:sp>
      <p:sp>
        <p:nvSpPr>
          <p:cNvPr id="13" name="矩形 12"/>
          <p:cNvSpPr/>
          <p:nvPr/>
        </p:nvSpPr>
        <p:spPr>
          <a:xfrm>
            <a:off x="3143240" y="3929066"/>
            <a:ext cx="4500594" cy="208672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心理描写，埋怨老师不理解我的内向性格，非要我说对不起。</a:t>
            </a:r>
          </a:p>
        </p:txBody>
      </p:sp>
    </p:spTree>
  </p:cSld>
  <p:clrMapOvr>
    <a:masterClrMapping/>
  </p:clrMapOvr>
  <p:transition>
    <p:strips dir="ld"/>
    <p:sndAc>
      <p:stSnd>
        <p:snd r:embed="rId3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7544" y="126876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7544" y="184482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098" name="Picture 2" descr="F:\七彩课堂插图板式封面\排版用图标、页眉页脚\标题图（终-排版用）共29个\语文大课堂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666" y="4077073"/>
            <a:ext cx="2986198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5"/>
          <p:cNvSpPr txBox="1"/>
          <p:nvPr/>
        </p:nvSpPr>
        <p:spPr>
          <a:xfrm>
            <a:off x="928662" y="2000240"/>
            <a:ext cx="12961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0" indent="-685800" algn="ctr">
              <a:buClr>
                <a:srgbClr val="FF0000"/>
              </a:buClr>
              <a:buSzPct val="100000"/>
              <a:buFont typeface="Wingdings" pitchFamily="2" charset="2"/>
              <a:buChar char="l"/>
            </a:pPr>
            <a:r>
              <a:rPr lang="zh-CN" altLang="en-US" sz="5400" b="1" dirty="0">
                <a:latin typeface="黑体"/>
                <a:ea typeface="黑体"/>
                <a:cs typeface="黑体"/>
              </a:rPr>
              <a:t> </a:t>
            </a:r>
          </a:p>
        </p:txBody>
      </p:sp>
      <p:sp>
        <p:nvSpPr>
          <p:cNvPr id="10" name="矩形 9"/>
          <p:cNvSpPr/>
          <p:nvPr/>
        </p:nvSpPr>
        <p:spPr>
          <a:xfrm>
            <a:off x="1928794" y="2071678"/>
            <a:ext cx="6429420" cy="15327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……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可是，要说出这三个字，真的好难好难。</a:t>
            </a:r>
          </a:p>
        </p:txBody>
      </p:sp>
      <p:sp>
        <p:nvSpPr>
          <p:cNvPr id="13" name="矩形 12"/>
          <p:cNvSpPr/>
          <p:nvPr/>
        </p:nvSpPr>
        <p:spPr>
          <a:xfrm>
            <a:off x="3214678" y="4000504"/>
            <a:ext cx="4214842" cy="14219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更加强化了“我”的性格极为内向。</a:t>
            </a:r>
          </a:p>
        </p:txBody>
      </p:sp>
    </p:spTree>
  </p:cSld>
  <p:clrMapOvr>
    <a:masterClrMapping/>
  </p:clrMapOvr>
  <p:transition>
    <p:strips dir="ld"/>
    <p:sndAc>
      <p:stSnd>
        <p:snd r:embed="rId3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7544" y="126876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7544" y="184482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098" name="Picture 2" descr="F:\七彩课堂插图板式封面\排版用图标、页眉页脚\标题图（终-排版用）共29个\语文大课堂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666" y="4077073"/>
            <a:ext cx="2986198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5"/>
          <p:cNvSpPr txBox="1"/>
          <p:nvPr/>
        </p:nvSpPr>
        <p:spPr>
          <a:xfrm>
            <a:off x="928662" y="2000240"/>
            <a:ext cx="12961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0" indent="-685800" algn="ctr">
              <a:buClr>
                <a:srgbClr val="FF0000"/>
              </a:buClr>
              <a:buSzPct val="100000"/>
              <a:buFont typeface="Wingdings" pitchFamily="2" charset="2"/>
              <a:buChar char="l"/>
            </a:pPr>
            <a:r>
              <a:rPr lang="zh-CN" altLang="en-US" sz="5400" b="1" dirty="0">
                <a:latin typeface="黑体"/>
                <a:ea typeface="黑体"/>
                <a:cs typeface="黑体"/>
              </a:rPr>
              <a:t> </a:t>
            </a:r>
          </a:p>
        </p:txBody>
      </p:sp>
      <p:sp>
        <p:nvSpPr>
          <p:cNvPr id="10" name="矩形 9"/>
          <p:cNvSpPr/>
          <p:nvPr/>
        </p:nvSpPr>
        <p:spPr>
          <a:xfrm>
            <a:off x="1928794" y="2071678"/>
            <a:ext cx="5929354" cy="22529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……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不管是不是故意的，伤害和影响了别人，就应该说声“对不起”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……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143240" y="4500570"/>
            <a:ext cx="3981460" cy="14219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中心句，揭示了文章的主题。</a:t>
            </a:r>
          </a:p>
        </p:txBody>
      </p:sp>
    </p:spTree>
  </p:cSld>
  <p:clrMapOvr>
    <a:masterClrMapping/>
  </p:clrMapOvr>
  <p:transition>
    <p:strips dir="ld"/>
    <p:sndAc>
      <p:stSnd>
        <p:snd r:embed="rId3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7544" y="126876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7544" y="184482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098" name="Picture 2" descr="F:\七彩课堂插图板式封面\排版用图标、页眉页脚\标题图（终-排版用）共29个\语文大课堂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666" y="4077073"/>
            <a:ext cx="2986198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5"/>
          <p:cNvSpPr txBox="1"/>
          <p:nvPr/>
        </p:nvSpPr>
        <p:spPr>
          <a:xfrm>
            <a:off x="1428728" y="2143116"/>
            <a:ext cx="12961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0" indent="-685800" algn="ctr">
              <a:buClr>
                <a:srgbClr val="FF0000"/>
              </a:buClr>
              <a:buSzPct val="100000"/>
              <a:buFont typeface="Wingdings" pitchFamily="2" charset="2"/>
              <a:buChar char="l"/>
            </a:pPr>
            <a:r>
              <a:rPr lang="zh-CN" altLang="en-US" sz="5400" b="1" dirty="0">
                <a:latin typeface="黑体"/>
                <a:ea typeface="黑体"/>
                <a:cs typeface="黑体"/>
              </a:rPr>
              <a:t> </a:t>
            </a:r>
          </a:p>
        </p:txBody>
      </p:sp>
      <p:sp>
        <p:nvSpPr>
          <p:cNvPr id="8" name="矩形 7"/>
          <p:cNvSpPr/>
          <p:nvPr/>
        </p:nvSpPr>
        <p:spPr>
          <a:xfrm>
            <a:off x="3214678" y="5143512"/>
            <a:ext cx="3500462" cy="7571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道歉是一种谦逊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43240" y="2000240"/>
            <a:ext cx="3619500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strips dir="ld"/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71802" y="1285860"/>
            <a:ext cx="34290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latin typeface="黑体" pitchFamily="49" charset="-122"/>
                <a:ea typeface="黑体" pitchFamily="49" charset="-122"/>
              </a:rPr>
              <a:t>说声“对不起”</a:t>
            </a:r>
          </a:p>
        </p:txBody>
      </p:sp>
      <p:cxnSp>
        <p:nvCxnSpPr>
          <p:cNvPr id="3" name="直线连接符 21"/>
          <p:cNvCxnSpPr/>
          <p:nvPr/>
        </p:nvCxnSpPr>
        <p:spPr>
          <a:xfrm>
            <a:off x="3214678" y="2000240"/>
            <a:ext cx="3071834" cy="1588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" name="Picture 4" descr="C:\Users\duyanlin\Desktop\二年级上学路上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1" y="2420888"/>
            <a:ext cx="5168371" cy="3524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00562" y="3214686"/>
            <a:ext cx="3390900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8629735"/>
      </p:ext>
    </p:extLst>
  </p:cSld>
  <p:clrMapOvr>
    <a:masterClrMapping/>
  </p:clrMapOvr>
  <p:transition>
    <p:strips dir="ld"/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7544" y="126876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7544" y="184482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098" name="Picture 2" descr="F:\七彩课堂插图板式封面\排版用图标、页眉页脚\标题图（终-排版用）共29个\语文大课堂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666" y="4077073"/>
            <a:ext cx="2986198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5"/>
          <p:cNvSpPr txBox="1"/>
          <p:nvPr/>
        </p:nvSpPr>
        <p:spPr>
          <a:xfrm>
            <a:off x="1428728" y="2143116"/>
            <a:ext cx="12961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0" indent="-685800" algn="ctr">
              <a:buClr>
                <a:srgbClr val="FF0000"/>
              </a:buClr>
              <a:buSzPct val="100000"/>
              <a:buFont typeface="Wingdings" pitchFamily="2" charset="2"/>
              <a:buChar char="l"/>
            </a:pPr>
            <a:r>
              <a:rPr lang="zh-CN" altLang="en-US" sz="5400" b="1" dirty="0">
                <a:latin typeface="黑体"/>
                <a:ea typeface="黑体"/>
                <a:cs typeface="黑体"/>
              </a:rPr>
              <a:t> </a:t>
            </a:r>
          </a:p>
        </p:txBody>
      </p:sp>
      <p:sp>
        <p:nvSpPr>
          <p:cNvPr id="8" name="矩形 7"/>
          <p:cNvSpPr/>
          <p:nvPr/>
        </p:nvSpPr>
        <p:spPr>
          <a:xfrm>
            <a:off x="3214678" y="4929198"/>
            <a:ext cx="3481398" cy="7571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道歉是一种美德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71802" y="1857364"/>
            <a:ext cx="3714776" cy="2759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strips dir="ld"/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7544" y="126876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7544" y="184482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098" name="Picture 2" descr="F:\七彩课堂插图板式封面\排版用图标、页眉页脚\标题图（终-排版用）共29个\语文大课堂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666" y="4077073"/>
            <a:ext cx="2986198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5"/>
          <p:cNvSpPr txBox="1"/>
          <p:nvPr/>
        </p:nvSpPr>
        <p:spPr>
          <a:xfrm>
            <a:off x="1428728" y="2143116"/>
            <a:ext cx="12961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0" indent="-685800" algn="ctr">
              <a:buClr>
                <a:srgbClr val="FF0000"/>
              </a:buClr>
              <a:buSzPct val="100000"/>
              <a:buFont typeface="Wingdings" pitchFamily="2" charset="2"/>
              <a:buChar char="l"/>
            </a:pPr>
            <a:r>
              <a:rPr lang="zh-CN" altLang="en-US" sz="5400" b="1" dirty="0">
                <a:latin typeface="黑体"/>
                <a:ea typeface="黑体"/>
                <a:cs typeface="黑体"/>
              </a:rPr>
              <a:t> </a:t>
            </a:r>
          </a:p>
        </p:txBody>
      </p:sp>
      <p:sp>
        <p:nvSpPr>
          <p:cNvPr id="8" name="矩形 7"/>
          <p:cNvSpPr/>
          <p:nvPr/>
        </p:nvSpPr>
        <p:spPr>
          <a:xfrm>
            <a:off x="3214678" y="5000636"/>
            <a:ext cx="3500462" cy="7571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道歉是一种修养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00364" y="1928802"/>
            <a:ext cx="3886200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strips dir="ld"/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6215074" y="3000372"/>
            <a:ext cx="1846659" cy="235745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eaVert" wrap="square">
            <a:spAutoFit/>
          </a:bodyPr>
          <a:lstStyle/>
          <a:p>
            <a:pPr algn="ctr"/>
            <a:r>
              <a:rPr lang="zh-CN" altLang="en-US" sz="3600" b="1" spc="300" dirty="0"/>
              <a:t>超越自己勇于道歉承认错误</a:t>
            </a:r>
          </a:p>
        </p:txBody>
      </p:sp>
      <p:sp>
        <p:nvSpPr>
          <p:cNvPr id="5" name="同侧圆角矩形 4"/>
          <p:cNvSpPr/>
          <p:nvPr/>
        </p:nvSpPr>
        <p:spPr>
          <a:xfrm>
            <a:off x="467544" y="126876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图解结构</a:t>
            </a: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7544" y="184482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122" name="Picture 2" descr="F:\七彩课堂插图板式封面\排版用图标、页眉页脚\标题图（终-排版用）共29个\图解结构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3747" y="857232"/>
            <a:ext cx="2780253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圆角矩形 15"/>
          <p:cNvSpPr/>
          <p:nvPr/>
        </p:nvSpPr>
        <p:spPr>
          <a:xfrm>
            <a:off x="928662" y="2285992"/>
            <a:ext cx="714380" cy="3571900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en-US" sz="3600" b="1" dirty="0">
                <a:solidFill>
                  <a:schemeClr val="tx1"/>
                </a:solidFill>
              </a:rPr>
              <a:t>说声“对不起”</a:t>
            </a:r>
          </a:p>
        </p:txBody>
      </p:sp>
      <p:sp>
        <p:nvSpPr>
          <p:cNvPr id="23" name="左大括号 22"/>
          <p:cNvSpPr/>
          <p:nvPr/>
        </p:nvSpPr>
        <p:spPr>
          <a:xfrm>
            <a:off x="1785918" y="3000372"/>
            <a:ext cx="142876" cy="2357454"/>
          </a:xfrm>
          <a:prstGeom prst="lef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2143108" y="2214554"/>
            <a:ext cx="1143008" cy="1200329"/>
          </a:xfrm>
          <a:prstGeom prst="rect">
            <a:avLst/>
          </a:prstGeom>
          <a:solidFill>
            <a:srgbClr val="9FFF9F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难以启齿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143108" y="3571876"/>
            <a:ext cx="1143008" cy="1200329"/>
          </a:xfrm>
          <a:prstGeom prst="rect">
            <a:avLst/>
          </a:prstGeom>
          <a:solidFill>
            <a:srgbClr val="9BBCFF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备受鼓励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3500430" y="2285992"/>
            <a:ext cx="2714644" cy="712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FF0000"/>
                </a:solidFill>
              </a:rPr>
              <a:t>内向、羞涩</a:t>
            </a:r>
            <a:endParaRPr lang="en-US" altLang="zh-CN" sz="3600" b="1" dirty="0">
              <a:solidFill>
                <a:srgbClr val="FF0000"/>
              </a:solidFill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6643702" y="3071810"/>
            <a:ext cx="1214446" cy="228601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b="1" dirty="0">
              <a:solidFill>
                <a:schemeClr val="tx1"/>
              </a:solidFill>
            </a:endParaRPr>
          </a:p>
        </p:txBody>
      </p:sp>
      <p:sp>
        <p:nvSpPr>
          <p:cNvPr id="17" name="右箭头 16"/>
          <p:cNvSpPr/>
          <p:nvPr/>
        </p:nvSpPr>
        <p:spPr>
          <a:xfrm>
            <a:off x="5715008" y="3714752"/>
            <a:ext cx="285752" cy="857256"/>
          </a:xfrm>
          <a:prstGeom prst="right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2143108" y="4929198"/>
            <a:ext cx="1143008" cy="1200329"/>
          </a:xfrm>
          <a:prstGeom prst="rect">
            <a:avLst/>
          </a:prstGeom>
          <a:solidFill>
            <a:srgbClr val="F4C4E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0000"/>
                </a:solidFill>
              </a:rPr>
              <a:t>超越自己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500430" y="3500438"/>
            <a:ext cx="2214578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FF0000"/>
                </a:solidFill>
              </a:rPr>
              <a:t>老师亲切</a:t>
            </a:r>
            <a:endParaRPr lang="en-US" altLang="zh-CN" sz="3600" b="1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FF0000"/>
                </a:solidFill>
              </a:rPr>
              <a:t>同学期待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500430" y="5143512"/>
            <a:ext cx="3143272" cy="71282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FF0000"/>
                </a:solidFill>
              </a:rPr>
              <a:t>鼓足勇气</a:t>
            </a:r>
          </a:p>
        </p:txBody>
      </p:sp>
    </p:spTree>
    <p:extLst>
      <p:ext uri="{BB962C8B-B14F-4D97-AF65-F5344CB8AC3E}">
        <p14:creationId xmlns:p14="http://schemas.microsoft.com/office/powerpoint/2010/main" val="3345652266"/>
      </p:ext>
    </p:extLst>
  </p:cSld>
  <p:clrMapOvr>
    <a:masterClrMapping/>
  </p:clrMapOvr>
  <p:transition>
    <p:strips dir="ld"/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7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8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16" grpId="0" animBg="1"/>
      <p:bldP spid="23" grpId="0" animBg="1"/>
      <p:bldP spid="24" grpId="0" animBg="1"/>
      <p:bldP spid="26" grpId="0" animBg="1"/>
      <p:bldP spid="38" grpId="0"/>
      <p:bldP spid="17" grpId="0" animBg="1"/>
      <p:bldP spid="15" grpId="0" animBg="1"/>
      <p:bldP spid="18" grpId="0"/>
      <p:bldP spid="1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467544" y="126876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概括主题</a:t>
            </a:r>
          </a:p>
        </p:txBody>
      </p:sp>
      <p:cxnSp>
        <p:nvCxnSpPr>
          <p:cNvPr id="5" name="直线连接符 21"/>
          <p:cNvCxnSpPr/>
          <p:nvPr/>
        </p:nvCxnSpPr>
        <p:spPr>
          <a:xfrm flipV="1">
            <a:off x="467544" y="184482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071538" y="2214554"/>
            <a:ext cx="7215238" cy="3820157"/>
          </a:xfrm>
          <a:prstGeom prst="rect">
            <a:avLst/>
          </a:prstGeom>
          <a:noFill/>
          <a:ln w="76200">
            <a:solidFill>
              <a:srgbClr val="FF00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600" b="1" dirty="0"/>
              <a:t>         课文记叙了一件平凡小事：“我”不小心用铅笔划伤了同学的下巴，在老师的鼓励下，克服心理障碍，向她说了“对不起”。这告诉我们：讲文明、懂礼貌是</a:t>
            </a:r>
            <a:endParaRPr lang="en-US" altLang="zh-CN" sz="3600" b="1" dirty="0"/>
          </a:p>
          <a:p>
            <a:pPr>
              <a:lnSpc>
                <a:spcPct val="110000"/>
              </a:lnSpc>
            </a:pPr>
            <a:r>
              <a:rPr lang="zh-CN" altLang="en-US" sz="3600" b="1" dirty="0"/>
              <a:t>一个学生应有的好品质。</a:t>
            </a:r>
          </a:p>
        </p:txBody>
      </p:sp>
      <p:pic>
        <p:nvPicPr>
          <p:cNvPr id="6146" name="Picture 2" descr="F:\七彩课堂插图板式封面\排版用图标、页眉页脚\标题图（终-排版用）共29个\概括主题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6578" y="4857760"/>
            <a:ext cx="2029209" cy="1419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diamond/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七彩课堂插图板式封面\排版用图标、页眉页脚\标题图（终-排版用）共29个\写法宝典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264" y="822124"/>
            <a:ext cx="2088232" cy="1460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同侧圆角矩形 2"/>
          <p:cNvSpPr/>
          <p:nvPr/>
        </p:nvSpPr>
        <p:spPr>
          <a:xfrm>
            <a:off x="523592" y="126876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写法点拨</a:t>
            </a:r>
          </a:p>
        </p:txBody>
      </p:sp>
      <p:cxnSp>
        <p:nvCxnSpPr>
          <p:cNvPr id="4" name="直线连接符 21"/>
          <p:cNvCxnSpPr/>
          <p:nvPr/>
        </p:nvCxnSpPr>
        <p:spPr>
          <a:xfrm flipV="1">
            <a:off x="523592" y="184482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1259632" y="1844824"/>
            <a:ext cx="12961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0" indent="-685800" algn="ctr">
              <a:buClr>
                <a:srgbClr val="FF0000"/>
              </a:buClr>
              <a:buSzPct val="100000"/>
              <a:buFont typeface="Wingdings" pitchFamily="2" charset="2"/>
              <a:buChar char="l"/>
            </a:pPr>
            <a:r>
              <a:rPr lang="zh-CN" altLang="en-US" sz="5400" b="1" dirty="0">
                <a:latin typeface="黑体"/>
                <a:ea typeface="黑体"/>
                <a:cs typeface="黑体"/>
              </a:rPr>
              <a:t>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203848" y="1918573"/>
            <a:ext cx="2232248" cy="64633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tx1"/>
                </a:solidFill>
              </a:rPr>
              <a:t>心理描写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1305953" y="2918159"/>
            <a:ext cx="6650423" cy="3051915"/>
            <a:chOff x="1305953" y="2918159"/>
            <a:chExt cx="6650423" cy="3051915"/>
          </a:xfrm>
        </p:grpSpPr>
        <p:sp>
          <p:nvSpPr>
            <p:cNvPr id="7" name="TextBox 6"/>
            <p:cNvSpPr txBox="1"/>
            <p:nvPr/>
          </p:nvSpPr>
          <p:spPr>
            <a:xfrm>
              <a:off x="1499120" y="2996952"/>
              <a:ext cx="6457256" cy="29731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3600" b="1" dirty="0">
                  <a:solidFill>
                    <a:srgbClr val="0000FF"/>
                  </a:solidFill>
                </a:rPr>
                <a:t>          心理描写是 指人物在一定的环境中的内心活动进行的描写，是作文中表现人物性格品质的一种方法。</a:t>
              </a:r>
            </a:p>
          </p:txBody>
        </p:sp>
        <p:sp>
          <p:nvSpPr>
            <p:cNvPr id="8" name="圆角矩形 7"/>
            <p:cNvSpPr/>
            <p:nvPr/>
          </p:nvSpPr>
          <p:spPr>
            <a:xfrm>
              <a:off x="1305953" y="2918159"/>
              <a:ext cx="6644780" cy="3033455"/>
            </a:xfrm>
            <a:prstGeom prst="roundRect">
              <a:avLst/>
            </a:prstGeom>
            <a:noFill/>
            <a:ln w="76200">
              <a:solidFill>
                <a:srgbClr val="FF0000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>
    <p:strips dir="ld"/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七彩课堂插图板式封面\排版用图标、页眉页脚\标题图（终-排版用）共29个\写法宝典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264" y="822124"/>
            <a:ext cx="2088232" cy="1460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同侧圆角矩形 2"/>
          <p:cNvSpPr/>
          <p:nvPr/>
        </p:nvSpPr>
        <p:spPr>
          <a:xfrm>
            <a:off x="523592" y="126876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写法点拨</a:t>
            </a:r>
          </a:p>
        </p:txBody>
      </p:sp>
      <p:cxnSp>
        <p:nvCxnSpPr>
          <p:cNvPr id="4" name="直线连接符 21"/>
          <p:cNvCxnSpPr/>
          <p:nvPr/>
        </p:nvCxnSpPr>
        <p:spPr>
          <a:xfrm flipV="1">
            <a:off x="523592" y="184482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1187624" y="2001614"/>
            <a:ext cx="12961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0" indent="-685800" algn="ctr">
              <a:buClr>
                <a:srgbClr val="FF0000"/>
              </a:buClr>
              <a:buSzPct val="100000"/>
              <a:buFont typeface="Wingdings" pitchFamily="2" charset="2"/>
              <a:buChar char="l"/>
            </a:pPr>
            <a:r>
              <a:rPr lang="zh-CN" altLang="en-US" sz="5400" b="1" dirty="0">
                <a:latin typeface="黑体"/>
                <a:ea typeface="黑体"/>
                <a:cs typeface="黑体"/>
              </a:rPr>
              <a:t>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483768" y="2134597"/>
            <a:ext cx="4248472" cy="64633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600" b="1" dirty="0"/>
              <a:t>课文中的心理描写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1115616" y="3068961"/>
            <a:ext cx="7023314" cy="3096343"/>
            <a:chOff x="1115616" y="2924945"/>
            <a:chExt cx="7023314" cy="3096343"/>
          </a:xfrm>
        </p:grpSpPr>
        <p:sp>
          <p:nvSpPr>
            <p:cNvPr id="7" name="TextBox 6"/>
            <p:cNvSpPr txBox="1"/>
            <p:nvPr/>
          </p:nvSpPr>
          <p:spPr>
            <a:xfrm>
              <a:off x="1115616" y="2996952"/>
              <a:ext cx="7023314" cy="28623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rgbClr val="0000FF"/>
                  </a:solidFill>
                </a:rPr>
                <a:t>         课文中，如“老师啊，您为什么非得让我开口呢？我又不是故意的。”这是“我”的内心独白，表现了“我” 不理解老师说的话。</a:t>
              </a:r>
            </a:p>
          </p:txBody>
        </p:sp>
        <p:sp>
          <p:nvSpPr>
            <p:cNvPr id="8" name="圆角矩形 7"/>
            <p:cNvSpPr/>
            <p:nvPr/>
          </p:nvSpPr>
          <p:spPr>
            <a:xfrm>
              <a:off x="1115616" y="2924945"/>
              <a:ext cx="6840760" cy="3096343"/>
            </a:xfrm>
            <a:prstGeom prst="roundRect">
              <a:avLst/>
            </a:prstGeom>
            <a:noFill/>
            <a:ln w="76200">
              <a:solidFill>
                <a:srgbClr val="FF0000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57389546"/>
      </p:ext>
    </p:extLst>
  </p:cSld>
  <p:clrMapOvr>
    <a:masterClrMapping/>
  </p:clrMapOvr>
  <p:transition>
    <p:strips dir="ld"/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F:\七彩课堂插图板式封面\排版用图标、页眉页脚\标题图（终-排版用）共29个\拓展延伸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7950" y="4643446"/>
            <a:ext cx="2368364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同侧圆角矩形 2"/>
          <p:cNvSpPr/>
          <p:nvPr/>
        </p:nvSpPr>
        <p:spPr>
          <a:xfrm>
            <a:off x="467544" y="126876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拓展提升</a:t>
            </a:r>
          </a:p>
        </p:txBody>
      </p:sp>
      <p:cxnSp>
        <p:nvCxnSpPr>
          <p:cNvPr id="5" name="直线连接符 21"/>
          <p:cNvCxnSpPr/>
          <p:nvPr/>
        </p:nvCxnSpPr>
        <p:spPr>
          <a:xfrm flipV="1">
            <a:off x="467544" y="184482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1285852" y="2000240"/>
            <a:ext cx="10103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0" indent="-685800" algn="ctr">
              <a:buClr>
                <a:srgbClr val="FF0000"/>
              </a:buClr>
              <a:buSzPct val="100000"/>
              <a:buFont typeface="Wingdings" pitchFamily="2" charset="2"/>
              <a:buChar char="l"/>
            </a:pPr>
            <a:r>
              <a:rPr lang="zh-CN" altLang="en-US" sz="5400" b="1" dirty="0">
                <a:latin typeface="黑体"/>
                <a:ea typeface="黑体"/>
                <a:cs typeface="黑体"/>
              </a:rPr>
              <a:t>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071802" y="1785926"/>
            <a:ext cx="2143140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负荆请罪</a:t>
            </a: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5984" y="2714620"/>
            <a:ext cx="3714776" cy="2759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3" name="组合 12"/>
          <p:cNvGrpSpPr/>
          <p:nvPr/>
        </p:nvGrpSpPr>
        <p:grpSpPr>
          <a:xfrm>
            <a:off x="6357950" y="1142984"/>
            <a:ext cx="1411900" cy="3563600"/>
            <a:chOff x="6732000" y="1071546"/>
            <a:chExt cx="1411900" cy="3563600"/>
          </a:xfrm>
        </p:grpSpPr>
        <p:sp>
          <p:nvSpPr>
            <p:cNvPr id="8" name="TextBox 7"/>
            <p:cNvSpPr txBox="1"/>
            <p:nvPr/>
          </p:nvSpPr>
          <p:spPr>
            <a:xfrm>
              <a:off x="7429520" y="1071546"/>
              <a:ext cx="714380" cy="2490490"/>
            </a:xfrm>
            <a:prstGeom prst="rect">
              <a:avLst/>
            </a:prstGeom>
            <a:solidFill>
              <a:srgbClr val="F4C4E3"/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3600" b="1" dirty="0"/>
                <a:t>关于道歉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732000" y="2714620"/>
              <a:ext cx="714380" cy="1920526"/>
            </a:xfrm>
            <a:prstGeom prst="rect">
              <a:avLst/>
            </a:prstGeom>
            <a:solidFill>
              <a:srgbClr val="F4C4E3"/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3600" b="1" dirty="0"/>
                <a:t>的典故</a:t>
              </a: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2786050" y="5572140"/>
            <a:ext cx="26432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（廉颇、蔺相如）</a:t>
            </a:r>
          </a:p>
        </p:txBody>
      </p:sp>
    </p:spTree>
  </p:cSld>
  <p:clrMapOvr>
    <a:masterClrMapping/>
  </p:clrMapOvr>
  <p:transition>
    <p:dissolve/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F:\七彩课堂插图板式封面\排版用图标、页眉页脚\标题图（终-排版用）共29个\拓展延伸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7950" y="4643446"/>
            <a:ext cx="2368364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同侧圆角矩形 2"/>
          <p:cNvSpPr/>
          <p:nvPr/>
        </p:nvSpPr>
        <p:spPr>
          <a:xfrm>
            <a:off x="467544" y="126876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拓展提升</a:t>
            </a:r>
          </a:p>
        </p:txBody>
      </p:sp>
      <p:cxnSp>
        <p:nvCxnSpPr>
          <p:cNvPr id="5" name="直线连接符 21"/>
          <p:cNvCxnSpPr/>
          <p:nvPr/>
        </p:nvCxnSpPr>
        <p:spPr>
          <a:xfrm flipV="1">
            <a:off x="467544" y="184482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1285852" y="2000240"/>
            <a:ext cx="10103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0" indent="-685800" algn="ctr">
              <a:buClr>
                <a:srgbClr val="FF0000"/>
              </a:buClr>
              <a:buSzPct val="100000"/>
              <a:buFont typeface="Wingdings" pitchFamily="2" charset="2"/>
              <a:buChar char="l"/>
            </a:pPr>
            <a:r>
              <a:rPr lang="zh-CN" altLang="en-US" sz="5400" b="1" dirty="0">
                <a:latin typeface="黑体"/>
                <a:ea typeface="黑体"/>
                <a:cs typeface="黑体"/>
              </a:rPr>
              <a:t>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071802" y="1928802"/>
            <a:ext cx="2143140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割发代首</a:t>
            </a:r>
          </a:p>
        </p:txBody>
      </p:sp>
      <p:grpSp>
        <p:nvGrpSpPr>
          <p:cNvPr id="2" name="组合 12"/>
          <p:cNvGrpSpPr/>
          <p:nvPr/>
        </p:nvGrpSpPr>
        <p:grpSpPr>
          <a:xfrm>
            <a:off x="6357950" y="1142984"/>
            <a:ext cx="1411900" cy="3563600"/>
            <a:chOff x="6732000" y="1071546"/>
            <a:chExt cx="1411900" cy="3563600"/>
          </a:xfrm>
        </p:grpSpPr>
        <p:sp>
          <p:nvSpPr>
            <p:cNvPr id="8" name="TextBox 7"/>
            <p:cNvSpPr txBox="1"/>
            <p:nvPr/>
          </p:nvSpPr>
          <p:spPr>
            <a:xfrm>
              <a:off x="7429520" y="1071546"/>
              <a:ext cx="714380" cy="2490490"/>
            </a:xfrm>
            <a:prstGeom prst="rect">
              <a:avLst/>
            </a:prstGeom>
            <a:solidFill>
              <a:srgbClr val="F4C4E3"/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3600" b="1" dirty="0"/>
                <a:t>关于道歉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732000" y="2714620"/>
              <a:ext cx="714380" cy="1920526"/>
            </a:xfrm>
            <a:prstGeom prst="rect">
              <a:avLst/>
            </a:prstGeom>
            <a:solidFill>
              <a:srgbClr val="F4C4E3"/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3600" b="1" dirty="0"/>
                <a:t>的典故</a:t>
              </a: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3286116" y="5500702"/>
            <a:ext cx="22860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（曹操）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5984" y="2857496"/>
            <a:ext cx="3743325" cy="249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0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467544" y="126876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心灵感悟</a:t>
            </a: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467544" y="184482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1000100" y="2000240"/>
            <a:ext cx="12961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0" indent="-685800" algn="ctr">
              <a:buClr>
                <a:srgbClr val="FF0000"/>
              </a:buClr>
              <a:buSzPct val="100000"/>
              <a:buFont typeface="Wingdings" pitchFamily="2" charset="2"/>
              <a:buChar char="l"/>
            </a:pPr>
            <a:r>
              <a:rPr lang="zh-CN" altLang="en-US" sz="5400" b="1" dirty="0">
                <a:latin typeface="黑体"/>
                <a:ea typeface="黑体"/>
                <a:cs typeface="黑体"/>
              </a:rPr>
              <a:t> </a:t>
            </a:r>
          </a:p>
        </p:txBody>
      </p:sp>
      <p:sp>
        <p:nvSpPr>
          <p:cNvPr id="7" name="矩形 6"/>
          <p:cNvSpPr/>
          <p:nvPr/>
        </p:nvSpPr>
        <p:spPr>
          <a:xfrm>
            <a:off x="1000100" y="2143116"/>
            <a:ext cx="7215238" cy="3881832"/>
          </a:xfrm>
          <a:prstGeom prst="rect">
            <a:avLst/>
          </a:prstGeom>
          <a:ln w="76200" cmpd="tri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3600" b="1" dirty="0">
                <a:solidFill>
                  <a:srgbClr val="0000CC"/>
                </a:solidFill>
              </a:rPr>
              <a:t>         当我们妨碍了别人，我们要勇于承认错误，敢于担当，勇于道歉。也许“对不起”对我们来说很难说出口，但只要我们放下所谓的自尊，</a:t>
            </a:r>
            <a:endParaRPr lang="en-US" altLang="zh-CN" sz="3600" b="1" dirty="0">
              <a:solidFill>
                <a:srgbClr val="0000CC"/>
              </a:solidFill>
            </a:endParaRPr>
          </a:p>
          <a:p>
            <a:pPr>
              <a:lnSpc>
                <a:spcPct val="114000"/>
              </a:lnSpc>
            </a:pPr>
            <a:r>
              <a:rPr lang="en-US" altLang="zh-CN" sz="3600" b="1" dirty="0">
                <a:solidFill>
                  <a:srgbClr val="0000CC"/>
                </a:solidFill>
              </a:rPr>
              <a:t>              </a:t>
            </a:r>
            <a:r>
              <a:rPr lang="zh-CN" altLang="en-US" sz="3600" b="1" dirty="0">
                <a:solidFill>
                  <a:srgbClr val="0000CC"/>
                </a:solidFill>
              </a:rPr>
              <a:t>就一定可以做到，道歉是我  </a:t>
            </a:r>
            <a:endParaRPr lang="en-US" altLang="zh-CN" sz="3600" b="1" dirty="0">
              <a:solidFill>
                <a:srgbClr val="0000CC"/>
              </a:solidFill>
            </a:endParaRPr>
          </a:p>
          <a:p>
            <a:pPr>
              <a:lnSpc>
                <a:spcPct val="114000"/>
              </a:lnSpc>
            </a:pPr>
            <a:r>
              <a:rPr lang="en-US" altLang="zh-CN" sz="3600" b="1" dirty="0">
                <a:solidFill>
                  <a:srgbClr val="0000CC"/>
                </a:solidFill>
              </a:rPr>
              <a:t>         </a:t>
            </a:r>
            <a:r>
              <a:rPr lang="zh-CN" altLang="en-US" sz="3600" b="1" dirty="0">
                <a:solidFill>
                  <a:srgbClr val="0000CC"/>
                </a:solidFill>
              </a:rPr>
              <a:t>们必备的好品质。</a:t>
            </a:r>
          </a:p>
        </p:txBody>
      </p:sp>
      <p:pic>
        <p:nvPicPr>
          <p:cNvPr id="5" name="Picture 2" descr="F:\七彩课堂插图板式封面\排版用图标、页眉页脚\标题图（终-排版用）共29个\我会说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20" y="4643446"/>
            <a:ext cx="2232249" cy="1656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strips dir="ld"/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F:\七彩课堂插图板式封面\排版用图标、页眉页脚\标题图（终-排版用）共29个\作业要完成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43446"/>
            <a:ext cx="2376264" cy="1661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同侧圆角矩形 2"/>
          <p:cNvSpPr/>
          <p:nvPr/>
        </p:nvSpPr>
        <p:spPr>
          <a:xfrm>
            <a:off x="467544" y="126876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随堂练习</a:t>
            </a:r>
          </a:p>
        </p:txBody>
      </p:sp>
      <p:cxnSp>
        <p:nvCxnSpPr>
          <p:cNvPr id="5" name="直线连接符 21"/>
          <p:cNvCxnSpPr/>
          <p:nvPr/>
        </p:nvCxnSpPr>
        <p:spPr>
          <a:xfrm flipV="1">
            <a:off x="467544" y="184482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928662" y="2071678"/>
            <a:ext cx="12961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0" indent="-685800" algn="ctr">
              <a:buClr>
                <a:srgbClr val="FF0000"/>
              </a:buClr>
              <a:buSzPct val="100000"/>
              <a:buFont typeface="Wingdings" pitchFamily="2" charset="2"/>
              <a:buChar char="l"/>
            </a:pPr>
            <a:r>
              <a:rPr lang="zh-CN" altLang="en-US" sz="5400" b="1" dirty="0">
                <a:latin typeface="黑体"/>
                <a:ea typeface="黑体"/>
                <a:cs typeface="黑体"/>
              </a:rPr>
              <a:t> 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2071670" y="2143116"/>
            <a:ext cx="5786478" cy="717769"/>
            <a:chOff x="2071670" y="2143116"/>
            <a:chExt cx="5786478" cy="717769"/>
          </a:xfrm>
        </p:grpSpPr>
        <p:sp>
          <p:nvSpPr>
            <p:cNvPr id="14" name="TextBox 13"/>
            <p:cNvSpPr txBox="1"/>
            <p:nvPr/>
          </p:nvSpPr>
          <p:spPr>
            <a:xfrm>
              <a:off x="2643174" y="2214554"/>
              <a:ext cx="5214974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/>
                <a:t>将意思相近的词连线。</a:t>
              </a:r>
            </a:p>
          </p:txBody>
        </p:sp>
        <p:sp>
          <p:nvSpPr>
            <p:cNvPr id="19" name="菱形 18"/>
            <p:cNvSpPr/>
            <p:nvPr/>
          </p:nvSpPr>
          <p:spPr>
            <a:xfrm>
              <a:off x="2071670" y="2143116"/>
              <a:ext cx="571504" cy="714380"/>
            </a:xfrm>
            <a:prstGeom prst="diamond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dirty="0">
                  <a:solidFill>
                    <a:schemeClr val="tx1"/>
                  </a:solidFill>
                </a:rPr>
                <a:t>1</a:t>
              </a:r>
              <a:endParaRPr lang="zh-CN" altLang="en-US" sz="36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357422" y="3143248"/>
            <a:ext cx="4572032" cy="2973122"/>
            <a:chOff x="2357422" y="3143248"/>
            <a:chExt cx="4572032" cy="2973122"/>
          </a:xfrm>
        </p:grpSpPr>
        <p:sp>
          <p:nvSpPr>
            <p:cNvPr id="10" name="TextBox 9"/>
            <p:cNvSpPr txBox="1"/>
            <p:nvPr/>
          </p:nvSpPr>
          <p:spPr>
            <a:xfrm>
              <a:off x="2357422" y="3143248"/>
              <a:ext cx="1357322" cy="297312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3600" b="1" dirty="0">
                  <a:latin typeface="楷体_GB2312" pitchFamily="49" charset="-122"/>
                  <a:ea typeface="楷体_GB2312" pitchFamily="49" charset="-122"/>
                </a:rPr>
                <a:t>超越                           </a:t>
              </a:r>
              <a:endParaRPr lang="en-US" altLang="zh-CN" sz="3600" b="1" dirty="0">
                <a:latin typeface="楷体_GB2312" pitchFamily="49" charset="-122"/>
                <a:ea typeface="楷体_GB2312" pitchFamily="49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3600" b="1" dirty="0">
                  <a:latin typeface="楷体_GB2312" pitchFamily="49" charset="-122"/>
                  <a:ea typeface="楷体_GB2312" pitchFamily="49" charset="-122"/>
                </a:rPr>
                <a:t>期待</a:t>
              </a:r>
              <a:endParaRPr lang="en-US" altLang="zh-CN" sz="3600" b="1" dirty="0">
                <a:latin typeface="楷体_GB2312" pitchFamily="49" charset="-122"/>
                <a:ea typeface="楷体_GB2312" pitchFamily="49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3600" b="1" dirty="0">
                  <a:latin typeface="楷体_GB2312" pitchFamily="49" charset="-122"/>
                  <a:ea typeface="楷体_GB2312" pitchFamily="49" charset="-122"/>
                </a:rPr>
                <a:t>犹豫</a:t>
              </a:r>
              <a:endParaRPr lang="en-US" altLang="zh-CN" sz="3600" b="1" dirty="0">
                <a:latin typeface="楷体_GB2312" pitchFamily="49" charset="-122"/>
                <a:ea typeface="楷体_GB2312" pitchFamily="49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3600" b="1" dirty="0">
                  <a:latin typeface="楷体_GB2312" pitchFamily="49" charset="-122"/>
                  <a:ea typeface="楷体_GB2312" pitchFamily="49" charset="-122"/>
                </a:rPr>
                <a:t>亲切</a:t>
              </a:r>
              <a:endParaRPr lang="en-US" altLang="zh-CN" sz="3600" b="1" dirty="0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5572132" y="3143248"/>
              <a:ext cx="1357322" cy="297312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3600" b="1" dirty="0">
                  <a:latin typeface="楷体_GB2312" pitchFamily="49" charset="-122"/>
                  <a:ea typeface="楷体_GB2312" pitchFamily="49" charset="-122"/>
                </a:rPr>
                <a:t>期望                           </a:t>
              </a:r>
              <a:endParaRPr lang="en-US" altLang="zh-CN" sz="3600" b="1" dirty="0">
                <a:latin typeface="楷体_GB2312" pitchFamily="49" charset="-122"/>
                <a:ea typeface="楷体_GB2312" pitchFamily="49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3600" b="1" dirty="0">
                  <a:latin typeface="楷体_GB2312" pitchFamily="49" charset="-122"/>
                  <a:ea typeface="楷体_GB2312" pitchFamily="49" charset="-122"/>
                </a:rPr>
                <a:t>和蔼超过迟疑</a:t>
              </a:r>
              <a:endParaRPr lang="en-US" altLang="zh-CN" sz="36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cxnSp>
        <p:nvCxnSpPr>
          <p:cNvPr id="25" name="直接连接符 24"/>
          <p:cNvCxnSpPr/>
          <p:nvPr/>
        </p:nvCxnSpPr>
        <p:spPr>
          <a:xfrm>
            <a:off x="3428992" y="3571876"/>
            <a:ext cx="2214578" cy="142876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3428992" y="4929198"/>
            <a:ext cx="2143140" cy="78581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V="1">
            <a:off x="3428992" y="3571876"/>
            <a:ext cx="2214578" cy="71438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V="1">
            <a:off x="3500430" y="4286256"/>
            <a:ext cx="2071702" cy="135732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9571431"/>
      </p:ext>
    </p:extLst>
  </p:cSld>
  <p:clrMapOvr>
    <a:masterClrMapping/>
  </p:clrMapOvr>
  <p:transition>
    <p:strips dir="ld"/>
    <p:sndAc>
      <p:stSnd>
        <p:snd r:embed="rId3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67544" y="1268760"/>
            <a:ext cx="2071702" cy="661806"/>
            <a:chOff x="571127" y="1769573"/>
            <a:chExt cx="2071702" cy="661806"/>
          </a:xfrm>
        </p:grpSpPr>
        <p:cxnSp>
          <p:nvCxnSpPr>
            <p:cNvPr id="3" name="直线连接符 21"/>
            <p:cNvCxnSpPr/>
            <p:nvPr/>
          </p:nvCxnSpPr>
          <p:spPr>
            <a:xfrm flipV="1">
              <a:off x="571127" y="2425625"/>
              <a:ext cx="2071702" cy="5754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" name="同侧圆角矩形 3"/>
            <p:cNvSpPr/>
            <p:nvPr/>
          </p:nvSpPr>
          <p:spPr>
            <a:xfrm>
              <a:off x="571127" y="1769573"/>
              <a:ext cx="2000609" cy="51641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endParaRPr>
            </a:p>
          </p:txBody>
        </p:sp>
      </p:grpSp>
      <p:pic>
        <p:nvPicPr>
          <p:cNvPr id="5" name="Picture 3" descr="F:\七彩课堂插图板式封面\排版用图标、页眉页脚\标题图（终-排版用）共29个\析字乐园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903961"/>
            <a:ext cx="2520305" cy="1762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42910" y="2214554"/>
            <a:ext cx="12961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0" indent="-685800" algn="ctr">
              <a:buClr>
                <a:srgbClr val="FF0000"/>
              </a:buClr>
              <a:buSzPct val="105000"/>
              <a:buFont typeface="Wingdings" pitchFamily="2" charset="2"/>
              <a:buChar char="l"/>
            </a:pPr>
            <a:r>
              <a:rPr lang="zh-CN" altLang="en-US" sz="5400" b="1" dirty="0">
                <a:latin typeface="黑体"/>
                <a:ea typeface="黑体"/>
                <a:cs typeface="黑体"/>
              </a:rPr>
              <a:t> </a:t>
            </a:r>
          </a:p>
        </p:txBody>
      </p:sp>
      <p:sp>
        <p:nvSpPr>
          <p:cNvPr id="17" name="同侧圆角矩形 16"/>
          <p:cNvSpPr/>
          <p:nvPr/>
        </p:nvSpPr>
        <p:spPr>
          <a:xfrm>
            <a:off x="444848" y="12562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字词乐园</a:t>
            </a:r>
          </a:p>
        </p:txBody>
      </p:sp>
      <p:grpSp>
        <p:nvGrpSpPr>
          <p:cNvPr id="35" name="组合 34"/>
          <p:cNvGrpSpPr/>
          <p:nvPr/>
        </p:nvGrpSpPr>
        <p:grpSpPr>
          <a:xfrm>
            <a:off x="1785918" y="2214554"/>
            <a:ext cx="2156820" cy="864096"/>
            <a:chOff x="1785918" y="2214554"/>
            <a:chExt cx="2156820" cy="864096"/>
          </a:xfrm>
        </p:grpSpPr>
        <p:sp>
          <p:nvSpPr>
            <p:cNvPr id="32" name="二十四角星 31"/>
            <p:cNvSpPr/>
            <p:nvPr/>
          </p:nvSpPr>
          <p:spPr>
            <a:xfrm>
              <a:off x="1785918" y="2214554"/>
              <a:ext cx="728060" cy="864096"/>
            </a:xfrm>
            <a:prstGeom prst="star24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 b="1" dirty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rPr>
                <a:t>会</a:t>
              </a:r>
            </a:p>
          </p:txBody>
        </p:sp>
        <p:sp>
          <p:nvSpPr>
            <p:cNvPr id="33" name="二十四角星 32"/>
            <p:cNvSpPr/>
            <p:nvPr/>
          </p:nvSpPr>
          <p:spPr>
            <a:xfrm>
              <a:off x="2500298" y="2214554"/>
              <a:ext cx="728060" cy="864096"/>
            </a:xfrm>
            <a:prstGeom prst="star24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 b="1" dirty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rPr>
                <a:t>认</a:t>
              </a:r>
            </a:p>
          </p:txBody>
        </p:sp>
        <p:sp>
          <p:nvSpPr>
            <p:cNvPr id="34" name="二十四角星 33"/>
            <p:cNvSpPr/>
            <p:nvPr/>
          </p:nvSpPr>
          <p:spPr>
            <a:xfrm>
              <a:off x="3214678" y="2214554"/>
              <a:ext cx="728060" cy="864096"/>
            </a:xfrm>
            <a:prstGeom prst="star24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 b="1" dirty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rPr>
                <a:t>字</a:t>
              </a: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1445152" y="3645023"/>
            <a:ext cx="11063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err="1">
                <a:solidFill>
                  <a:srgbClr val="FF0000"/>
                </a:solidFill>
              </a:rPr>
              <a:t>ái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407638" y="4995028"/>
            <a:ext cx="18207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</a:rPr>
              <a:t>挨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032378" y="3670546"/>
            <a:ext cx="18207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err="1">
                <a:solidFill>
                  <a:srgbClr val="FF0000"/>
                </a:solidFill>
              </a:rPr>
              <a:t>qiān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090055" y="4992052"/>
            <a:ext cx="18207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</a:rPr>
              <a:t>铅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066354" y="3734540"/>
            <a:ext cx="18207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err="1">
                <a:solidFill>
                  <a:srgbClr val="FF0000"/>
                </a:solidFill>
              </a:rPr>
              <a:t>lì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896075" y="5014077"/>
            <a:ext cx="18207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</a:rPr>
              <a:t>厉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516216" y="3651497"/>
            <a:ext cx="18207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err="1">
                <a:solidFill>
                  <a:srgbClr val="FF0000"/>
                </a:solidFill>
              </a:rPr>
              <a:t>miǎo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723527" y="4975502"/>
            <a:ext cx="18207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</a:rPr>
              <a:t>秒</a:t>
            </a:r>
          </a:p>
        </p:txBody>
      </p:sp>
    </p:spTree>
  </p:cSld>
  <p:clrMapOvr>
    <a:masterClrMapping/>
  </p:clrMapOvr>
  <p:transition>
    <p:strips dir="ld"/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/>
      <p:bldP spid="14" grpId="0"/>
      <p:bldP spid="15" grpId="0"/>
      <p:bldP spid="16" grpId="0"/>
      <p:bldP spid="18" grpId="0"/>
      <p:bldP spid="19" grpId="0"/>
      <p:bldP spid="2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467544" y="126876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随堂练习</a:t>
            </a:r>
          </a:p>
        </p:txBody>
      </p:sp>
      <p:cxnSp>
        <p:nvCxnSpPr>
          <p:cNvPr id="4" name="直线连接符 21"/>
          <p:cNvCxnSpPr/>
          <p:nvPr/>
        </p:nvCxnSpPr>
        <p:spPr>
          <a:xfrm flipV="1">
            <a:off x="467544" y="184482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" name="Picture 2" descr="F:\七彩课堂插图板式封面\排版用图标、页眉页脚\标题图（终-排版用）共29个\作业要完成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20" y="4572008"/>
            <a:ext cx="2376264" cy="1661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714348" y="2000240"/>
            <a:ext cx="12961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0" indent="-685800" algn="ctr">
              <a:buClr>
                <a:srgbClr val="FF0000"/>
              </a:buClr>
              <a:buSzPct val="100000"/>
              <a:buFont typeface="Wingdings" pitchFamily="2" charset="2"/>
              <a:buChar char="l"/>
            </a:pPr>
            <a:r>
              <a:rPr lang="zh-CN" altLang="en-US" sz="5400" b="1" dirty="0">
                <a:latin typeface="黑体"/>
                <a:ea typeface="黑体"/>
                <a:cs typeface="黑体"/>
              </a:rPr>
              <a:t> 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1928794" y="2214554"/>
            <a:ext cx="6072229" cy="785818"/>
            <a:chOff x="2009450" y="2214554"/>
            <a:chExt cx="5288718" cy="785818"/>
          </a:xfrm>
        </p:grpSpPr>
        <p:sp>
          <p:nvSpPr>
            <p:cNvPr id="8" name="TextBox 7"/>
            <p:cNvSpPr txBox="1"/>
            <p:nvPr/>
          </p:nvSpPr>
          <p:spPr>
            <a:xfrm>
              <a:off x="2693872" y="2214554"/>
              <a:ext cx="4604296" cy="7017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3600" b="1" dirty="0"/>
                <a:t>填写恰当的量词和形容词。</a:t>
              </a:r>
            </a:p>
          </p:txBody>
        </p:sp>
        <p:sp>
          <p:nvSpPr>
            <p:cNvPr id="9" name="菱形 8"/>
            <p:cNvSpPr/>
            <p:nvPr/>
          </p:nvSpPr>
          <p:spPr>
            <a:xfrm>
              <a:off x="2009450" y="2214554"/>
              <a:ext cx="571504" cy="785818"/>
            </a:xfrm>
            <a:prstGeom prst="diamond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dirty="0">
                  <a:solidFill>
                    <a:schemeClr val="tx1"/>
                  </a:solidFill>
                </a:rPr>
                <a:t>2</a:t>
              </a:r>
              <a:endParaRPr lang="zh-CN" altLang="en-US" sz="3600" dirty="0">
                <a:solidFill>
                  <a:schemeClr val="tx1"/>
                </a:solidFill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857224" y="3214686"/>
            <a:ext cx="7429552" cy="275152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   通过这（  ）小事，我明白：一（  ）三好学生，不仅要有（    ）</a:t>
            </a:r>
            <a:endParaRPr lang="en-US" altLang="zh-CN" sz="36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       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的成绩，还要有（    ）的</a:t>
            </a:r>
            <a:endParaRPr lang="en-US" altLang="zh-CN" sz="36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       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品质和（    ）的体质。</a:t>
            </a:r>
          </a:p>
        </p:txBody>
      </p:sp>
      <p:sp>
        <p:nvSpPr>
          <p:cNvPr id="14" name="矩形 13"/>
          <p:cNvSpPr/>
          <p:nvPr/>
        </p:nvSpPr>
        <p:spPr>
          <a:xfrm>
            <a:off x="3357554" y="3143248"/>
            <a:ext cx="785818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 dirty="0">
                <a:solidFill>
                  <a:srgbClr val="FF0000"/>
                </a:solidFill>
              </a:rPr>
              <a:t>件  </a:t>
            </a:r>
          </a:p>
        </p:txBody>
      </p:sp>
      <p:sp>
        <p:nvSpPr>
          <p:cNvPr id="18" name="矩形 17"/>
          <p:cNvSpPr/>
          <p:nvPr/>
        </p:nvSpPr>
        <p:spPr>
          <a:xfrm>
            <a:off x="1285852" y="3816000"/>
            <a:ext cx="785818" cy="754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 dirty="0">
                <a:solidFill>
                  <a:srgbClr val="FF0000"/>
                </a:solidFill>
              </a:rPr>
              <a:t>个  </a:t>
            </a:r>
          </a:p>
        </p:txBody>
      </p:sp>
      <p:sp>
        <p:nvSpPr>
          <p:cNvPr id="19" name="矩形 18"/>
          <p:cNvSpPr/>
          <p:nvPr/>
        </p:nvSpPr>
        <p:spPr>
          <a:xfrm>
            <a:off x="6858016" y="3834000"/>
            <a:ext cx="1714512" cy="754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 dirty="0">
                <a:solidFill>
                  <a:srgbClr val="FF0000"/>
                </a:solidFill>
              </a:rPr>
              <a:t>优异  </a:t>
            </a:r>
          </a:p>
        </p:txBody>
      </p:sp>
      <p:sp>
        <p:nvSpPr>
          <p:cNvPr id="20" name="矩形 19"/>
          <p:cNvSpPr/>
          <p:nvPr/>
        </p:nvSpPr>
        <p:spPr>
          <a:xfrm>
            <a:off x="6143636" y="4500570"/>
            <a:ext cx="1714512" cy="754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 dirty="0">
                <a:solidFill>
                  <a:srgbClr val="FF0000"/>
                </a:solidFill>
              </a:rPr>
              <a:t>优秀  </a:t>
            </a:r>
          </a:p>
        </p:txBody>
      </p:sp>
      <p:sp>
        <p:nvSpPr>
          <p:cNvPr id="21" name="矩形 20"/>
          <p:cNvSpPr/>
          <p:nvPr/>
        </p:nvSpPr>
        <p:spPr>
          <a:xfrm>
            <a:off x="4286248" y="5143512"/>
            <a:ext cx="1714512" cy="754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 dirty="0">
                <a:solidFill>
                  <a:srgbClr val="FF0000"/>
                </a:solidFill>
              </a:rPr>
              <a:t>良好  </a:t>
            </a:r>
          </a:p>
        </p:txBody>
      </p:sp>
    </p:spTree>
  </p:cSld>
  <p:clrMapOvr>
    <a:masterClrMapping/>
  </p:clrMapOvr>
  <p:transition>
    <p:strips dir="ld"/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8" grpId="0"/>
      <p:bldP spid="19" grpId="0"/>
      <p:bldP spid="20" grpId="0"/>
      <p:bldP spid="2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" descr="F:\七彩课堂插图板式封面\排版用图标、页眉页脚\标题图（终-排版用）共29个\作业要完成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58" y="4572008"/>
            <a:ext cx="2376264" cy="1661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矩形 34"/>
          <p:cNvSpPr/>
          <p:nvPr/>
        </p:nvSpPr>
        <p:spPr>
          <a:xfrm>
            <a:off x="928662" y="3143248"/>
            <a:ext cx="74295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    假如你不小心把小红的裙子弄脏了，你该怎样向她道歉？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1785918" y="2214554"/>
            <a:ext cx="6572296" cy="785818"/>
            <a:chOff x="2071670" y="2143116"/>
            <a:chExt cx="5724258" cy="785818"/>
          </a:xfrm>
        </p:grpSpPr>
        <p:sp>
          <p:nvSpPr>
            <p:cNvPr id="11" name="TextBox 10"/>
            <p:cNvSpPr txBox="1"/>
            <p:nvPr/>
          </p:nvSpPr>
          <p:spPr>
            <a:xfrm>
              <a:off x="2643174" y="2214554"/>
              <a:ext cx="5152754" cy="67127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3600" b="1" dirty="0"/>
                <a:t>情景表达。</a:t>
              </a:r>
            </a:p>
          </p:txBody>
        </p:sp>
        <p:sp>
          <p:nvSpPr>
            <p:cNvPr id="12" name="菱形 11"/>
            <p:cNvSpPr/>
            <p:nvPr/>
          </p:nvSpPr>
          <p:spPr>
            <a:xfrm>
              <a:off x="2071670" y="2143116"/>
              <a:ext cx="571504" cy="785818"/>
            </a:xfrm>
            <a:prstGeom prst="diamond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dirty="0">
                  <a:solidFill>
                    <a:schemeClr val="tx1"/>
                  </a:solidFill>
                </a:rPr>
                <a:t>3</a:t>
              </a:r>
              <a:endParaRPr lang="zh-CN" altLang="en-US" sz="3600" dirty="0">
                <a:solidFill>
                  <a:schemeClr val="tx1"/>
                </a:solidFill>
              </a:endParaRPr>
            </a:p>
          </p:txBody>
        </p:sp>
      </p:grpSp>
      <p:sp>
        <p:nvSpPr>
          <p:cNvPr id="3" name="同侧圆角矩形 2"/>
          <p:cNvSpPr/>
          <p:nvPr/>
        </p:nvSpPr>
        <p:spPr>
          <a:xfrm>
            <a:off x="467544" y="126876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随堂练习</a:t>
            </a:r>
          </a:p>
        </p:txBody>
      </p:sp>
      <p:cxnSp>
        <p:nvCxnSpPr>
          <p:cNvPr id="4" name="直线连接符 21"/>
          <p:cNvCxnSpPr/>
          <p:nvPr/>
        </p:nvCxnSpPr>
        <p:spPr>
          <a:xfrm flipV="1">
            <a:off x="467544" y="184482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642910" y="2071678"/>
            <a:ext cx="12961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0" indent="-685800" algn="ctr">
              <a:buClr>
                <a:srgbClr val="FF0000"/>
              </a:buClr>
              <a:buSzPct val="100000"/>
              <a:buFont typeface="Wingdings" pitchFamily="2" charset="2"/>
              <a:buChar char="l"/>
            </a:pPr>
            <a:r>
              <a:rPr lang="zh-CN" altLang="en-US" sz="5400" b="1" dirty="0">
                <a:latin typeface="黑体"/>
                <a:ea typeface="黑体"/>
                <a:cs typeface="黑体"/>
              </a:rPr>
              <a:t> </a:t>
            </a:r>
          </a:p>
        </p:txBody>
      </p:sp>
      <p:sp>
        <p:nvSpPr>
          <p:cNvPr id="28" name="矩形 27"/>
          <p:cNvSpPr/>
          <p:nvPr/>
        </p:nvSpPr>
        <p:spPr>
          <a:xfrm>
            <a:off x="2428860" y="4429132"/>
            <a:ext cx="571504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对不起，小红。我不是故意把你衣服弄脏的，请你原谅我。我帮你洗干净吧！</a:t>
            </a:r>
          </a:p>
        </p:txBody>
      </p:sp>
    </p:spTree>
  </p:cSld>
  <p:clrMapOvr>
    <a:masterClrMapping/>
  </p:clrMapOvr>
  <p:transition>
    <p:strips dir="ld"/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2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七彩课堂插图板式封面\排版用图标、页眉页脚\标题jpg\课外书屋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289" y="1196752"/>
            <a:ext cx="2258026" cy="1579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F:\七彩课堂插图板式封面\排版用图标、页眉页脚\标题jpg\读读比比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963004"/>
            <a:ext cx="2592288" cy="1812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F:\七彩课堂插图板式封面\排版用图标、页眉页脚\标题jpg\读读背背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987" y="3933056"/>
            <a:ext cx="2471336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F:\七彩课堂插图板式封面\排版用图标、页眉页脚\标题jpg\我会找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6823" y="3933056"/>
            <a:ext cx="2468227" cy="1728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F:\七彩课堂插图板式封面\排版用图标、页眉页脚\标题jpg\我们爱语文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012868"/>
            <a:ext cx="2783937" cy="1946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F:\七彩课堂插图板式封面\排版用图标、页眉页脚\标题jpg\温故知新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3158" y="4149080"/>
            <a:ext cx="2059447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4104452"/>
      </p:ext>
    </p:extLst>
  </p:cSld>
  <p:clrMapOvr>
    <a:masterClrMapping/>
  </p:clrMapOvr>
  <p:transition>
    <p:strips dir="ld"/>
    <p:sndAc>
      <p:stSnd>
        <p:snd r:embed="rId2" name="click.wav"/>
      </p:stSnd>
    </p:sndAc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WordArt 2"/>
          <p:cNvSpPr>
            <a:spLocks noChangeArrowheads="1" noChangeShapeType="1" noTextEdit="1"/>
          </p:cNvSpPr>
          <p:nvPr/>
        </p:nvSpPr>
        <p:spPr bwMode="auto">
          <a:xfrm>
            <a:off x="1403350" y="2852738"/>
            <a:ext cx="6856413" cy="13430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谢谢观赏！</a:t>
            </a:r>
          </a:p>
        </p:txBody>
      </p:sp>
    </p:spTree>
  </p:cSld>
  <p:clrMapOvr>
    <a:masterClrMapping/>
  </p:clrMapOvr>
  <p:transition>
    <p:strips dir="ld"/>
    <p:sndAc>
      <p:stSnd>
        <p:snd r:embed="rId2" name="click.wav"/>
      </p:stSnd>
    </p:sndAc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67544" y="1268760"/>
            <a:ext cx="2071702" cy="661806"/>
            <a:chOff x="571127" y="1769573"/>
            <a:chExt cx="2071702" cy="661806"/>
          </a:xfrm>
        </p:grpSpPr>
        <p:cxnSp>
          <p:nvCxnSpPr>
            <p:cNvPr id="3" name="直线连接符 21"/>
            <p:cNvCxnSpPr/>
            <p:nvPr/>
          </p:nvCxnSpPr>
          <p:spPr>
            <a:xfrm flipV="1">
              <a:off x="571127" y="2425625"/>
              <a:ext cx="2071702" cy="5754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" name="同侧圆角矩形 3"/>
            <p:cNvSpPr/>
            <p:nvPr/>
          </p:nvSpPr>
          <p:spPr>
            <a:xfrm>
              <a:off x="571127" y="1769573"/>
              <a:ext cx="2000609" cy="51641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endParaRPr>
            </a:p>
          </p:txBody>
        </p:sp>
      </p:grpSp>
      <p:pic>
        <p:nvPicPr>
          <p:cNvPr id="5" name="Picture 3" descr="F:\七彩课堂插图板式封面\排版用图标、页眉页脚\标题图（终-排版用）共29个\析字乐园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903961"/>
            <a:ext cx="2520305" cy="1762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42910" y="2214554"/>
            <a:ext cx="12961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0" indent="-685800" algn="ctr">
              <a:buClr>
                <a:srgbClr val="FF0000"/>
              </a:buClr>
              <a:buSzPct val="105000"/>
              <a:buFont typeface="Wingdings" pitchFamily="2" charset="2"/>
              <a:buChar char="l"/>
            </a:pPr>
            <a:r>
              <a:rPr lang="zh-CN" altLang="en-US" sz="5400" b="1" dirty="0">
                <a:latin typeface="黑体"/>
                <a:ea typeface="黑体"/>
                <a:cs typeface="黑体"/>
              </a:rPr>
              <a:t> </a:t>
            </a:r>
          </a:p>
        </p:txBody>
      </p:sp>
      <p:sp>
        <p:nvSpPr>
          <p:cNvPr id="17" name="同侧圆角矩形 16"/>
          <p:cNvSpPr/>
          <p:nvPr/>
        </p:nvSpPr>
        <p:spPr>
          <a:xfrm>
            <a:off x="444848" y="12562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字词乐园</a:t>
            </a:r>
          </a:p>
        </p:txBody>
      </p:sp>
      <p:grpSp>
        <p:nvGrpSpPr>
          <p:cNvPr id="35" name="组合 34"/>
          <p:cNvGrpSpPr/>
          <p:nvPr/>
        </p:nvGrpSpPr>
        <p:grpSpPr>
          <a:xfrm>
            <a:off x="1785918" y="2214554"/>
            <a:ext cx="2156820" cy="864096"/>
            <a:chOff x="1785918" y="2214554"/>
            <a:chExt cx="2156820" cy="864096"/>
          </a:xfrm>
        </p:grpSpPr>
        <p:sp>
          <p:nvSpPr>
            <p:cNvPr id="32" name="二十四角星 31"/>
            <p:cNvSpPr/>
            <p:nvPr/>
          </p:nvSpPr>
          <p:spPr>
            <a:xfrm>
              <a:off x="1785918" y="2214554"/>
              <a:ext cx="728060" cy="864096"/>
            </a:xfrm>
            <a:prstGeom prst="star24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 b="1" dirty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rPr>
                <a:t>会</a:t>
              </a:r>
            </a:p>
          </p:txBody>
        </p:sp>
        <p:sp>
          <p:nvSpPr>
            <p:cNvPr id="33" name="二十四角星 32"/>
            <p:cNvSpPr/>
            <p:nvPr/>
          </p:nvSpPr>
          <p:spPr>
            <a:xfrm>
              <a:off x="2500298" y="2214554"/>
              <a:ext cx="728060" cy="864096"/>
            </a:xfrm>
            <a:prstGeom prst="star24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 b="1" dirty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rPr>
                <a:t>认</a:t>
              </a:r>
            </a:p>
          </p:txBody>
        </p:sp>
        <p:sp>
          <p:nvSpPr>
            <p:cNvPr id="34" name="二十四角星 33"/>
            <p:cNvSpPr/>
            <p:nvPr/>
          </p:nvSpPr>
          <p:spPr>
            <a:xfrm>
              <a:off x="3214678" y="2214554"/>
              <a:ext cx="728060" cy="864096"/>
            </a:xfrm>
            <a:prstGeom prst="star24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 b="1" dirty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rPr>
                <a:t>字</a:t>
              </a: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2363385" y="3694868"/>
            <a:ext cx="11063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err="1">
                <a:solidFill>
                  <a:srgbClr val="FF0000"/>
                </a:solidFill>
              </a:rPr>
              <a:t>còu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404350" y="5041536"/>
            <a:ext cx="18207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</a:rPr>
              <a:t>凑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004048" y="3670546"/>
            <a:ext cx="18207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err="1">
                <a:solidFill>
                  <a:srgbClr val="FF0000"/>
                </a:solidFill>
              </a:rPr>
              <a:t>liàng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316190" y="5041536"/>
            <a:ext cx="18207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</a:rPr>
              <a:t>谅</a:t>
            </a:r>
          </a:p>
        </p:txBody>
      </p:sp>
    </p:spTree>
    <p:extLst>
      <p:ext uri="{BB962C8B-B14F-4D97-AF65-F5344CB8AC3E}">
        <p14:creationId xmlns:p14="http://schemas.microsoft.com/office/powerpoint/2010/main" val="138718771"/>
      </p:ext>
    </p:extLst>
  </p:cSld>
  <p:clrMapOvr>
    <a:masterClrMapping/>
  </p:clrMapOvr>
  <p:transition>
    <p:strips dir="ld"/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67544" y="1268760"/>
            <a:ext cx="2071702" cy="661806"/>
            <a:chOff x="571127" y="1769573"/>
            <a:chExt cx="2071702" cy="661806"/>
          </a:xfrm>
        </p:grpSpPr>
        <p:cxnSp>
          <p:nvCxnSpPr>
            <p:cNvPr id="3" name="直线连接符 21"/>
            <p:cNvCxnSpPr/>
            <p:nvPr/>
          </p:nvCxnSpPr>
          <p:spPr>
            <a:xfrm flipV="1">
              <a:off x="571127" y="2425625"/>
              <a:ext cx="2071702" cy="5754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" name="同侧圆角矩形 3"/>
            <p:cNvSpPr/>
            <p:nvPr/>
          </p:nvSpPr>
          <p:spPr>
            <a:xfrm>
              <a:off x="571127" y="1769573"/>
              <a:ext cx="2000609" cy="51641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endParaRPr>
            </a:p>
          </p:txBody>
        </p:sp>
      </p:grpSp>
      <p:pic>
        <p:nvPicPr>
          <p:cNvPr id="5" name="Picture 3" descr="F:\七彩课堂插图板式封面\排版用图标、页眉页脚\标题图（终-排版用）共29个\析字乐园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903961"/>
            <a:ext cx="2520305" cy="1762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42910" y="2214554"/>
            <a:ext cx="12961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0" indent="-685800" algn="ctr">
              <a:buClr>
                <a:srgbClr val="FF0000"/>
              </a:buClr>
              <a:buSzPct val="105000"/>
              <a:buFont typeface="Wingdings" pitchFamily="2" charset="2"/>
              <a:buChar char="l"/>
            </a:pPr>
            <a:r>
              <a:rPr lang="zh-CN" altLang="en-US" sz="5400" b="1" dirty="0">
                <a:latin typeface="黑体"/>
                <a:ea typeface="黑体"/>
                <a:cs typeface="黑体"/>
              </a:rPr>
              <a:t> </a:t>
            </a:r>
          </a:p>
        </p:txBody>
      </p:sp>
      <p:sp>
        <p:nvSpPr>
          <p:cNvPr id="17" name="同侧圆角矩形 16"/>
          <p:cNvSpPr/>
          <p:nvPr/>
        </p:nvSpPr>
        <p:spPr>
          <a:xfrm>
            <a:off x="444848" y="12562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字词乐园</a:t>
            </a:r>
          </a:p>
        </p:txBody>
      </p:sp>
      <p:sp>
        <p:nvSpPr>
          <p:cNvPr id="18" name="矩形 17"/>
          <p:cNvSpPr/>
          <p:nvPr/>
        </p:nvSpPr>
        <p:spPr>
          <a:xfrm>
            <a:off x="1000100" y="4286256"/>
            <a:ext cx="7858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/>
              <a:t>奇</a:t>
            </a:r>
          </a:p>
        </p:txBody>
      </p:sp>
      <p:sp>
        <p:nvSpPr>
          <p:cNvPr id="20" name="左大括号 19"/>
          <p:cNvSpPr/>
          <p:nvPr/>
        </p:nvSpPr>
        <p:spPr>
          <a:xfrm>
            <a:off x="1714480" y="3786190"/>
            <a:ext cx="142876" cy="1571636"/>
          </a:xfrm>
          <a:prstGeom prst="lef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" name="矩形 21"/>
          <p:cNvSpPr/>
          <p:nvPr/>
        </p:nvSpPr>
        <p:spPr>
          <a:xfrm>
            <a:off x="1928794" y="3500438"/>
            <a:ext cx="12144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err="1">
                <a:solidFill>
                  <a:srgbClr val="FF0000"/>
                </a:solidFill>
              </a:rPr>
              <a:t>qí</a:t>
            </a:r>
            <a:endParaRPr lang="en-US" altLang="zh-CN" sz="3600" b="1" dirty="0">
              <a:solidFill>
                <a:srgbClr val="FF0000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000232" y="4929198"/>
            <a:ext cx="12144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err="1">
                <a:solidFill>
                  <a:srgbClr val="FF0000"/>
                </a:solidFill>
              </a:rPr>
              <a:t>jī</a:t>
            </a:r>
            <a:endParaRPr lang="en-US" altLang="zh-CN" sz="3600" b="1" dirty="0">
              <a:solidFill>
                <a:srgbClr val="FF0000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786050" y="3500439"/>
            <a:ext cx="12858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奇怪</a:t>
            </a:r>
            <a:endParaRPr lang="en-US" altLang="zh-CN" sz="3600" b="1" dirty="0">
              <a:solidFill>
                <a:srgbClr val="FF0000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786050" y="4929198"/>
            <a:ext cx="16430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奇数</a:t>
            </a:r>
            <a:endParaRPr lang="en-US" altLang="zh-CN" sz="3600" b="1" dirty="0">
              <a:solidFill>
                <a:srgbClr val="FF0000"/>
              </a:solidFill>
            </a:endParaRPr>
          </a:p>
        </p:txBody>
      </p:sp>
      <p:grpSp>
        <p:nvGrpSpPr>
          <p:cNvPr id="7" name="组合 34"/>
          <p:cNvGrpSpPr/>
          <p:nvPr/>
        </p:nvGrpSpPr>
        <p:grpSpPr>
          <a:xfrm>
            <a:off x="1785918" y="2214554"/>
            <a:ext cx="2156820" cy="864096"/>
            <a:chOff x="1785918" y="2214554"/>
            <a:chExt cx="2156820" cy="864096"/>
          </a:xfrm>
        </p:grpSpPr>
        <p:sp>
          <p:nvSpPr>
            <p:cNvPr id="32" name="二十四角星 31"/>
            <p:cNvSpPr/>
            <p:nvPr/>
          </p:nvSpPr>
          <p:spPr>
            <a:xfrm>
              <a:off x="1785918" y="2214554"/>
              <a:ext cx="728060" cy="864096"/>
            </a:xfrm>
            <a:prstGeom prst="star24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 b="1" dirty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rPr>
                <a:t>多</a:t>
              </a:r>
            </a:p>
          </p:txBody>
        </p:sp>
        <p:sp>
          <p:nvSpPr>
            <p:cNvPr id="33" name="二十四角星 32"/>
            <p:cNvSpPr/>
            <p:nvPr/>
          </p:nvSpPr>
          <p:spPr>
            <a:xfrm>
              <a:off x="2500298" y="2214554"/>
              <a:ext cx="728060" cy="864096"/>
            </a:xfrm>
            <a:prstGeom prst="star24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 b="1" dirty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rPr>
                <a:t>音</a:t>
              </a:r>
            </a:p>
          </p:txBody>
        </p:sp>
        <p:sp>
          <p:nvSpPr>
            <p:cNvPr id="34" name="二十四角星 33"/>
            <p:cNvSpPr/>
            <p:nvPr/>
          </p:nvSpPr>
          <p:spPr>
            <a:xfrm>
              <a:off x="3214678" y="2214554"/>
              <a:ext cx="728060" cy="864096"/>
            </a:xfrm>
            <a:prstGeom prst="star24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 b="1" dirty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rPr>
                <a:t>字</a:t>
              </a:r>
            </a:p>
          </p:txBody>
        </p:sp>
      </p:grpSp>
      <p:sp>
        <p:nvSpPr>
          <p:cNvPr id="26" name="矩形 25"/>
          <p:cNvSpPr/>
          <p:nvPr/>
        </p:nvSpPr>
        <p:spPr>
          <a:xfrm>
            <a:off x="4500562" y="3357562"/>
            <a:ext cx="3500462" cy="23574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b="1" dirty="0">
              <a:solidFill>
                <a:schemeClr val="tx1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500562" y="3429000"/>
            <a:ext cx="3500462" cy="2252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 dirty="0"/>
              <a:t>造句：</a:t>
            </a:r>
            <a:r>
              <a:rPr lang="en-US" altLang="zh-CN" sz="3600" b="1" dirty="0"/>
              <a:t>3</a:t>
            </a:r>
            <a:r>
              <a:rPr lang="zh-CN" altLang="en-US" sz="3600" b="1" dirty="0"/>
              <a:t>是</a:t>
            </a:r>
            <a:r>
              <a:rPr lang="zh-CN" altLang="en-US" sz="3600" b="1" dirty="0">
                <a:solidFill>
                  <a:srgbClr val="FF0000"/>
                </a:solidFill>
              </a:rPr>
              <a:t>奇数，</a:t>
            </a:r>
            <a:r>
              <a:rPr lang="zh-CN" altLang="en-US" sz="3600" b="1" dirty="0"/>
              <a:t>没有什么好</a:t>
            </a:r>
            <a:r>
              <a:rPr lang="zh-CN" altLang="en-US" sz="3600" b="1" dirty="0">
                <a:solidFill>
                  <a:srgbClr val="FF0000"/>
                </a:solidFill>
              </a:rPr>
              <a:t>奇怪</a:t>
            </a:r>
            <a:r>
              <a:rPr lang="zh-CN" altLang="en-US" sz="3600" b="1" dirty="0"/>
              <a:t>的。</a:t>
            </a:r>
          </a:p>
        </p:txBody>
      </p:sp>
    </p:spTree>
  </p:cSld>
  <p:clrMapOvr>
    <a:masterClrMapping/>
  </p:clrMapOvr>
  <p:transition>
    <p:strips dir="ld"/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 animBg="1"/>
      <p:bldP spid="22" grpId="0"/>
      <p:bldP spid="24" grpId="0"/>
      <p:bldP spid="27" grpId="0"/>
      <p:bldP spid="29" grpId="0"/>
      <p:bldP spid="26" grpId="0" animBg="1"/>
      <p:bldP spid="3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67544" y="1268760"/>
            <a:ext cx="2071702" cy="661806"/>
            <a:chOff x="571127" y="1769573"/>
            <a:chExt cx="2071702" cy="661806"/>
          </a:xfrm>
        </p:grpSpPr>
        <p:cxnSp>
          <p:nvCxnSpPr>
            <p:cNvPr id="3" name="直线连接符 21"/>
            <p:cNvCxnSpPr/>
            <p:nvPr/>
          </p:nvCxnSpPr>
          <p:spPr>
            <a:xfrm flipV="1">
              <a:off x="571127" y="2425625"/>
              <a:ext cx="2071702" cy="5754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" name="同侧圆角矩形 3"/>
            <p:cNvSpPr/>
            <p:nvPr/>
          </p:nvSpPr>
          <p:spPr>
            <a:xfrm>
              <a:off x="571127" y="1769573"/>
              <a:ext cx="2000609" cy="51641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endParaRPr>
            </a:p>
          </p:txBody>
        </p:sp>
      </p:grpSp>
      <p:pic>
        <p:nvPicPr>
          <p:cNvPr id="5" name="Picture 3" descr="F:\七彩课堂插图板式封面\排版用图标、页眉页脚\标题图（终-排版用）共29个\析字乐园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903961"/>
            <a:ext cx="2520305" cy="1762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42910" y="2214554"/>
            <a:ext cx="12961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0" indent="-685800" algn="ctr">
              <a:buClr>
                <a:srgbClr val="FF0000"/>
              </a:buClr>
              <a:buSzPct val="105000"/>
              <a:buFont typeface="Wingdings" pitchFamily="2" charset="2"/>
              <a:buChar char="l"/>
            </a:pPr>
            <a:r>
              <a:rPr lang="zh-CN" altLang="en-US" sz="5400" b="1" dirty="0">
                <a:latin typeface="黑体"/>
                <a:ea typeface="黑体"/>
                <a:cs typeface="黑体"/>
              </a:rPr>
              <a:t> </a:t>
            </a:r>
          </a:p>
        </p:txBody>
      </p:sp>
      <p:sp>
        <p:nvSpPr>
          <p:cNvPr id="17" name="同侧圆角矩形 16"/>
          <p:cNvSpPr/>
          <p:nvPr/>
        </p:nvSpPr>
        <p:spPr>
          <a:xfrm>
            <a:off x="444848" y="12562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字词乐园</a:t>
            </a:r>
          </a:p>
        </p:txBody>
      </p:sp>
      <p:sp>
        <p:nvSpPr>
          <p:cNvPr id="18" name="矩形 17"/>
          <p:cNvSpPr/>
          <p:nvPr/>
        </p:nvSpPr>
        <p:spPr>
          <a:xfrm>
            <a:off x="1000100" y="4214818"/>
            <a:ext cx="7858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/>
              <a:t>转</a:t>
            </a:r>
          </a:p>
        </p:txBody>
      </p:sp>
      <p:sp>
        <p:nvSpPr>
          <p:cNvPr id="20" name="左大括号 19"/>
          <p:cNvSpPr/>
          <p:nvPr/>
        </p:nvSpPr>
        <p:spPr>
          <a:xfrm>
            <a:off x="1714480" y="3857628"/>
            <a:ext cx="214314" cy="1285884"/>
          </a:xfrm>
          <a:prstGeom prst="leftBrace">
            <a:avLst/>
          </a:prstGeom>
          <a:noFill/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" name="矩形 21"/>
          <p:cNvSpPr/>
          <p:nvPr/>
        </p:nvSpPr>
        <p:spPr>
          <a:xfrm>
            <a:off x="1928794" y="3571876"/>
            <a:ext cx="16430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err="1">
                <a:solidFill>
                  <a:srgbClr val="FF0000"/>
                </a:solidFill>
              </a:rPr>
              <a:t>zhuàn</a:t>
            </a:r>
            <a:endParaRPr lang="en-US" altLang="zh-CN" sz="3600" b="1" dirty="0">
              <a:solidFill>
                <a:srgbClr val="FF0000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428992" y="3571876"/>
            <a:ext cx="12858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转向</a:t>
            </a:r>
            <a:endParaRPr lang="en-US" altLang="zh-CN" sz="3600" b="1" dirty="0">
              <a:solidFill>
                <a:srgbClr val="FF0000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428992" y="4857760"/>
            <a:ext cx="17145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转弯</a:t>
            </a:r>
            <a:endParaRPr lang="en-US" altLang="zh-CN" sz="3600" b="1" dirty="0">
              <a:solidFill>
                <a:srgbClr val="FF0000"/>
              </a:solidFill>
            </a:endParaRPr>
          </a:p>
        </p:txBody>
      </p:sp>
      <p:grpSp>
        <p:nvGrpSpPr>
          <p:cNvPr id="7" name="组合 34"/>
          <p:cNvGrpSpPr/>
          <p:nvPr/>
        </p:nvGrpSpPr>
        <p:grpSpPr>
          <a:xfrm>
            <a:off x="1785918" y="2214554"/>
            <a:ext cx="2156820" cy="864096"/>
            <a:chOff x="1785918" y="2214554"/>
            <a:chExt cx="2156820" cy="864096"/>
          </a:xfrm>
        </p:grpSpPr>
        <p:sp>
          <p:nvSpPr>
            <p:cNvPr id="32" name="二十四角星 31"/>
            <p:cNvSpPr/>
            <p:nvPr/>
          </p:nvSpPr>
          <p:spPr>
            <a:xfrm>
              <a:off x="1785918" y="2214554"/>
              <a:ext cx="728060" cy="864096"/>
            </a:xfrm>
            <a:prstGeom prst="star24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 b="1" dirty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rPr>
                <a:t>多</a:t>
              </a:r>
            </a:p>
          </p:txBody>
        </p:sp>
        <p:sp>
          <p:nvSpPr>
            <p:cNvPr id="33" name="二十四角星 32"/>
            <p:cNvSpPr/>
            <p:nvPr/>
          </p:nvSpPr>
          <p:spPr>
            <a:xfrm>
              <a:off x="2500298" y="2214554"/>
              <a:ext cx="728060" cy="864096"/>
            </a:xfrm>
            <a:prstGeom prst="star24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 b="1" dirty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rPr>
                <a:t>音</a:t>
              </a:r>
            </a:p>
          </p:txBody>
        </p:sp>
        <p:sp>
          <p:nvSpPr>
            <p:cNvPr id="34" name="二十四角星 33"/>
            <p:cNvSpPr/>
            <p:nvPr/>
          </p:nvSpPr>
          <p:spPr>
            <a:xfrm>
              <a:off x="3214678" y="2214554"/>
              <a:ext cx="728060" cy="864096"/>
            </a:xfrm>
            <a:prstGeom prst="star24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 b="1" dirty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rPr>
                <a:t>字</a:t>
              </a:r>
            </a:p>
          </p:txBody>
        </p:sp>
      </p:grpSp>
      <p:sp>
        <p:nvSpPr>
          <p:cNvPr id="25" name="矩形 24"/>
          <p:cNvSpPr/>
          <p:nvPr/>
        </p:nvSpPr>
        <p:spPr>
          <a:xfrm>
            <a:off x="4857752" y="3357562"/>
            <a:ext cx="3071834" cy="2252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 dirty="0"/>
              <a:t>造句  ：他</a:t>
            </a:r>
            <a:r>
              <a:rPr lang="zh-CN" altLang="en-US" sz="3600" b="1" dirty="0">
                <a:solidFill>
                  <a:srgbClr val="FF0000"/>
                </a:solidFill>
              </a:rPr>
              <a:t>转弯</a:t>
            </a:r>
            <a:r>
              <a:rPr lang="zh-CN" altLang="en-US" sz="3600" b="1" dirty="0"/>
              <a:t>后，就晕头</a:t>
            </a:r>
            <a:r>
              <a:rPr lang="zh-CN" altLang="en-US" sz="3600" b="1" dirty="0">
                <a:solidFill>
                  <a:srgbClr val="FF0000"/>
                </a:solidFill>
              </a:rPr>
              <a:t>转向</a:t>
            </a:r>
            <a:r>
              <a:rPr lang="zh-CN" altLang="en-US" sz="3600" b="1" dirty="0"/>
              <a:t>了。</a:t>
            </a:r>
            <a:endParaRPr lang="zh-CN" altLang="en-US" sz="3600" dirty="0"/>
          </a:p>
        </p:txBody>
      </p:sp>
      <p:sp>
        <p:nvSpPr>
          <p:cNvPr id="26" name="矩形 25"/>
          <p:cNvSpPr/>
          <p:nvPr/>
        </p:nvSpPr>
        <p:spPr>
          <a:xfrm>
            <a:off x="4857752" y="3357562"/>
            <a:ext cx="2928958" cy="221457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b="1" dirty="0">
              <a:solidFill>
                <a:schemeClr val="tx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928794" y="4786322"/>
            <a:ext cx="14287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err="1">
                <a:solidFill>
                  <a:srgbClr val="FF0000"/>
                </a:solidFill>
              </a:rPr>
              <a:t>zhuǎn</a:t>
            </a:r>
            <a:endParaRPr lang="zh-CN" altLang="en-US" sz="3600" b="1" dirty="0">
              <a:solidFill>
                <a:srgbClr val="FF0000"/>
              </a:solidFill>
            </a:endParaRPr>
          </a:p>
          <a:p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trips dir="ld"/>
    <p:sndAc>
      <p:stSnd>
        <p:snd r:embed="rId3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 animBg="1"/>
      <p:bldP spid="22" grpId="0"/>
      <p:bldP spid="27" grpId="0"/>
      <p:bldP spid="29" grpId="0"/>
      <p:bldP spid="25" grpId="0"/>
      <p:bldP spid="26" grpId="0" animBg="1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"/>
          <p:cNvGrpSpPr/>
          <p:nvPr/>
        </p:nvGrpSpPr>
        <p:grpSpPr>
          <a:xfrm>
            <a:off x="467544" y="1268760"/>
            <a:ext cx="2071702" cy="661806"/>
            <a:chOff x="571127" y="1769573"/>
            <a:chExt cx="2071702" cy="661806"/>
          </a:xfrm>
        </p:grpSpPr>
        <p:cxnSp>
          <p:nvCxnSpPr>
            <p:cNvPr id="7" name="直线连接符 21"/>
            <p:cNvCxnSpPr/>
            <p:nvPr/>
          </p:nvCxnSpPr>
          <p:spPr>
            <a:xfrm flipV="1">
              <a:off x="571127" y="2425625"/>
              <a:ext cx="2071702" cy="5754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" name="同侧圆角矩形 7"/>
            <p:cNvSpPr/>
            <p:nvPr/>
          </p:nvSpPr>
          <p:spPr>
            <a:xfrm>
              <a:off x="571127" y="1769573"/>
              <a:ext cx="2000609" cy="51641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endParaRPr>
            </a:p>
          </p:txBody>
        </p:sp>
      </p:grpSp>
      <p:sp>
        <p:nvSpPr>
          <p:cNvPr id="10" name="同侧圆角矩形 9"/>
          <p:cNvSpPr/>
          <p:nvPr/>
        </p:nvSpPr>
        <p:spPr>
          <a:xfrm>
            <a:off x="444848" y="12562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字词乐园</a:t>
            </a:r>
          </a:p>
        </p:txBody>
      </p:sp>
      <p:pic>
        <p:nvPicPr>
          <p:cNvPr id="2051" name="Picture 3" descr="F:\七彩课堂插图板式封面\排版用图标、页眉页脚\标题图（终-排版用）共29个\析字乐园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903961"/>
            <a:ext cx="2520305" cy="1762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5"/>
          <p:cNvSpPr txBox="1"/>
          <p:nvPr/>
        </p:nvSpPr>
        <p:spPr>
          <a:xfrm>
            <a:off x="785786" y="2214554"/>
            <a:ext cx="12961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0" indent="-685800" algn="ctr">
              <a:buClr>
                <a:srgbClr val="FF0000"/>
              </a:buClr>
              <a:buSzPct val="105000"/>
              <a:buFont typeface="Wingdings" pitchFamily="2" charset="2"/>
              <a:buChar char="l"/>
            </a:pPr>
            <a:r>
              <a:rPr lang="zh-CN" altLang="en-US" sz="5400" b="1" dirty="0">
                <a:latin typeface="黑体"/>
                <a:ea typeface="黑体"/>
                <a:cs typeface="黑体"/>
              </a:rPr>
              <a:t> </a:t>
            </a:r>
          </a:p>
        </p:txBody>
      </p:sp>
      <p:grpSp>
        <p:nvGrpSpPr>
          <p:cNvPr id="39" name="组合 38"/>
          <p:cNvGrpSpPr/>
          <p:nvPr/>
        </p:nvGrpSpPr>
        <p:grpSpPr>
          <a:xfrm>
            <a:off x="1785918" y="2276872"/>
            <a:ext cx="2840990" cy="801208"/>
            <a:chOff x="1785918" y="2276872"/>
            <a:chExt cx="2840990" cy="801208"/>
          </a:xfrm>
        </p:grpSpPr>
        <p:sp>
          <p:nvSpPr>
            <p:cNvPr id="40" name="二十四角星 39"/>
            <p:cNvSpPr/>
            <p:nvPr/>
          </p:nvSpPr>
          <p:spPr>
            <a:xfrm>
              <a:off x="1785918" y="2276872"/>
              <a:ext cx="697850" cy="792088"/>
            </a:xfrm>
            <a:prstGeom prst="star24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 b="1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写</a:t>
              </a:r>
            </a:p>
          </p:txBody>
        </p:sp>
        <p:sp>
          <p:nvSpPr>
            <p:cNvPr id="41" name="二十四角星 40"/>
            <p:cNvSpPr/>
            <p:nvPr/>
          </p:nvSpPr>
          <p:spPr>
            <a:xfrm>
              <a:off x="2500298" y="2285992"/>
              <a:ext cx="697850" cy="792088"/>
            </a:xfrm>
            <a:prstGeom prst="star24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 b="1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字</a:t>
              </a:r>
            </a:p>
          </p:txBody>
        </p:sp>
        <p:sp>
          <p:nvSpPr>
            <p:cNvPr id="42" name="二十四角星 41"/>
            <p:cNvSpPr/>
            <p:nvPr/>
          </p:nvSpPr>
          <p:spPr>
            <a:xfrm>
              <a:off x="3214678" y="2285992"/>
              <a:ext cx="697850" cy="792088"/>
            </a:xfrm>
            <a:prstGeom prst="star24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 b="1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能</a:t>
              </a:r>
            </a:p>
          </p:txBody>
        </p:sp>
        <p:sp>
          <p:nvSpPr>
            <p:cNvPr id="43" name="二十四角星 42"/>
            <p:cNvSpPr/>
            <p:nvPr/>
          </p:nvSpPr>
          <p:spPr>
            <a:xfrm>
              <a:off x="3929058" y="2285992"/>
              <a:ext cx="697850" cy="792088"/>
            </a:xfrm>
            <a:prstGeom prst="star24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 b="1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手</a:t>
              </a:r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1379893" y="3718773"/>
            <a:ext cx="14040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err="1">
                <a:solidFill>
                  <a:srgbClr val="0000FF"/>
                </a:solidFill>
              </a:rPr>
              <a:t>gù</a:t>
            </a:r>
            <a:endParaRPr lang="zh-CN" altLang="en-US" sz="3600" b="1" dirty="0">
              <a:solidFill>
                <a:srgbClr val="0000FF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351526" y="5071677"/>
            <a:ext cx="14040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固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783965" y="3717032"/>
            <a:ext cx="14040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err="1">
                <a:solidFill>
                  <a:srgbClr val="0000FF"/>
                </a:solidFill>
              </a:rPr>
              <a:t>zhí</a:t>
            </a:r>
            <a:endParaRPr lang="zh-CN" altLang="en-US" sz="3600" b="1" dirty="0">
              <a:solidFill>
                <a:srgbClr val="0000FF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755597" y="5071676"/>
            <a:ext cx="14040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执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315107" y="3718773"/>
            <a:ext cx="14040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err="1">
                <a:solidFill>
                  <a:srgbClr val="0000FF"/>
                </a:solidFill>
              </a:rPr>
              <a:t>zhuō</a:t>
            </a:r>
            <a:endParaRPr lang="zh-CN" altLang="en-US" sz="3600" b="1" dirty="0">
              <a:solidFill>
                <a:srgbClr val="0000FF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516690" y="5094476"/>
            <a:ext cx="14040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桌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234870" y="3718773"/>
            <a:ext cx="14040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err="1">
                <a:solidFill>
                  <a:srgbClr val="0000FF"/>
                </a:solidFill>
              </a:rPr>
              <a:t>chén</a:t>
            </a:r>
            <a:endParaRPr lang="zh-CN" altLang="en-US" sz="3600" b="1" dirty="0">
              <a:solidFill>
                <a:srgbClr val="0000FF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444208" y="5094475"/>
            <a:ext cx="14040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陈</a:t>
            </a:r>
          </a:p>
        </p:txBody>
      </p:sp>
    </p:spTree>
  </p:cSld>
  <p:clrMapOvr>
    <a:masterClrMapping/>
  </p:clrMapOvr>
  <p:transition>
    <p:strips dir="ld"/>
    <p:sndAc>
      <p:stSnd>
        <p:snd r:embed="rId3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"/>
          <p:cNvGrpSpPr/>
          <p:nvPr/>
        </p:nvGrpSpPr>
        <p:grpSpPr>
          <a:xfrm>
            <a:off x="467544" y="1268760"/>
            <a:ext cx="2071702" cy="661806"/>
            <a:chOff x="571127" y="1769573"/>
            <a:chExt cx="2071702" cy="661806"/>
          </a:xfrm>
        </p:grpSpPr>
        <p:cxnSp>
          <p:nvCxnSpPr>
            <p:cNvPr id="7" name="直线连接符 21"/>
            <p:cNvCxnSpPr/>
            <p:nvPr/>
          </p:nvCxnSpPr>
          <p:spPr>
            <a:xfrm flipV="1">
              <a:off x="571127" y="2425625"/>
              <a:ext cx="2071702" cy="5754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" name="同侧圆角矩形 7"/>
            <p:cNvSpPr/>
            <p:nvPr/>
          </p:nvSpPr>
          <p:spPr>
            <a:xfrm>
              <a:off x="571127" y="1769573"/>
              <a:ext cx="2000609" cy="51641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endParaRPr>
            </a:p>
          </p:txBody>
        </p:sp>
      </p:grpSp>
      <p:sp>
        <p:nvSpPr>
          <p:cNvPr id="10" name="同侧圆角矩形 9"/>
          <p:cNvSpPr/>
          <p:nvPr/>
        </p:nvSpPr>
        <p:spPr>
          <a:xfrm>
            <a:off x="444848" y="12562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字词乐园</a:t>
            </a:r>
          </a:p>
        </p:txBody>
      </p:sp>
      <p:pic>
        <p:nvPicPr>
          <p:cNvPr id="2051" name="Picture 3" descr="F:\七彩课堂插图板式封面\排版用图标、页眉页脚\标题图（终-排版用）共29个\析字乐园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903961"/>
            <a:ext cx="2520305" cy="1762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5"/>
          <p:cNvSpPr txBox="1"/>
          <p:nvPr/>
        </p:nvSpPr>
        <p:spPr>
          <a:xfrm>
            <a:off x="785786" y="2214554"/>
            <a:ext cx="12961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0" indent="-685800" algn="ctr">
              <a:buClr>
                <a:srgbClr val="FF0000"/>
              </a:buClr>
              <a:buSzPct val="105000"/>
              <a:buFont typeface="Wingdings" pitchFamily="2" charset="2"/>
              <a:buChar char="l"/>
            </a:pPr>
            <a:r>
              <a:rPr lang="zh-CN" altLang="en-US" sz="5400" b="1" dirty="0">
                <a:latin typeface="黑体"/>
                <a:ea typeface="黑体"/>
                <a:cs typeface="黑体"/>
              </a:rPr>
              <a:t> </a:t>
            </a:r>
          </a:p>
        </p:txBody>
      </p:sp>
      <p:grpSp>
        <p:nvGrpSpPr>
          <p:cNvPr id="39" name="组合 38"/>
          <p:cNvGrpSpPr/>
          <p:nvPr/>
        </p:nvGrpSpPr>
        <p:grpSpPr>
          <a:xfrm>
            <a:off x="1785918" y="2276872"/>
            <a:ext cx="2840990" cy="801208"/>
            <a:chOff x="1785918" y="2276872"/>
            <a:chExt cx="2840990" cy="801208"/>
          </a:xfrm>
        </p:grpSpPr>
        <p:sp>
          <p:nvSpPr>
            <p:cNvPr id="40" name="二十四角星 39"/>
            <p:cNvSpPr/>
            <p:nvPr/>
          </p:nvSpPr>
          <p:spPr>
            <a:xfrm>
              <a:off x="1785918" y="2276872"/>
              <a:ext cx="697850" cy="792088"/>
            </a:xfrm>
            <a:prstGeom prst="star24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 b="1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写</a:t>
              </a:r>
            </a:p>
          </p:txBody>
        </p:sp>
        <p:sp>
          <p:nvSpPr>
            <p:cNvPr id="41" name="二十四角星 40"/>
            <p:cNvSpPr/>
            <p:nvPr/>
          </p:nvSpPr>
          <p:spPr>
            <a:xfrm>
              <a:off x="2500298" y="2285992"/>
              <a:ext cx="697850" cy="792088"/>
            </a:xfrm>
            <a:prstGeom prst="star24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 b="1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字</a:t>
              </a:r>
            </a:p>
          </p:txBody>
        </p:sp>
        <p:sp>
          <p:nvSpPr>
            <p:cNvPr id="42" name="二十四角星 41"/>
            <p:cNvSpPr/>
            <p:nvPr/>
          </p:nvSpPr>
          <p:spPr>
            <a:xfrm>
              <a:off x="3214678" y="2285992"/>
              <a:ext cx="697850" cy="792088"/>
            </a:xfrm>
            <a:prstGeom prst="star24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 b="1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能</a:t>
              </a:r>
            </a:p>
          </p:txBody>
        </p:sp>
        <p:sp>
          <p:nvSpPr>
            <p:cNvPr id="43" name="二十四角星 42"/>
            <p:cNvSpPr/>
            <p:nvPr/>
          </p:nvSpPr>
          <p:spPr>
            <a:xfrm>
              <a:off x="3929058" y="2285992"/>
              <a:ext cx="697850" cy="792088"/>
            </a:xfrm>
            <a:prstGeom prst="star24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 b="1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手</a:t>
              </a:r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1187624" y="3676070"/>
            <a:ext cx="14040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err="1">
                <a:solidFill>
                  <a:srgbClr val="0000FF"/>
                </a:solidFill>
              </a:rPr>
              <a:t>qiàn</a:t>
            </a:r>
            <a:endParaRPr lang="zh-CN" altLang="en-US" sz="3600" b="1" dirty="0">
              <a:solidFill>
                <a:srgbClr val="0000FF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295721" y="5071677"/>
            <a:ext cx="14040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歉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783965" y="3645024"/>
            <a:ext cx="14040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err="1">
                <a:solidFill>
                  <a:srgbClr val="0000FF"/>
                </a:solidFill>
              </a:rPr>
              <a:t>gǎn</a:t>
            </a:r>
            <a:endParaRPr lang="zh-CN" altLang="en-US" sz="3600" b="1" dirty="0">
              <a:solidFill>
                <a:srgbClr val="0000FF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783964" y="5071676"/>
            <a:ext cx="14040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敢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315107" y="3667689"/>
            <a:ext cx="14040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err="1">
                <a:solidFill>
                  <a:srgbClr val="0000FF"/>
                </a:solidFill>
              </a:rPr>
              <a:t>guǎn</a:t>
            </a:r>
            <a:endParaRPr lang="zh-CN" altLang="en-US" sz="3600" b="1" dirty="0">
              <a:solidFill>
                <a:srgbClr val="0000FF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516690" y="5094476"/>
            <a:ext cx="14040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管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084168" y="3676069"/>
            <a:ext cx="14040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err="1">
                <a:solidFill>
                  <a:srgbClr val="0000FF"/>
                </a:solidFill>
              </a:rPr>
              <a:t>shù</a:t>
            </a:r>
            <a:endParaRPr lang="zh-CN" altLang="en-US" sz="3600" b="1" dirty="0">
              <a:solidFill>
                <a:srgbClr val="0000FF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156176" y="5094475"/>
            <a:ext cx="14040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束</a:t>
            </a:r>
          </a:p>
        </p:txBody>
      </p:sp>
    </p:spTree>
    <p:extLst>
      <p:ext uri="{BB962C8B-B14F-4D97-AF65-F5344CB8AC3E}">
        <p14:creationId xmlns:p14="http://schemas.microsoft.com/office/powerpoint/2010/main" val="3625721348"/>
      </p:ext>
    </p:extLst>
  </p:cSld>
  <p:clrMapOvr>
    <a:masterClrMapping/>
  </p:clrMapOvr>
  <p:transition>
    <p:strips dir="ld"/>
    <p:sndAc>
      <p:stSnd>
        <p:snd r:embed="rId3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"/>
          <p:cNvGrpSpPr/>
          <p:nvPr/>
        </p:nvGrpSpPr>
        <p:grpSpPr>
          <a:xfrm>
            <a:off x="467544" y="1268760"/>
            <a:ext cx="2071702" cy="661806"/>
            <a:chOff x="571127" y="1769573"/>
            <a:chExt cx="2071702" cy="661806"/>
          </a:xfrm>
        </p:grpSpPr>
        <p:cxnSp>
          <p:nvCxnSpPr>
            <p:cNvPr id="7" name="直线连接符 21"/>
            <p:cNvCxnSpPr/>
            <p:nvPr/>
          </p:nvCxnSpPr>
          <p:spPr>
            <a:xfrm flipV="1">
              <a:off x="571127" y="2425625"/>
              <a:ext cx="2071702" cy="5754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" name="同侧圆角矩形 7"/>
            <p:cNvSpPr/>
            <p:nvPr/>
          </p:nvSpPr>
          <p:spPr>
            <a:xfrm>
              <a:off x="571127" y="1769573"/>
              <a:ext cx="2000609" cy="51641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endParaRPr>
            </a:p>
          </p:txBody>
        </p:sp>
      </p:grpSp>
      <p:sp>
        <p:nvSpPr>
          <p:cNvPr id="10" name="同侧圆角矩形 9"/>
          <p:cNvSpPr/>
          <p:nvPr/>
        </p:nvSpPr>
        <p:spPr>
          <a:xfrm>
            <a:off x="444848" y="12562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字词乐园</a:t>
            </a:r>
          </a:p>
        </p:txBody>
      </p:sp>
      <p:pic>
        <p:nvPicPr>
          <p:cNvPr id="2051" name="Picture 3" descr="F:\七彩课堂插图板式封面\排版用图标、页眉页脚\标题图（终-排版用）共29个\析字乐园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903961"/>
            <a:ext cx="2520305" cy="1762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5"/>
          <p:cNvSpPr txBox="1"/>
          <p:nvPr/>
        </p:nvSpPr>
        <p:spPr>
          <a:xfrm>
            <a:off x="642910" y="2214554"/>
            <a:ext cx="13603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0" indent="-685800" algn="ctr">
              <a:buClr>
                <a:srgbClr val="FF0000"/>
              </a:buClr>
              <a:buSzPct val="105000"/>
              <a:buFont typeface="Wingdings" pitchFamily="2" charset="2"/>
              <a:buChar char="l"/>
            </a:pPr>
            <a:r>
              <a:rPr lang="zh-CN" altLang="en-US" sz="5400" b="1" dirty="0">
                <a:latin typeface="黑体"/>
                <a:ea typeface="黑体"/>
                <a:cs typeface="黑体"/>
              </a:rPr>
              <a:t> </a:t>
            </a:r>
          </a:p>
        </p:txBody>
      </p:sp>
      <p:grpSp>
        <p:nvGrpSpPr>
          <p:cNvPr id="39" name="组合 38"/>
          <p:cNvGrpSpPr/>
          <p:nvPr/>
        </p:nvGrpSpPr>
        <p:grpSpPr>
          <a:xfrm>
            <a:off x="1785918" y="2276872"/>
            <a:ext cx="2840990" cy="801208"/>
            <a:chOff x="1785918" y="2276872"/>
            <a:chExt cx="2840990" cy="801208"/>
          </a:xfrm>
        </p:grpSpPr>
        <p:sp>
          <p:nvSpPr>
            <p:cNvPr id="11" name="二十四角星 10"/>
            <p:cNvSpPr/>
            <p:nvPr/>
          </p:nvSpPr>
          <p:spPr>
            <a:xfrm>
              <a:off x="1785918" y="2276872"/>
              <a:ext cx="697850" cy="792088"/>
            </a:xfrm>
            <a:prstGeom prst="star24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 b="1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词</a:t>
              </a:r>
            </a:p>
          </p:txBody>
        </p:sp>
        <p:sp>
          <p:nvSpPr>
            <p:cNvPr id="35" name="二十四角星 34"/>
            <p:cNvSpPr/>
            <p:nvPr/>
          </p:nvSpPr>
          <p:spPr>
            <a:xfrm>
              <a:off x="2500298" y="2285992"/>
              <a:ext cx="697850" cy="792088"/>
            </a:xfrm>
            <a:prstGeom prst="star24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 b="1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语</a:t>
              </a:r>
            </a:p>
          </p:txBody>
        </p:sp>
        <p:sp>
          <p:nvSpPr>
            <p:cNvPr id="36" name="二十四角星 35"/>
            <p:cNvSpPr/>
            <p:nvPr/>
          </p:nvSpPr>
          <p:spPr>
            <a:xfrm>
              <a:off x="3214678" y="2285992"/>
              <a:ext cx="697850" cy="792088"/>
            </a:xfrm>
            <a:prstGeom prst="star24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 b="1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解</a:t>
              </a:r>
            </a:p>
          </p:txBody>
        </p:sp>
        <p:sp>
          <p:nvSpPr>
            <p:cNvPr id="37" name="二十四角星 36"/>
            <p:cNvSpPr/>
            <p:nvPr/>
          </p:nvSpPr>
          <p:spPr>
            <a:xfrm>
              <a:off x="3929058" y="2285992"/>
              <a:ext cx="697850" cy="792088"/>
            </a:xfrm>
            <a:prstGeom prst="star24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 b="1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释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42910" y="3187073"/>
            <a:ext cx="81775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0000FF"/>
                </a:solidFill>
              </a:rPr>
              <a:t>【</a:t>
            </a:r>
            <a:r>
              <a:rPr lang="zh-CN" altLang="en-US" sz="3600" b="1" dirty="0">
                <a:solidFill>
                  <a:srgbClr val="FF0000"/>
                </a:solidFill>
              </a:rPr>
              <a:t>固执</a:t>
            </a:r>
            <a:r>
              <a:rPr lang="en-US" altLang="zh-CN" sz="3600" b="1" dirty="0">
                <a:solidFill>
                  <a:srgbClr val="0000FF"/>
                </a:solidFill>
              </a:rPr>
              <a:t>】</a:t>
            </a:r>
            <a:r>
              <a:rPr lang="zh-CN" altLang="en-US" sz="3600" b="1" dirty="0">
                <a:solidFill>
                  <a:srgbClr val="0000FF"/>
                </a:solidFill>
              </a:rPr>
              <a:t>（性情或态度）古板执着，</a:t>
            </a:r>
            <a:endParaRPr lang="en-US" altLang="zh-CN" sz="3600" b="1" dirty="0">
              <a:solidFill>
                <a:srgbClr val="0000FF"/>
              </a:solidFill>
            </a:endParaRPr>
          </a:p>
          <a:p>
            <a:r>
              <a:rPr lang="en-US" altLang="zh-CN" sz="3600" b="1" dirty="0">
                <a:solidFill>
                  <a:srgbClr val="0000FF"/>
                </a:solidFill>
              </a:rPr>
              <a:t>  </a:t>
            </a:r>
            <a:r>
              <a:rPr lang="zh-CN" altLang="en-US" sz="3600" b="1" dirty="0">
                <a:solidFill>
                  <a:srgbClr val="0000FF"/>
                </a:solidFill>
              </a:rPr>
              <a:t>不肯变通。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42909" y="4387402"/>
            <a:ext cx="69947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0000FF"/>
                </a:solidFill>
              </a:rPr>
              <a:t>【</a:t>
            </a:r>
            <a:r>
              <a:rPr lang="zh-CN" altLang="en-US" sz="3600" b="1" dirty="0">
                <a:solidFill>
                  <a:srgbClr val="FF0000"/>
                </a:solidFill>
              </a:rPr>
              <a:t>承认</a:t>
            </a:r>
            <a:r>
              <a:rPr lang="en-US" altLang="zh-CN" sz="3600" b="1" dirty="0">
                <a:solidFill>
                  <a:srgbClr val="0000FF"/>
                </a:solidFill>
              </a:rPr>
              <a:t>】</a:t>
            </a:r>
            <a:r>
              <a:rPr lang="zh-CN" altLang="en-US" sz="3600" b="1" dirty="0">
                <a:solidFill>
                  <a:srgbClr val="0000FF"/>
                </a:solidFill>
              </a:rPr>
              <a:t>表示肯定，同意，认可。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42910" y="5075867"/>
            <a:ext cx="80718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0000FF"/>
                </a:solidFill>
              </a:rPr>
              <a:t>【</a:t>
            </a:r>
            <a:r>
              <a:rPr lang="zh-CN" altLang="en-US" sz="3600" b="1" dirty="0">
                <a:solidFill>
                  <a:srgbClr val="FF0000"/>
                </a:solidFill>
              </a:rPr>
              <a:t>不知所措</a:t>
            </a:r>
            <a:r>
              <a:rPr lang="en-US" altLang="zh-CN" sz="3600" b="1" dirty="0">
                <a:solidFill>
                  <a:srgbClr val="0000FF"/>
                </a:solidFill>
              </a:rPr>
              <a:t>】</a:t>
            </a:r>
            <a:r>
              <a:rPr lang="zh-CN" altLang="en-US" sz="3600" b="1" dirty="0">
                <a:solidFill>
                  <a:srgbClr val="0000FF"/>
                </a:solidFill>
              </a:rPr>
              <a:t>不知道怎么办才好，形         </a:t>
            </a:r>
            <a:endParaRPr lang="en-US" altLang="zh-CN" sz="3600" b="1" dirty="0">
              <a:solidFill>
                <a:srgbClr val="0000FF"/>
              </a:solidFill>
            </a:endParaRPr>
          </a:p>
          <a:p>
            <a:r>
              <a:rPr lang="en-US" altLang="zh-CN" sz="3600" b="1" dirty="0">
                <a:solidFill>
                  <a:srgbClr val="0000FF"/>
                </a:solidFill>
              </a:rPr>
              <a:t>   </a:t>
            </a:r>
            <a:r>
              <a:rPr lang="zh-CN" altLang="en-US" sz="3600" b="1" dirty="0">
                <a:solidFill>
                  <a:srgbClr val="0000FF"/>
                </a:solidFill>
              </a:rPr>
              <a:t>容变窘或发急。</a:t>
            </a:r>
          </a:p>
        </p:txBody>
      </p:sp>
    </p:spTree>
  </p:cSld>
  <p:clrMapOvr>
    <a:masterClrMapping/>
  </p:clrMapOvr>
  <p:transition>
    <p:strips dir="ld"/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4" grpId="0"/>
      <p:bldP spid="15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顶峰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5080</TotalTime>
  <Words>848</Words>
  <Application>Microsoft Office PowerPoint</Application>
  <PresentationFormat>全屏显示(4:3)</PresentationFormat>
  <Paragraphs>211</Paragraphs>
  <Slides>33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3" baseType="lpstr">
      <vt:lpstr>方正大标宋简体</vt:lpstr>
      <vt:lpstr>黑体</vt:lpstr>
      <vt:lpstr>华文楷体</vt:lpstr>
      <vt:lpstr>华文新魏</vt:lpstr>
      <vt:lpstr>楷体_GB2312</vt:lpstr>
      <vt:lpstr>宋体</vt:lpstr>
      <vt:lpstr>Arial</vt:lpstr>
      <vt:lpstr>Calibri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ocean</cp:lastModifiedBy>
  <cp:revision>2</cp:revision>
  <dcterms:modified xsi:type="dcterms:W3CDTF">2017-10-23T06:27:32Z</dcterms:modified>
</cp:coreProperties>
</file>