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5" r:id="rId4"/>
    <p:sldMasterId id="2147483687" r:id="rId5"/>
    <p:sldMasterId id="2147483699" r:id="rId6"/>
    <p:sldMasterId id="2147483711" r:id="rId7"/>
  </p:sldMasterIdLst>
  <p:sldIdLst>
    <p:sldId id="281" r:id="rId8"/>
    <p:sldId id="282" r:id="rId9"/>
    <p:sldId id="280" r:id="rId10"/>
    <p:sldId id="284" r:id="rId11"/>
    <p:sldId id="298" r:id="rId12"/>
    <p:sldId id="268" r:id="rId13"/>
    <p:sldId id="289" r:id="rId14"/>
    <p:sldId id="314" r:id="rId15"/>
    <p:sldId id="272" r:id="rId16"/>
    <p:sldId id="309" r:id="rId17"/>
    <p:sldId id="290" r:id="rId18"/>
    <p:sldId id="316" r:id="rId19"/>
    <p:sldId id="318" r:id="rId20"/>
    <p:sldId id="276" r:id="rId21"/>
    <p:sldId id="301" r:id="rId22"/>
    <p:sldId id="294" r:id="rId23"/>
    <p:sldId id="270" r:id="rId24"/>
    <p:sldId id="274" r:id="rId25"/>
    <p:sldId id="278" r:id="rId26"/>
    <p:sldId id="302" r:id="rId27"/>
    <p:sldId id="286" r:id="rId28"/>
    <p:sldId id="304" r:id="rId29"/>
    <p:sldId id="307" r:id="rId30"/>
    <p:sldId id="288" r:id="rId31"/>
    <p:sldId id="306" r:id="rId32"/>
    <p:sldId id="312" r:id="rId33"/>
    <p:sldId id="296" r:id="rId3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143B94F-B74F-4353-AFFD-5404AEEC57A7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/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819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19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19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19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19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0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288088-F086-47A9-BFB4-2DA23FA9409B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AC95C-F55D-428C-9DAA-F3C6173CF28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73B41-B953-4F95-AE0A-A66085F30DC5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1AEC4-ECD7-48E5-9BD2-622632F5B12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8A843-2453-41DC-9A11-31D71A1758B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F8158-6C66-4449-A4E6-F9B9D4B5553B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2DDAE-0DA3-40B3-BA6E-CFF4ACF0094F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1E4B8-ED57-4AD3-A63C-53703A6B4C9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792F7-E6A8-4B49-B22B-B4E4A68FC01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81FDA-407D-4514-A1F2-A1F010B371DD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8E234-4EF5-49DD-A945-D686CDF8F39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6EFFB49-68D0-437E-88E8-265AC45FB19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143B94F-B74F-4353-AFFD-5404AEEC57A7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E206-0787-4EE1-9CA7-10A5DECF64A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98D69-754C-4577-9571-1F2CB78F873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C98D-0990-4178-8BD5-20B16EAFF72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CB81-327A-47D6-AD96-176BB462E00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F34A-425B-4570-B55E-1DDC7C64BC9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9F18-7085-47A4-9620-1A3475C2C16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EC0F-2EFA-4355-BD06-1B84EE3ED7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5BCD-EFA1-4EB9-8D31-022DBB44CAC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7870-FF8A-4AD1-9A60-34A5812C8D7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A4B1-46C1-4B4B-98BC-BF3B6D0BF01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F308-BAB5-4E72-93CF-681226300F9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CDA2-2816-4CCE-BFF9-E09931F780F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DB9C0-241A-4645-8FF6-26B071FBFE3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14DC-C1A7-406F-9921-0D156E0E65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E94C-2583-448C-BEE6-D660029D018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4070A-3E97-4870-A222-0551E95DD5A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27EF-48CC-44A7-80F5-1CCA18C0498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D6A7C-AD55-4BB3-8F33-290DEEA60BF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ECDA-0D81-456A-A061-F8D4474099B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889B-8920-4636-83F3-08AE5B0944A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DB1F5-F13D-4085-B83A-BFD6248F275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2243-84BF-4595-B573-D91580D104E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E206-0787-4EE1-9CA7-10A5DECF64A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98D69-754C-4577-9571-1F2CB78F873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C98D-0990-4178-8BD5-20B16EAFF72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CB81-327A-47D6-AD96-176BB462E00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F34A-425B-4570-B55E-1DDC7C64BC9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9F18-7085-47A4-9620-1A3475C2C16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EC0F-2EFA-4355-BD06-1B84EE3ED7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5BCD-EFA1-4EB9-8D31-022DBB44CAC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7870-FF8A-4AD1-9A60-34A5812C8D7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A4B1-46C1-4B4B-98BC-BF3B6D0BF01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F308-BAB5-4E72-93CF-681226300F9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CDA2-2816-4CCE-BFF9-E09931F780F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DB9C0-241A-4645-8FF6-26B071FBFE3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14DC-C1A7-406F-9921-0D156E0E65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E94C-2583-448C-BEE6-D660029D018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4070A-3E97-4870-A222-0551E95DD5A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27EF-48CC-44A7-80F5-1CCA18C0498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D6A7C-AD55-4BB3-8F33-290DEEA60BF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ECDA-0D81-456A-A061-F8D4474099B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889B-8920-4636-83F3-08AE5B0944A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DB1F5-F13D-4085-B83A-BFD6248F275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2243-84BF-4595-B573-D91580D104E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E206-0787-4EE1-9CA7-10A5DECF64A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98D69-754C-4577-9571-1F2CB78F873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C98D-0990-4178-8BD5-20B16EAFF72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CB81-327A-47D6-AD96-176BB462E00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F34A-425B-4570-B55E-1DDC7C64BC9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9F18-7085-47A4-9620-1A3475C2C16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EC0F-2EFA-4355-BD06-1B84EE3ED7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5BCD-EFA1-4EB9-8D31-022DBB44CAC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7870-FF8A-4AD1-9A60-34A5812C8D7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A4B1-46C1-4B4B-98BC-BF3B6D0BF01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F308-BAB5-4E72-93CF-681226300F9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CDA2-2816-4CCE-BFF9-E09931F780F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DB9C0-241A-4645-8FF6-26B071FBFE3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14DC-C1A7-406F-9921-0D156E0E65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E94C-2583-448C-BEE6-D660029D018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4070A-3E97-4870-A222-0551E95DD5A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27EF-48CC-44A7-80F5-1CCA18C0498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D6A7C-AD55-4BB3-8F33-290DEEA60BF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ECDA-0D81-456A-A061-F8D4474099B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889B-8920-4636-83F3-08AE5B0944A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DB1F5-F13D-4085-B83A-BFD6248F275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2243-84BF-4595-B573-D91580D104E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E206-0787-4EE1-9CA7-10A5DECF64A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98D69-754C-4577-9571-1F2CB78F873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C98D-0990-4178-8BD5-20B16EAFF72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CB81-327A-47D6-AD96-176BB462E00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F34A-425B-4570-B55E-1DDC7C64BC9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9F18-7085-47A4-9620-1A3475C2C16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EC0F-2EFA-4355-BD06-1B84EE3ED70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5BCD-EFA1-4EB9-8D31-022DBB44CAC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7870-FF8A-4AD1-9A60-34A5812C8D7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A4B1-46C1-4B4B-98BC-BF3B6D0BF01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F308-BAB5-4E72-93CF-681226300F9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CDA2-2816-4CCE-BFF9-E09931F780F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DB9C0-241A-4645-8FF6-26B071FBFE3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14DC-C1A7-406F-9921-0D156E0E659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E94C-2583-448C-BEE6-D660029D018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4070A-3E97-4870-A222-0551E95DD5A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27EF-48CC-44A7-80F5-1CCA18C0498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D6A7C-AD55-4BB3-8F33-290DEEA60BF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ECDA-0D81-456A-A061-F8D4474099B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889B-8920-4636-83F3-08AE5B0944A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DB1F5-F13D-4085-B83A-BFD6248F275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2243-84BF-4595-B573-D91580D104E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3" Type="http://schemas.openxmlformats.org/officeDocument/2006/relationships/theme" Target="../theme/theme6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8.xml"/><Relationship Id="rId1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7EEF8-20BE-4036-BFA6-71061916A7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15497-5D1E-4CF1-8937-B669C97E21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/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7171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172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173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174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175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96BB35-EF10-4ACA-9A7F-0AF12F52E1DF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0421B8-7BAE-4F54-B61D-0CE3DF23835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69D8AE-0678-4AEE-88CE-58A99636D01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0421B8-7BAE-4F54-B61D-0CE3DF23835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69D8AE-0678-4AEE-88CE-58A99636D01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0421B8-7BAE-4F54-B61D-0CE3DF23835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69D8AE-0678-4AEE-88CE-58A99636D01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0421B8-7BAE-4F54-B61D-0CE3DF23835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69D8AE-0678-4AEE-88CE-58A99636D01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media" Target="file:///I:\3.mp3" TargetMode="External"/><Relationship Id="rId3" Type="http://schemas.openxmlformats.org/officeDocument/2006/relationships/audio" Target="file:///I:\3.mp3" TargetMode="Externa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4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2.xml"/><Relationship Id="rId4" Type="http://schemas.openxmlformats.org/officeDocument/2006/relationships/image" Target="../media/image13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4.xml"/><Relationship Id="rId4" Type="http://schemas.openxmlformats.org/officeDocument/2006/relationships/image" Target="../media/image1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media" Target="file:///I:\&#32431;&#38899;&#20048;%20-%20&#38632;&#30340;&#21360;&#35760;%20-%20&#38050;&#29748;&#29256;&#32431;&#38899;&#20048;.mp3" TargetMode="External"/><Relationship Id="rId4" Type="http://schemas.openxmlformats.org/officeDocument/2006/relationships/audio" Target="file:///I:\&#32431;&#38899;&#20048;%20-%20&#38632;&#30340;&#21360;&#35760;%20-%20&#38050;&#29748;&#29256;&#32431;&#38899;&#20048;.mp3" TargetMode="Externa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4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3.xml"/><Relationship Id="rId4" Type="http://schemas.openxmlformats.org/officeDocument/2006/relationships/image" Target="../media/image21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5.xml"/><Relationship Id="rId4" Type="http://schemas.openxmlformats.org/officeDocument/2006/relationships/image" Target="../media/image22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5.xml"/><Relationship Id="rId4" Type="http://schemas.openxmlformats.org/officeDocument/2006/relationships/image" Target="../media/image23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image" Target="../media/image24.jpeg"/><Relationship Id="rId1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image" Target="../media/image25.png"/><Relationship Id="rId1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26.png"/><Relationship Id="rId2" Type="http://schemas.microsoft.com/office/2007/relationships/media" Target="file:///C:\Documents%20and%20Settings\Administrator\&#26700;&#38754;\200761118274142046.wma" TargetMode="External"/><Relationship Id="rId1" Type="http://schemas.openxmlformats.org/officeDocument/2006/relationships/audio" Target="file:///C:\Documents%20and%20Settings\Administrator\&#26700;&#38754;\200761118274142046.wma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9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2.xml"/><Relationship Id="rId4" Type="http://schemas.openxmlformats.org/officeDocument/2006/relationships/image" Target="../media/image10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2.xml"/><Relationship Id="rId4" Type="http://schemas.openxmlformats.org/officeDocument/2006/relationships/image" Target="../media/image10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4.xml"/><Relationship Id="rId4" Type="http://schemas.openxmlformats.org/officeDocument/2006/relationships/image" Target="../media/image13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明德小学二年级\Desktop\1波斯猫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143248"/>
            <a:ext cx="2699792" cy="3289726"/>
          </a:xfrm>
          <a:prstGeom prst="rect">
            <a:avLst/>
          </a:prstGeom>
          <a:noFill/>
        </p:spPr>
      </p:pic>
      <p:pic>
        <p:nvPicPr>
          <p:cNvPr id="6" name="3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39200" y="628652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928802"/>
            <a:ext cx="9715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7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88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090" y="3616959"/>
            <a:ext cx="1440358" cy="14403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435" y="257790"/>
            <a:ext cx="1536700" cy="1536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335140"/>
            <a:ext cx="1440358" cy="14403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992" y="608268"/>
            <a:ext cx="1440358" cy="14403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57860"/>
            <a:ext cx="1440358" cy="14403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57" y="5266629"/>
            <a:ext cx="1440358" cy="14403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11" y="3798218"/>
            <a:ext cx="1440358" cy="14403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894782"/>
            <a:ext cx="1440358" cy="14403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333" y="1411572"/>
            <a:ext cx="1440358" cy="144035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200" y="2125583"/>
            <a:ext cx="1440358" cy="144035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468" y="3029868"/>
            <a:ext cx="1536700" cy="15367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850" y="330939"/>
            <a:ext cx="1536700" cy="15367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650" y="5034970"/>
            <a:ext cx="1536700" cy="15367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33" y="237881"/>
            <a:ext cx="1536700" cy="15367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94" y="5034970"/>
            <a:ext cx="1536700" cy="15367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818242"/>
            <a:ext cx="1440358" cy="144035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869" y="3826379"/>
            <a:ext cx="1440358" cy="144035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827" y="4867016"/>
            <a:ext cx="1440358" cy="144035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36" y="1818242"/>
            <a:ext cx="1440358" cy="144035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469" y="2768805"/>
            <a:ext cx="1440358" cy="144035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207" y="416943"/>
            <a:ext cx="1440358" cy="144035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648" y="1328447"/>
            <a:ext cx="1440358" cy="144035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226" y="2048626"/>
            <a:ext cx="1440358" cy="144035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654" y="2469663"/>
            <a:ext cx="1440358" cy="144035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190" y="4563154"/>
            <a:ext cx="1440358" cy="144035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347" y="3432855"/>
            <a:ext cx="1440358" cy="144035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292" y="4630593"/>
            <a:ext cx="1440358" cy="144035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614" y="4568058"/>
            <a:ext cx="1440358" cy="144035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15" y="5308057"/>
            <a:ext cx="1440358" cy="144035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702" y="3494642"/>
            <a:ext cx="1440358" cy="144035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79" y="3189842"/>
            <a:ext cx="1440358" cy="144035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269" y="5350772"/>
            <a:ext cx="1440358" cy="144035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842" y="5547038"/>
            <a:ext cx="1440358" cy="144035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944" y="2131751"/>
            <a:ext cx="1440358" cy="144035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330614" y="237881"/>
            <a:ext cx="1345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千千万万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u=181432281,1979365526&amp;fm=23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59116"/>
            <a:ext cx="5929354" cy="309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明德小学二年级\Desktop\2蜜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-1143032"/>
            <a:ext cx="3848107" cy="4942050"/>
          </a:xfrm>
          <a:prstGeom prst="rect">
            <a:avLst/>
          </a:prstGeom>
          <a:noFill/>
        </p:spPr>
      </p:pic>
      <p:pic>
        <p:nvPicPr>
          <p:cNvPr id="1027" name="Picture 3" descr="C:\Users\明德小学二年级\Desktop\3蜜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960679" cy="3695706"/>
          </a:xfrm>
          <a:prstGeom prst="rect">
            <a:avLst/>
          </a:prstGeom>
          <a:noFill/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357818" y="3714752"/>
            <a:ext cx="3786182" cy="2805115"/>
          </a:xfrm>
          <a:prstGeom prst="cloudCallout">
            <a:avLst>
              <a:gd name="adj1" fmla="val -83736"/>
              <a:gd name="adj2" fmla="val 37838"/>
            </a:avLst>
          </a:prstGeom>
          <a:solidFill>
            <a:schemeClr val="accent3">
              <a:lumMod val="60000"/>
              <a:lumOff val="40000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zh-CN">
              <a:solidFill>
                <a:srgbClr val="CCFF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4143380"/>
            <a:ext cx="34289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蜜蜂往返飞行</a:t>
            </a:r>
            <a:r>
              <a:rPr lang="en-US" altLang="zh-CN" sz="3200" dirty="0" smtClean="0"/>
              <a:t>10</a:t>
            </a:r>
            <a:r>
              <a:rPr lang="zh-CN" altLang="en-US" sz="3200" dirty="0" smtClean="0"/>
              <a:t>次，采集</a:t>
            </a:r>
            <a:r>
              <a:rPr lang="en-US" altLang="zh-CN" sz="3200" dirty="0" smtClean="0"/>
              <a:t>1500</a:t>
            </a:r>
            <a:r>
              <a:rPr lang="zh-CN" altLang="en-US" sz="3200" dirty="0" smtClean="0"/>
              <a:t>朵花的花粉才能酿成一滴蜂蜜。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395288" y="1700213"/>
            <a:ext cx="8208962" cy="2493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蜜蜂说：“我从千千万万朵花中采来花粉，酿成蜜，觉得特别快乐。”</a:t>
            </a:r>
            <a:endParaRPr lang="zh-CN" altLang="en-US" sz="4000" b="1" spc="35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5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1439863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20" name="Picture 2" descr="http://pic13.nipic.com/20110330/7016092_094649474187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5"/>
          <a:stretch>
            <a:fillRect/>
          </a:stretch>
        </p:blipFill>
        <p:spPr bwMode="auto">
          <a:xfrm>
            <a:off x="4714876" y="3500438"/>
            <a:ext cx="3094038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340768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一口一口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492896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千千万万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395288" y="1700213"/>
            <a:ext cx="8208962" cy="16938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50" dirty="0">
                <a:latin typeface="楷体" panose="02010609060101010101" pitchFamily="49" charset="-122"/>
                <a:ea typeface="楷体" panose="02010609060101010101" pitchFamily="49" charset="-122"/>
              </a:rPr>
              <a:t>    青蛙说：“捉害虫、保卫庄稼是我最大的快乐！”</a:t>
            </a:r>
            <a:endParaRPr lang="zh-CN" altLang="en-US" sz="4000" b="1" spc="3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3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6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1439863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青蛙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8" name="Picture 2" descr="http://pic1a.nipic.com/2008-10-24/20081024121755209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7" r="10631" b="7019"/>
          <a:stretch>
            <a:fillRect/>
          </a:stretch>
        </p:blipFill>
        <p:spPr bwMode="auto">
          <a:xfrm>
            <a:off x="3708400" y="3213100"/>
            <a:ext cx="472281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我一口一口衔泥，造好了温暖的窝</a:t>
            </a:r>
            <a:r>
              <a:rPr lang="en-US" altLang="zh-CN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睡在里面，觉得很快乐。</a:t>
            </a:r>
            <a:endParaRPr lang="zh-CN" alt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80000"/>
              </a:lnSpc>
            </a:pPr>
            <a:endParaRPr lang="zh-CN" alt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我从千千万万朵花中采来花粉，酿成蜜，觉得特别快乐。</a:t>
            </a:r>
            <a:endParaRPr lang="zh-CN" alt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80000"/>
              </a:lnSpc>
            </a:pPr>
            <a:endParaRPr lang="zh-CN" alt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捉害虫、保卫庄稼是我最大的快乐！   </a:t>
            </a:r>
            <a:endParaRPr lang="zh-CN" alt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80000"/>
              </a:lnSpc>
            </a:pP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纯音乐 - 雨的印记 - 钢琴版纯音乐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755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51520" y="2276474"/>
            <a:ext cx="8640960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US" altLang="zh-CN" sz="3600" b="1" dirty="0" smtClean="0">
                <a:latin typeface="宋体" panose="02010600030101010101" pitchFamily="2" charset="-122"/>
              </a:rPr>
              <a:t>1.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波斯猫同意他们的说法吗？你是从文中的哪个地方看出来的？</a:t>
            </a:r>
            <a:r>
              <a:rPr lang="zh-CN" altLang="en-US" sz="3600" b="1" dirty="0" smtClean="0"/>
              <a:t>用</a:t>
            </a:r>
            <a:r>
              <a:rPr lang="zh-CN" altLang="en-US" sz="3600" b="1" dirty="0"/>
              <a:t>“</a:t>
            </a:r>
            <a:r>
              <a:rPr lang="en-US" altLang="zh-CN" sz="3600" b="1" dirty="0" smtClean="0"/>
              <a:t>~~~~~”</a:t>
            </a:r>
            <a:r>
              <a:rPr lang="zh-CN" altLang="en-US" sz="3600" b="1" dirty="0" smtClean="0"/>
              <a:t>快速</a:t>
            </a:r>
            <a:r>
              <a:rPr lang="zh-CN" altLang="en-US" sz="3600" b="1" dirty="0"/>
              <a:t>找出</a:t>
            </a:r>
            <a:r>
              <a:rPr lang="zh-CN" altLang="en-US" sz="3600" b="1" dirty="0" smtClean="0"/>
              <a:t>来。</a:t>
            </a:r>
            <a:endParaRPr lang="zh-CN" altLang="en-US" sz="3600" b="1" dirty="0"/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US" altLang="zh-CN" sz="3600" b="1" dirty="0"/>
              <a:t>2.</a:t>
            </a:r>
            <a:r>
              <a:rPr lang="zh-CN" altLang="en-US" sz="3600" b="1" dirty="0"/>
              <a:t>轻声地</a:t>
            </a:r>
            <a:r>
              <a:rPr lang="zh-CN" altLang="en-US" sz="3600" b="1" dirty="0" smtClean="0"/>
              <a:t>读一读。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>
            <a:off x="1042988" y="549275"/>
            <a:ext cx="4248150" cy="13684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zh-CN" altLang="en-US" sz="3600" kern="10">
                <a:ln w="9525">
                  <a:noFill/>
                  <a:round/>
                </a:ln>
                <a:solidFill>
                  <a:srgbClr val="FF66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我会合作</a:t>
            </a:r>
            <a:endParaRPr lang="zh-CN" altLang="en-US" sz="3600" kern="10">
              <a:ln w="9525">
                <a:noFill/>
                <a:round/>
              </a:ln>
              <a:solidFill>
                <a:srgbClr val="FF66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321648" y="1687513"/>
            <a:ext cx="8208962" cy="2492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波斯猫说：“一个泥窝有什么快乐？我天天睡在软绵绵的沙发上，也没觉得什么快乐。”</a:t>
            </a:r>
            <a:endParaRPr lang="zh-CN" altLang="en-US" sz="4000" b="1" spc="35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1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3673475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波斯猫的表现：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E"/>
              </a:clrFrom>
              <a:clrTo>
                <a:srgbClr val="FF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367542"/>
            <a:ext cx="4856024" cy="227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3673475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波斯猫的表现：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395288" y="1916113"/>
            <a:ext cx="8208962" cy="2493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波斯猫想：蜜糖有什么了不起！主人的冰箱里多的是，我都不想吃了。这算什么快乐！”</a:t>
            </a:r>
            <a:endParaRPr lang="zh-CN" altLang="en-US" sz="4000" b="1" spc="35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E"/>
              </a:clrFrom>
              <a:clrTo>
                <a:srgbClr val="FF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720" y="4292600"/>
            <a:ext cx="4626544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9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3673475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波斯猫的表现：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285720" y="1857364"/>
            <a:ext cx="8208962" cy="2493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50" dirty="0">
                <a:latin typeface="楷体" panose="02010609060101010101" pitchFamily="49" charset="-122"/>
                <a:ea typeface="楷体" panose="02010609060101010101" pitchFamily="49" charset="-122"/>
              </a:rPr>
              <a:t>    “哼，吃虫子有什么快乐！主人家的炸鱼还不够香吗？可我吃着，却一点儿也不觉得快乐！”</a:t>
            </a:r>
            <a:endParaRPr lang="zh-CN" altLang="en-US" sz="4000" b="1" spc="3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8"/>
              </a:clrFrom>
              <a:clrTo>
                <a:srgbClr val="FDFD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4293096"/>
            <a:ext cx="5369812" cy="2192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290828" y="404664"/>
            <a:ext cx="2376264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>
              <a:buNone/>
            </a:pPr>
            <a:r>
              <a:rPr lang="zh-CN" altLang="en-US" sz="3600" kern="10" spc="0" dirty="0" smtClean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lang="zh-CN" altLang="en-US" sz="3600" kern="10" spc="0" dirty="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31"/>
          <p:cNvSpPr txBox="1">
            <a:spLocks noChangeArrowheads="1"/>
          </p:cNvSpPr>
          <p:nvPr/>
        </p:nvSpPr>
        <p:spPr bwMode="auto">
          <a:xfrm>
            <a:off x="467544" y="1164134"/>
            <a:ext cx="8856836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软绵绵    滋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味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衔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泥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蜜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蜂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忙忙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碌碌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蜜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糖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冰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卫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去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蛙  温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暖  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炸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57158" y="500042"/>
            <a:ext cx="8358246" cy="59293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                                    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一个泥窝有什么快乐？我天天睡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在软绵绵的沙发上，也没觉得什么快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乐。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      蜜糖有什么了不起！主人的冰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箱里多的是，我都不想吃了。这算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什么快乐！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       哼，吃虫子有什么快乐！主人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家的炸鱼还不够香吗？可我吃着，却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一点儿也不觉得快乐！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G_04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00438"/>
            <a:ext cx="813659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55650" y="0"/>
            <a:ext cx="7632700" cy="3477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endParaRPr lang="en-US" altLang="zh-CN" sz="4400" b="1" dirty="0"/>
          </a:p>
          <a:p>
            <a:pPr algn="l"/>
            <a:endParaRPr lang="en-US" altLang="zh-CN" sz="4400" b="1" dirty="0"/>
          </a:p>
          <a:p>
            <a:pPr algn="l"/>
            <a:r>
              <a:rPr lang="en-US" altLang="zh-CN" sz="4400" dirty="0"/>
              <a:t>      </a:t>
            </a:r>
            <a:r>
              <a:rPr lang="zh-CN" altLang="en-US" sz="4400" dirty="0"/>
              <a:t>波斯猫非常</a:t>
            </a:r>
            <a:r>
              <a:rPr lang="zh-CN" altLang="en-US" sz="4400" dirty="0" smtClean="0"/>
              <a:t>失望，边</a:t>
            </a:r>
            <a:r>
              <a:rPr lang="zh-CN" altLang="en-US" sz="4400" dirty="0"/>
              <a:t>走边叹气：“唉 </a:t>
            </a:r>
            <a:r>
              <a:rPr lang="zh-CN" altLang="en-US" sz="4400" dirty="0" smtClean="0"/>
              <a:t>！  </a:t>
            </a:r>
            <a:r>
              <a:rPr lang="zh-CN" altLang="en-US" sz="4400" dirty="0"/>
              <a:t>到哪儿才能找到快乐呢 ？</a:t>
            </a:r>
            <a:r>
              <a:rPr lang="zh-CN" altLang="en-US" sz="4400" dirty="0" smtClean="0"/>
              <a:t>   </a:t>
            </a:r>
            <a:r>
              <a:rPr lang="zh-CN" altLang="en-US" sz="4400" dirty="0"/>
              <a:t>”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2269232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分角色表演</a:t>
            </a:r>
            <a:endParaRPr lang="zh-CN" altLang="en-US" sz="7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3816424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演一演，说一说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0" y="980728"/>
            <a:ext cx="2520280" cy="1080120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0830" y="122840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词语加油站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流程图: 过程 15"/>
          <p:cNvSpPr/>
          <p:nvPr/>
        </p:nvSpPr>
        <p:spPr>
          <a:xfrm>
            <a:off x="3275856" y="2990755"/>
            <a:ext cx="1944216" cy="720080"/>
          </a:xfrm>
          <a:prstGeom prst="flowChartProcess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275856" y="2990755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一口一口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流程图: 过程 17"/>
          <p:cNvSpPr/>
          <p:nvPr/>
        </p:nvSpPr>
        <p:spPr>
          <a:xfrm>
            <a:off x="3203848" y="5085184"/>
            <a:ext cx="1944216" cy="720080"/>
          </a:xfrm>
          <a:prstGeom prst="flowChartProcess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203848" y="508518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千千万万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流程图: 过程 19"/>
          <p:cNvSpPr/>
          <p:nvPr/>
        </p:nvSpPr>
        <p:spPr>
          <a:xfrm>
            <a:off x="539552" y="4005064"/>
            <a:ext cx="1944216" cy="720080"/>
          </a:xfrm>
          <a:prstGeom prst="flowChartProcess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39552" y="400506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忙忙碌碌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流程图: 过程 21"/>
          <p:cNvSpPr/>
          <p:nvPr/>
        </p:nvSpPr>
        <p:spPr>
          <a:xfrm>
            <a:off x="1115616" y="2132856"/>
            <a:ext cx="1944216" cy="720080"/>
          </a:xfrm>
          <a:prstGeom prst="flowChartProcess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115616" y="213285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飞来飞去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流程图: 过程 23"/>
          <p:cNvSpPr/>
          <p:nvPr/>
        </p:nvSpPr>
        <p:spPr>
          <a:xfrm>
            <a:off x="755576" y="5733256"/>
            <a:ext cx="1944216" cy="720080"/>
          </a:xfrm>
          <a:prstGeom prst="flowChartProcess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755576" y="573325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一天到晚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6096" y="1700808"/>
            <a:ext cx="3707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波斯猫问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_____: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说：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波斯猫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说：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927475"/>
            <a:ext cx="5402262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AutoShape 6"/>
          <p:cNvSpPr>
            <a:spLocks noChangeArrowheads="1"/>
          </p:cNvSpPr>
          <p:nvPr/>
        </p:nvSpPr>
        <p:spPr bwMode="auto">
          <a:xfrm>
            <a:off x="5614988" y="2565400"/>
            <a:ext cx="3529012" cy="2519363"/>
          </a:xfrm>
          <a:prstGeom prst="cloudCallout">
            <a:avLst>
              <a:gd name="adj1" fmla="val -83736"/>
              <a:gd name="adj2" fmla="val 37838"/>
            </a:avLst>
          </a:prstGeom>
          <a:solidFill>
            <a:srgbClr val="CCFF99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zh-CN" altLang="zh-CN">
              <a:solidFill>
                <a:srgbClr val="CCFF99"/>
              </a:solidFill>
            </a:endParaRP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5795963" y="3213100"/>
            <a:ext cx="3168650" cy="11906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小朋友，你们能帮帮我吗？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 animBg="1"/>
      <p:bldP spid="747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229600" cy="4530725"/>
          </a:xfrm>
        </p:spPr>
        <p:txBody>
          <a:bodyPr/>
          <a:lstStyle/>
          <a:p>
            <a:r>
              <a:rPr lang="en-US" altLang="zh-CN" dirty="0"/>
              <a:t>        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     </a:t>
            </a:r>
            <a:r>
              <a:rPr lang="zh-CN" altLang="en-US" sz="4400" dirty="0">
                <a:latin typeface="黑体" panose="02010609060101010101" charset="-122"/>
                <a:ea typeface="黑体" panose="02010609060101010101" charset="-122"/>
              </a:rPr>
              <a:t>当这只波斯猫听了大家的</a:t>
            </a:r>
            <a:endParaRPr lang="zh-CN" altLang="en-US" sz="4400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4400" dirty="0">
                <a:latin typeface="黑体" panose="02010609060101010101" charset="-122"/>
                <a:ea typeface="黑体" panose="02010609060101010101" charset="-122"/>
              </a:rPr>
              <a:t> 话</a:t>
            </a:r>
            <a:r>
              <a:rPr lang="en-US" altLang="zh-CN" sz="4400" dirty="0">
                <a:latin typeface="黑体" panose="02010609060101010101" charset="-122"/>
                <a:ea typeface="黑体" panose="02010609060101010101" charset="-122"/>
              </a:rPr>
              <a:t>,</a:t>
            </a:r>
            <a:r>
              <a:rPr lang="zh-CN" altLang="en-US" sz="4400" dirty="0">
                <a:latin typeface="黑体" panose="02010609060101010101" charset="-122"/>
                <a:ea typeface="黑体" panose="02010609060101010101" charset="-122"/>
              </a:rPr>
              <a:t>它</a:t>
            </a:r>
            <a:r>
              <a:rPr lang="en-US" altLang="zh-CN" sz="4400" dirty="0">
                <a:latin typeface="黑体" panose="02010609060101010101" charset="-122"/>
                <a:ea typeface="黑体" panose="02010609060101010101" charset="-122"/>
              </a:rPr>
              <a:t>〈             〉</a:t>
            </a:r>
            <a:r>
              <a:rPr lang="zh-CN" altLang="en-US" sz="4400" dirty="0">
                <a:latin typeface="黑体" panose="02010609060101010101" charset="-122"/>
                <a:ea typeface="黑体" panose="02010609060101010101" charset="-122"/>
              </a:rPr>
              <a:t>。</a:t>
            </a:r>
            <a:r>
              <a:rPr lang="zh-CN" altLang="en-US" sz="4400" dirty="0"/>
              <a:t>                                                                                                              </a:t>
            </a:r>
            <a:endParaRPr lang="zh-CN" altLang="en-US" sz="4400" dirty="0"/>
          </a:p>
        </p:txBody>
      </p:sp>
      <p:pic>
        <p:nvPicPr>
          <p:cNvPr id="21510" name="200761118274142046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4" descr="http://www.jitu5.com/uploads/allimg/140610/260401-14061015150949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54" y="3574473"/>
            <a:ext cx="2377440" cy="328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585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20" y="1785926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FF0000"/>
                </a:solidFill>
              </a:rPr>
              <a:t>快乐是什么？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Users\Administrator\Desktop\2015.01.21课件模板\（精读课）PPT图片元素包\tu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8313" y="765175"/>
            <a:ext cx="8072437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684213" y="1639888"/>
            <a:ext cx="7488237" cy="4092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5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4000" b="1" spc="35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b="1" spc="350" dirty="0">
                <a:latin typeface="楷体" panose="02010609060101010101" pitchFamily="49" charset="-122"/>
                <a:ea typeface="楷体" panose="02010609060101010101" pitchFamily="49" charset="-122"/>
              </a:rPr>
              <a:t>、你对故事中的波斯猫有什么看法？把你想说的话写一写。</a:t>
            </a:r>
            <a:endParaRPr lang="en-US" altLang="zh-CN" sz="4000" b="1" spc="3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spc="350" dirty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4000" b="1" spc="350" dirty="0">
                <a:latin typeface="楷体" panose="02010609060101010101" pitchFamily="49" charset="-122"/>
                <a:ea typeface="楷体" panose="02010609060101010101" pitchFamily="49" charset="-122"/>
              </a:rPr>
              <a:t>、课外阅读其他童话故事，写一写你从中学到的道理。</a:t>
            </a:r>
            <a:endParaRPr lang="en-US" altLang="zh-CN" sz="4000" b="1" spc="3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6" name="Picture 2" descr="C:\Users\Administrator\Desktop\2015.01.21课件模板\（精读课）PPT图片元素包\b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696913"/>
            <a:ext cx="6477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C:\Users\Administrator\Desktop\2015.01.21课件模板\（精读课）PPT图片元素包\zuoy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196975"/>
            <a:ext cx="14827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布置作业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61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5288" y="2349500"/>
            <a:ext cx="8748712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波斯猫不知道快乐是什么滋味，</a:t>
            </a:r>
            <a:endParaRPr lang="zh-CN" altLang="en-US" sz="4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决定去问</a:t>
            </a:r>
            <a:r>
              <a:rPr lang="zh-CN" altLang="en-US" sz="40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40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40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700338" y="3141663"/>
            <a:ext cx="1943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33CC"/>
                </a:solidFill>
              </a:rPr>
              <a:t>燕子</a:t>
            </a:r>
            <a:endParaRPr lang="zh-CN" altLang="en-US" sz="4000" b="1" dirty="0">
              <a:solidFill>
                <a:srgbClr val="0033CC"/>
              </a:solidFill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643438" y="3141663"/>
            <a:ext cx="12239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0033CC"/>
                </a:solidFill>
              </a:rPr>
              <a:t>蜜蜂</a:t>
            </a:r>
            <a:endParaRPr lang="zh-CN" altLang="en-US" sz="4000" b="1">
              <a:solidFill>
                <a:srgbClr val="0033CC"/>
              </a:solidFill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804025" y="3141663"/>
            <a:ext cx="1368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>
                <a:solidFill>
                  <a:srgbClr val="0033CC"/>
                </a:solidFill>
              </a:rPr>
              <a:t>青蛙</a:t>
            </a:r>
            <a:endParaRPr lang="zh-CN" altLang="en-US" sz="4000" b="1">
              <a:solidFill>
                <a:srgbClr val="0033CC"/>
              </a:solidFill>
            </a:endParaRPr>
          </a:p>
        </p:txBody>
      </p:sp>
      <p:pic>
        <p:nvPicPr>
          <p:cNvPr id="6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旅行路线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autoUpdateAnimBg="0"/>
      <p:bldP spid="15369" grpId="0"/>
      <p:bldP spid="153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323850" y="1916113"/>
            <a:ext cx="83169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800100" lvl="1" indent="-342900"/>
            <a:endParaRPr lang="zh-CN" altLang="zh-CN" sz="3600" b="1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827088" y="2349500"/>
            <a:ext cx="7848600" cy="29546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en-US" altLang="zh-CN" sz="4000" b="1" dirty="0"/>
              <a:t>1</a:t>
            </a:r>
            <a:r>
              <a:rPr lang="en-US" altLang="zh-CN" sz="4000" b="1" dirty="0" smtClean="0"/>
              <a:t>.</a:t>
            </a:r>
            <a:r>
              <a:rPr lang="zh-CN" altLang="en-US" sz="4000" b="1" dirty="0" smtClean="0"/>
              <a:t>大声地自由朗读课文，</a:t>
            </a:r>
            <a:r>
              <a:rPr lang="zh-CN" altLang="en-US" sz="4000" b="1" dirty="0"/>
              <a:t>用</a:t>
            </a:r>
            <a:r>
              <a:rPr lang="zh-CN" altLang="en-US" sz="4000" b="1" u="sng" dirty="0"/>
              <a:t>“      ”</a:t>
            </a:r>
            <a:r>
              <a:rPr lang="zh-CN" altLang="en-US" sz="4000" b="1" dirty="0"/>
              <a:t>画出燕子、蜜蜂、青蛙所说的话。</a:t>
            </a:r>
            <a:endParaRPr lang="zh-CN" altLang="en-US" sz="4000" b="1" dirty="0"/>
          </a:p>
          <a:p>
            <a:pPr algn="l"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en-US" altLang="zh-CN" sz="4000" b="1" dirty="0"/>
              <a:t>2. </a:t>
            </a:r>
            <a:r>
              <a:rPr lang="zh-CN" altLang="en-US" sz="4000" b="1" dirty="0"/>
              <a:t>读一读你找到的句子</a:t>
            </a:r>
            <a:r>
              <a:rPr lang="zh-CN" altLang="en-US" sz="4400" b="1" dirty="0"/>
              <a:t>。</a:t>
            </a:r>
            <a:endParaRPr lang="zh-CN" altLang="en-US" sz="4400" b="1" dirty="0"/>
          </a:p>
        </p:txBody>
      </p:sp>
      <p:sp>
        <p:nvSpPr>
          <p:cNvPr id="8196" name="WordArt 13"/>
          <p:cNvSpPr>
            <a:spLocks noChangeArrowheads="1" noChangeShapeType="1" noTextEdit="1"/>
          </p:cNvSpPr>
          <p:nvPr/>
        </p:nvSpPr>
        <p:spPr bwMode="auto">
          <a:xfrm>
            <a:off x="827088" y="549275"/>
            <a:ext cx="3313112" cy="1295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r>
              <a:rPr lang="zh-CN" altLang="en-US" sz="3600" b="1" kern="10" dirty="0">
                <a:ln w="9525">
                  <a:noFill/>
                  <a:rou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我</a:t>
            </a:r>
            <a:r>
              <a:rPr lang="zh-CN" altLang="en-US" sz="3600" b="1" kern="10" dirty="0" smtClean="0">
                <a:ln w="9525">
                  <a:noFill/>
                  <a:rou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会合作</a:t>
            </a:r>
            <a:endParaRPr lang="zh-CN" altLang="en-US" sz="3600" b="1" kern="10" dirty="0">
              <a:ln w="9525">
                <a:noFill/>
                <a:round/>
              </a:ln>
              <a:solidFill>
                <a:srgbClr val="FF66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8928992" cy="53285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6088"/>
                <a:gridCol w="6952904"/>
              </a:tblGrid>
              <a:tr h="1776197">
                <a:tc>
                  <a:txBody>
                    <a:bodyPr/>
                    <a:lstStyle/>
                    <a:p>
                      <a:pPr algn="l"/>
                      <a:endParaRPr lang="en-US" altLang="zh-CN" sz="3600" b="1" spc="350" dirty="0" smtClean="0">
                        <a:solidFill>
                          <a:prstClr val="black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/>
                      <a:r>
                        <a:rPr lang="zh-CN" altLang="en-US" sz="3600" b="1" spc="350" dirty="0" smtClean="0">
                          <a:solidFill>
                            <a:prstClr val="black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燕子说：</a:t>
                      </a:r>
                      <a:endParaRPr lang="zh-CN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3600" dirty="0"/>
                    </a:p>
                  </a:txBody>
                  <a:tcPr/>
                </a:tc>
              </a:tr>
              <a:tr h="1776197">
                <a:tc>
                  <a:txBody>
                    <a:bodyPr/>
                    <a:lstStyle/>
                    <a:p>
                      <a:pPr algn="l"/>
                      <a:endParaRPr lang="en-US" altLang="zh-CN" sz="3600" b="1" spc="350" dirty="0" smtClean="0">
                        <a:solidFill>
                          <a:prstClr val="black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/>
                      <a:r>
                        <a:rPr lang="zh-CN" altLang="en-US" sz="3600" b="1" spc="350" dirty="0" smtClean="0">
                          <a:solidFill>
                            <a:prstClr val="black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蜜蜂说：</a:t>
                      </a:r>
                      <a:endParaRPr lang="zh-CN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3600" dirty="0"/>
                    </a:p>
                  </a:txBody>
                  <a:tcPr/>
                </a:tc>
              </a:tr>
              <a:tr h="1776197">
                <a:tc>
                  <a:txBody>
                    <a:bodyPr/>
                    <a:lstStyle/>
                    <a:p>
                      <a:pPr algn="l"/>
                      <a:endParaRPr lang="en-US" altLang="zh-CN" sz="3600" b="1" spc="35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l"/>
                      <a:r>
                        <a:rPr lang="zh-CN" altLang="en-US" sz="3600" b="1" spc="35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青蛙说：</a:t>
                      </a:r>
                      <a:endParaRPr lang="zh-CN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857232"/>
            <a:ext cx="6786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5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“我一口一口衔泥，造好了温暖的窝，睡在里面，觉得很快乐。”</a:t>
            </a:r>
            <a:endParaRPr lang="zh-CN" alt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214546" y="2571744"/>
            <a:ext cx="63579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5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“我从千千万万朵花中采来花粉，酿成蜜，觉得特别快乐。”</a:t>
            </a:r>
            <a:endParaRPr lang="zh-CN" altLang="en-US" sz="3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5984" y="4500570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600" spc="3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“捉害虫、保卫庄稼是我最大的快乐！”</a:t>
            </a:r>
            <a:endParaRPr lang="zh-CN" altLang="en-US" sz="3600" spc="35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395288" y="1700213"/>
            <a:ext cx="8208962" cy="2379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燕子说：“我一口一口衔泥，造好了温暖的窝，睡在里面，觉得很快乐。”</a:t>
            </a:r>
            <a:endParaRPr lang="zh-CN" altLang="en-US" sz="4000" b="1" spc="35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7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0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1439863" cy="893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燕子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7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571876"/>
            <a:ext cx="4838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=3197201898,2937923436&amp;fm=23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381635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图片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1798061"/>
            <a:ext cx="35419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395288" y="1700213"/>
            <a:ext cx="8208962" cy="2379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燕子说：“我一口一口衔泥，造好了温暖的窝，睡在里面，觉得很快乐。”</a:t>
            </a:r>
            <a:endParaRPr lang="zh-CN" altLang="en-US" sz="4000" b="1" spc="35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7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0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1439863" cy="893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燕子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7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571876"/>
            <a:ext cx="4838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395288" y="1700213"/>
            <a:ext cx="8208962" cy="2493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蜜蜂说：“我从千千万万朵花中采来花粉，酿成蜜，觉得特别快乐。”</a:t>
            </a:r>
            <a:endParaRPr lang="zh-CN" altLang="en-US" sz="4000" b="1" spc="35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5" name="Picture 7" descr="C:\Users\Administrator\Desktop\2015.01.21课件模板\（精读课）PPT图片元素包\bann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2238"/>
            <a:ext cx="54737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8" descr="C:\Users\Administrator\Desktop\2015.01.21课件模板\（精读课）PPT图片元素包\bann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46434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文本框 35"/>
          <p:cNvSpPr txBox="1">
            <a:spLocks noChangeArrowheads="1"/>
          </p:cNvSpPr>
          <p:nvPr/>
        </p:nvSpPr>
        <p:spPr bwMode="auto">
          <a:xfrm>
            <a:off x="4572000" y="96838"/>
            <a:ext cx="2520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文本框 35"/>
          <p:cNvSpPr txBox="1">
            <a:spLocks noChangeArrowheads="1"/>
          </p:cNvSpPr>
          <p:nvPr/>
        </p:nvSpPr>
        <p:spPr bwMode="auto">
          <a:xfrm>
            <a:off x="0" y="119063"/>
            <a:ext cx="4643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找不到快乐的波斯猫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619250" y="908050"/>
            <a:ext cx="1439863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4000" b="1" spc="3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</a:t>
            </a:r>
            <a:endParaRPr lang="zh-CN" altLang="en-US" sz="4000" b="1" spc="3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20" name="Picture 2" descr="http://pic13.nipic.com/20110330/7016092_094649474187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5"/>
          <a:stretch>
            <a:fillRect/>
          </a:stretch>
        </p:blipFill>
        <p:spPr bwMode="auto">
          <a:xfrm>
            <a:off x="4714876" y="3500438"/>
            <a:ext cx="3094038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1525</Words>
  <Application>WPS 演示</Application>
  <PresentationFormat>全屏显示(4:3)</PresentationFormat>
  <Paragraphs>205</Paragraphs>
  <Slides>27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Calibri</vt:lpstr>
      <vt:lpstr>楷体</vt:lpstr>
      <vt:lpstr>黑体</vt:lpstr>
      <vt:lpstr>微软雅黑</vt:lpstr>
      <vt:lpstr>华文楷体</vt:lpstr>
      <vt:lpstr>Office 主题​​</vt:lpstr>
      <vt:lpstr>3_Watermark</vt:lpstr>
      <vt:lpstr>1_Office 主题</vt:lpstr>
      <vt:lpstr>2_Office 主题</vt:lpstr>
      <vt:lpstr>3_Office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江倩</dc:creator>
  <cp:lastModifiedBy>明德小学二年级</cp:lastModifiedBy>
  <cp:revision>29</cp:revision>
  <dcterms:created xsi:type="dcterms:W3CDTF">2016-03-12T04:06:00Z</dcterms:created>
  <dcterms:modified xsi:type="dcterms:W3CDTF">2017-06-02T00:49:57Z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