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8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737AA-39C5-45E5-96BB-CD2569989CAE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B59E-E0DC-49A4-84F1-E54745AAC4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812D-E573-4997-9AF9-7FD7F4313D6A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DCB-4128-4645-8BE4-C37C7DCD8D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2A492-89D4-426B-A19B-079D52764E28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18A8C-9E26-4396-982B-8BEB0D01BA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E9A55-DD32-4156-A228-5EAF4639A48E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922D7-5326-448C-AC79-676D35E4C5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600DD-C517-4904-A0FE-C0A1532A6842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97408-436C-40F4-BE78-C522279722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0DD8-26DB-48CB-A75D-98A012F378C1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2CE0-BDB1-422B-863B-E34610E269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6652C-A3AA-407A-86C3-8BE6562524B0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4077-AFBC-4EFC-A7AE-075D0D1F93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DB7F4-E1D0-4C50-963B-EE4EF33A62E9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D5824-54A6-4FE5-AB64-4747B75230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1B286-F851-4EDE-82C9-4CB518797227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9EDDA-3BE5-44A2-B0ED-9AB6504E1A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D9139-B25B-46DB-AAF9-5AD3545FF047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A5D4-9AF5-4EE7-BC1F-6F19090EC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3F86-07B5-4C83-9E3B-6CA17970A686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27C7-6255-4863-AA52-B7BC5A4E73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28E82C-E0F5-4A97-BB20-2EAA9C8122F4}" type="datetimeFigureOut">
              <a:rPr lang="zh-CN" altLang="en-US"/>
              <a:pPr>
                <a:defRPr/>
              </a:pPr>
              <a:t>2016/12/8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61786E-E17C-4ACB-BA5D-40DAD420FA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5229225"/>
            <a:ext cx="4427538" cy="863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240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smtClean="0"/>
              <a:t>执教：钱萌　制作：钱萌</a:t>
            </a:r>
          </a:p>
        </p:txBody>
      </p:sp>
      <p:pic>
        <p:nvPicPr>
          <p:cNvPr id="13314" name="Picture 3" descr="000"/>
          <p:cNvPicPr>
            <a:picLocks noChangeAspect="1" noChangeArrowheads="1"/>
          </p:cNvPicPr>
          <p:nvPr/>
        </p:nvPicPr>
        <p:blipFill>
          <a:blip r:embed="rId3"/>
          <a:srcRect b="5901"/>
          <a:stretch>
            <a:fillRect/>
          </a:stretch>
        </p:blipFill>
        <p:spPr bwMode="auto">
          <a:xfrm>
            <a:off x="0" y="0"/>
            <a:ext cx="6372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7092950" y="908050"/>
            <a:ext cx="1006475" cy="4032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5400">
                <a:solidFill>
                  <a:srgbClr val="CC0099"/>
                </a:solidFill>
                <a:ea typeface="华文行楷"/>
                <a:cs typeface="华文行楷"/>
              </a:rPr>
              <a:t>寓言二则之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PM_0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763713" y="1773238"/>
            <a:ext cx="540067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小练笔</a:t>
            </a:r>
            <a:r>
              <a:rPr lang="zh-CN" altLang="en-US">
                <a:latin typeface="Calibri" pitchFamily="34" charset="0"/>
              </a:rPr>
              <a:t>：</a:t>
            </a:r>
            <a:endParaRPr lang="en-US" altLang="zh-CN">
              <a:latin typeface="Calibri" pitchFamily="34" charset="0"/>
            </a:endParaRPr>
          </a:p>
          <a:p>
            <a:endParaRPr lang="en-US" altLang="zh-CN">
              <a:latin typeface="Calibri" pitchFamily="34" charset="0"/>
            </a:endParaRPr>
          </a:p>
          <a:p>
            <a:r>
              <a:rPr lang="en-US" altLang="zh-CN" sz="3200">
                <a:latin typeface="Calibri" pitchFamily="34" charset="0"/>
              </a:rPr>
              <a:t>         </a:t>
            </a:r>
          </a:p>
          <a:p>
            <a:r>
              <a:rPr lang="en-US" altLang="zh-CN" sz="3200">
                <a:latin typeface="Calibri" pitchFamily="34" charset="0"/>
              </a:rPr>
              <a:t>           </a:t>
            </a:r>
            <a:r>
              <a:rPr lang="zh-CN" altLang="en-US" sz="3200">
                <a:latin typeface="Calibri" pitchFamily="34" charset="0"/>
              </a:rPr>
              <a:t>南郭先生下岗后</a:t>
            </a:r>
            <a:r>
              <a:rPr lang="en-US" altLang="zh-CN" sz="3200">
                <a:latin typeface="宋体" charset="-122"/>
              </a:rPr>
              <a:t>… …</a:t>
            </a:r>
            <a:endParaRPr lang="zh-CN" altLang="en-US" sz="3200"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03350" y="1916113"/>
            <a:ext cx="7056438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滥：与真实不否，引申为蒙混。</a:t>
            </a:r>
            <a:endParaRPr lang="en-US" altLang="zh-CN" sz="900" b="1">
              <a:solidFill>
                <a:srgbClr val="C00000"/>
              </a:solidFill>
              <a:latin typeface="Calibri" pitchFamily="34" charset="0"/>
            </a:endParaRPr>
          </a:p>
          <a:p>
            <a:endParaRPr lang="en-US" altLang="zh-CN" sz="900" b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竽：簧管乐器。</a:t>
            </a:r>
            <a:endParaRPr lang="en-US" altLang="zh-CN" sz="4000" b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充数：凑数</a:t>
            </a:r>
            <a:r>
              <a:rPr lang="zh-CN" altLang="en-US" sz="4800" b="1">
                <a:solidFill>
                  <a:srgbClr val="C00000"/>
                </a:solidFill>
                <a:latin typeface="Calibri" pitchFamily="34" charset="0"/>
              </a:rPr>
              <a:t>。</a:t>
            </a:r>
          </a:p>
        </p:txBody>
      </p:sp>
    </p:spTree>
  </p:cSld>
  <p:clrMapOvr>
    <a:masterClrMapping/>
  </p:clrMapOvr>
  <p:transition>
    <p:wipe dir="r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92275" y="1773238"/>
            <a:ext cx="6264275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>
                <a:solidFill>
                  <a:srgbClr val="C00000"/>
                </a:solidFill>
                <a:latin typeface="Calibri" pitchFamily="34" charset="0"/>
              </a:rPr>
              <a:t>        </a:t>
            </a:r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演奏的时候，他就鼓着腮帮捂着竽眼儿，装腔作势，混在队里充数。</a:t>
            </a:r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52" name="Text Box 20"/>
          <p:cNvSpPr txBox="1">
            <a:spLocks noChangeArrowheads="1"/>
          </p:cNvSpPr>
          <p:nvPr/>
        </p:nvSpPr>
        <p:spPr bwMode="auto">
          <a:xfrm>
            <a:off x="611188" y="692150"/>
            <a:ext cx="79930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6699FF"/>
                </a:solidFill>
                <a:latin typeface="Calibri" pitchFamily="34" charset="0"/>
              </a:rPr>
              <a:t>　　</a:t>
            </a:r>
            <a:r>
              <a:rPr lang="zh-CN" altLang="en-US" sz="2800" b="1">
                <a:solidFill>
                  <a:srgbClr val="C00000"/>
                </a:solidFill>
                <a:latin typeface="Calibri" pitchFamily="34" charset="0"/>
              </a:rPr>
              <a:t>多读课文，多思考，综合大家的意见，划找到文中的有关句子用自己的话概括出来填入表中。</a:t>
            </a:r>
          </a:p>
        </p:txBody>
      </p:sp>
      <p:graphicFrame>
        <p:nvGraphicFramePr>
          <p:cNvPr id="16415" name="Group 31"/>
          <p:cNvGraphicFramePr>
            <a:graphicFrameLocks noGrp="1"/>
          </p:cNvGraphicFramePr>
          <p:nvPr/>
        </p:nvGraphicFramePr>
        <p:xfrm>
          <a:off x="827088" y="2276475"/>
          <a:ext cx="7489825" cy="3889375"/>
        </p:xfrm>
        <a:graphic>
          <a:graphicData uri="http://schemas.openxmlformats.org/drawingml/2006/table">
            <a:tbl>
              <a:tblPr/>
              <a:tblGrid>
                <a:gridCol w="1944687"/>
                <a:gridCol w="5545138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滥竽充数成功的原因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滥竽充数失败的原因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结果是什么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说明了什么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280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1"/>
          <p:cNvSpPr>
            <a:spLocks noChangeArrowheads="1"/>
          </p:cNvSpPr>
          <p:nvPr/>
        </p:nvSpPr>
        <p:spPr bwMode="auto">
          <a:xfrm>
            <a:off x="1116013" y="1196975"/>
            <a:ext cx="72009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C00000"/>
                </a:solidFill>
                <a:latin typeface="Calibri" pitchFamily="34" charset="0"/>
              </a:rPr>
              <a:t>                 </a:t>
            </a:r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战国时候，齐宣王喜欢听吹竽，又喜欢讲排场，他手下吹竽的乐队就有三百人。他常常叫这三百人一齐吹竽给他听。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755650" y="765175"/>
            <a:ext cx="75612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latin typeface="Calibri" pitchFamily="34" charset="0"/>
              </a:rPr>
              <a:t>                 </a:t>
            </a:r>
            <a:r>
              <a:rPr lang="zh-CN" altLang="en-US" sz="3200" b="1">
                <a:solidFill>
                  <a:srgbClr val="C00000"/>
                </a:solidFill>
                <a:latin typeface="Calibri" pitchFamily="34" charset="0"/>
              </a:rPr>
              <a:t>演奏的时候，他就鼓着腮帮捂着竽眼儿，装腔作势混在队里充数。他混过了一次又一次，没有出过毛病。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3284538"/>
            <a:ext cx="712946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latin typeface="Calibri" pitchFamily="34" charset="0"/>
              </a:rPr>
              <a:t>        </a:t>
            </a:r>
            <a:r>
              <a:rPr lang="zh-CN" altLang="en-US" sz="2800" b="1">
                <a:latin typeface="Calibri" pitchFamily="34" charset="0"/>
              </a:rPr>
              <a:t>说说这两个句子是什么关系？你能用恰当的关联词将它连起来吗？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2988" y="5229225"/>
            <a:ext cx="6510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Calibri" pitchFamily="34" charset="0"/>
              </a:rPr>
              <a:t>（“因为</a:t>
            </a:r>
            <a:r>
              <a:rPr lang="en-US" altLang="zh-CN" sz="2000" b="1">
                <a:latin typeface="宋体" charset="-122"/>
              </a:rPr>
              <a:t>… …</a:t>
            </a:r>
            <a:r>
              <a:rPr lang="zh-CN" altLang="en-US" sz="2000" b="1">
                <a:latin typeface="Calibri" pitchFamily="34" charset="0"/>
              </a:rPr>
              <a:t>所以</a:t>
            </a:r>
            <a:r>
              <a:rPr lang="en-US" altLang="zh-CN" sz="2000" b="1">
                <a:latin typeface="宋体" charset="-122"/>
              </a:rPr>
              <a:t>… …</a:t>
            </a:r>
            <a:r>
              <a:rPr lang="zh-CN" altLang="en-US" sz="2000" b="1">
                <a:latin typeface="Calibri" pitchFamily="34" charset="0"/>
              </a:rPr>
              <a:t>”，“之所以</a:t>
            </a:r>
            <a:r>
              <a:rPr lang="en-US" altLang="zh-CN" sz="2000" b="1">
                <a:latin typeface="宋体" charset="-122"/>
              </a:rPr>
              <a:t>… …</a:t>
            </a:r>
            <a:r>
              <a:rPr lang="zh-CN" altLang="en-US" sz="2000" b="1">
                <a:latin typeface="宋体" charset="-122"/>
              </a:rPr>
              <a:t>是</a:t>
            </a:r>
            <a:r>
              <a:rPr lang="zh-CN" altLang="en-US" sz="2000" b="1">
                <a:latin typeface="Calibri" pitchFamily="34" charset="0"/>
              </a:rPr>
              <a:t>因为</a:t>
            </a:r>
            <a:r>
              <a:rPr lang="en-US" altLang="zh-CN" sz="2000" b="1">
                <a:latin typeface="宋体" charset="-122"/>
              </a:rPr>
              <a:t>… …</a:t>
            </a:r>
            <a:r>
              <a:rPr lang="zh-CN" altLang="en-US" sz="2000" b="1">
                <a:latin typeface="Calibri" pitchFamily="34" charset="0"/>
              </a:rPr>
              <a:t>”）</a:t>
            </a:r>
          </a:p>
        </p:txBody>
      </p:sp>
    </p:spTree>
  </p:cSld>
  <p:clrMapOvr>
    <a:masterClrMapping/>
  </p:clrMapOvr>
  <p:transition>
    <p:cut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87450" y="2420938"/>
            <a:ext cx="66976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        南郭先生听到这个消息，只好偷偷的溜走了。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900113" y="1125538"/>
            <a:ext cx="7056437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填空</a:t>
            </a:r>
            <a:r>
              <a:rPr lang="zh-CN" altLang="en-US" sz="4000">
                <a:latin typeface="Calibri" pitchFamily="34" charset="0"/>
              </a:rPr>
              <a:t>：</a:t>
            </a:r>
            <a:endParaRPr lang="en-US" altLang="zh-CN" sz="40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4000">
                <a:latin typeface="Calibri" pitchFamily="34" charset="0"/>
              </a:rPr>
              <a:t>        </a:t>
            </a:r>
            <a:r>
              <a:rPr lang="en-US" altLang="zh-CN" sz="3200">
                <a:latin typeface="Calibri" pitchFamily="34" charset="0"/>
              </a:rPr>
              <a:t>《</a:t>
            </a:r>
            <a:r>
              <a:rPr lang="zh-CN" altLang="en-US" sz="3200">
                <a:latin typeface="Calibri" pitchFamily="34" charset="0"/>
              </a:rPr>
              <a:t>滥竽充数</a:t>
            </a:r>
            <a:r>
              <a:rPr lang="en-US" altLang="zh-CN" sz="3200">
                <a:latin typeface="Calibri" pitchFamily="34" charset="0"/>
              </a:rPr>
              <a:t>》</a:t>
            </a:r>
            <a:r>
              <a:rPr lang="zh-CN" altLang="en-US" sz="3200">
                <a:latin typeface="Calibri" pitchFamily="34" charset="0"/>
              </a:rPr>
              <a:t>这则寓言讲的是</a:t>
            </a:r>
            <a:r>
              <a:rPr lang="zh-CN" altLang="en-US" sz="3200" u="sng">
                <a:latin typeface="Calibri" pitchFamily="34" charset="0"/>
              </a:rPr>
              <a:t>    </a:t>
            </a:r>
            <a:r>
              <a:rPr lang="zh-CN" altLang="en-US" sz="3200">
                <a:latin typeface="Calibri" pitchFamily="34" charset="0"/>
              </a:rPr>
              <a:t>  </a:t>
            </a:r>
            <a:r>
              <a:rPr lang="zh-CN" altLang="en-US" sz="3200" u="sng">
                <a:latin typeface="Calibri" pitchFamily="34" charset="0"/>
              </a:rPr>
              <a:t>    </a:t>
            </a:r>
            <a:r>
              <a:rPr lang="zh-CN" altLang="en-US" sz="3200">
                <a:latin typeface="Calibri" pitchFamily="34" charset="0"/>
              </a:rPr>
              <a:t>                                                </a:t>
            </a:r>
            <a:r>
              <a:rPr lang="zh-CN" altLang="en-US" sz="3200" u="sng">
                <a:latin typeface="Calibri" pitchFamily="34" charset="0"/>
              </a:rPr>
              <a:t>         </a:t>
            </a:r>
            <a:endParaRPr lang="en-US" altLang="zh-CN" sz="3200" u="sng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32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latin typeface="Calibri" pitchFamily="34" charset="0"/>
              </a:rPr>
              <a:t>的事，告诉人们</a:t>
            </a:r>
            <a:endParaRPr lang="en-US" altLang="zh-CN" sz="3200" u="sng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>
                <a:latin typeface="Calibri" pitchFamily="34" charset="0"/>
              </a:rPr>
              <a:t>                                 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116013" y="3284538"/>
            <a:ext cx="5976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924300" y="4005263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42988" y="4652963"/>
            <a:ext cx="2952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088" y="1916113"/>
            <a:ext cx="76803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Calibri" pitchFamily="34" charset="0"/>
              </a:rPr>
              <a:t>新闻前线</a:t>
            </a:r>
            <a:r>
              <a:rPr lang="zh-CN" altLang="en-US" sz="4000">
                <a:latin typeface="Calibri" pitchFamily="34" charset="0"/>
              </a:rPr>
              <a:t>：</a:t>
            </a:r>
            <a:r>
              <a:rPr lang="en-US" altLang="zh-CN" sz="4000">
                <a:latin typeface="Calibri" pitchFamily="34" charset="0"/>
              </a:rPr>
              <a:t>        </a:t>
            </a:r>
          </a:p>
          <a:p>
            <a:endParaRPr lang="en-US" altLang="zh-CN" sz="4000">
              <a:latin typeface="Calibri" pitchFamily="34" charset="0"/>
            </a:endParaRPr>
          </a:p>
          <a:p>
            <a:r>
              <a:rPr lang="en-US" altLang="zh-CN" sz="4000">
                <a:latin typeface="Calibri" pitchFamily="34" charset="0"/>
              </a:rPr>
              <a:t>        </a:t>
            </a:r>
            <a:r>
              <a:rPr lang="en-US" altLang="zh-CN" sz="4000" b="1">
                <a:solidFill>
                  <a:srgbClr val="C00000"/>
                </a:solidFill>
                <a:latin typeface="Calibri" pitchFamily="34" charset="0"/>
              </a:rPr>
              <a:t>——</a:t>
            </a:r>
            <a:r>
              <a:rPr lang="zh-CN" altLang="en-US" sz="4000" b="1">
                <a:solidFill>
                  <a:srgbClr val="C00000"/>
                </a:solidFill>
                <a:latin typeface="Calibri" pitchFamily="34" charset="0"/>
              </a:rPr>
              <a:t>说说我们身边的南郭先生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310</Words>
  <Application>WPS 演示</Application>
  <PresentationFormat>全屏显示(4:3)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华文行楷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lenovo</cp:lastModifiedBy>
  <cp:revision>22</cp:revision>
  <dcterms:created xsi:type="dcterms:W3CDTF">2016-12-06T11:52:00Z</dcterms:created>
  <dcterms:modified xsi:type="dcterms:W3CDTF">2016-12-08T07:06:21Z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