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9" r:id="rId4"/>
    <p:sldId id="260" r:id="rId5"/>
    <p:sldId id="265" r:id="rId6"/>
    <p:sldId id="264" r:id="rId7"/>
    <p:sldId id="257" r:id="rId8"/>
    <p:sldId id="263" r:id="rId9"/>
    <p:sldId id="270" r:id="rId10"/>
    <p:sldId id="258" r:id="rId11"/>
  </p:sldIdLst>
  <p:sldSz cx="9144000" cy="6858000" type="screen4x3"/>
  <p:notesSz cx="6858000" cy="9144000"/>
  <p:defaultTextStyle>
    <a:defPPr>
      <a:defRPr lang="zh-TW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PMingLiU" pitchFamily="2" charset="-12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102" y="-660"/>
      </p:cViewPr>
      <p:guideLst>
        <p:guide orient="horz" pos="2160"/>
        <p:guide pos="29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endParaRPr lang="zh-TW" sz="1200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/>
            <a:endParaRPr lang="zh-TW" sz="1200"/>
          </a:p>
        </p:txBody>
      </p:sp>
      <p:sp>
        <p:nvSpPr>
          <p:cNvPr id="4100" name="幻灯片图像占位符 40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1" name="文本占位符 4100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按一下以編輯母片</a:t>
            </a:r>
          </a:p>
          <a:p>
            <a:pPr lvl="1"/>
            <a:r>
              <a:rPr lang="zh-CN" altLang="en-US"/>
              <a:t>第二層</a:t>
            </a:r>
          </a:p>
          <a:p>
            <a:pPr lvl="2"/>
            <a:r>
              <a:rPr lang="zh-CN" altLang="en-US"/>
              <a:t>第三層</a:t>
            </a:r>
          </a:p>
          <a:p>
            <a:pPr lvl="3"/>
            <a:r>
              <a:rPr lang="zh-CN" altLang="en-US"/>
              <a:t>第四層</a:t>
            </a:r>
          </a:p>
          <a:p>
            <a:pPr lvl="4"/>
            <a:r>
              <a:rPr lang="zh-CN" altLang="en-US"/>
              <a:t>第五層</a:t>
            </a:r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/>
            <a:endParaRPr lang="zh-TW" sz="1200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TW" sz="1200"/>
              <a:pPr lvl="0" algn="r"/>
              <a:t>‹#›</a:t>
            </a:fld>
            <a:endParaRPr lang="zh-TW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corbeil"/>
          <p:cNvPicPr>
            <a:picLocks noChangeAspect="1"/>
          </p:cNvPicPr>
          <p:nvPr/>
        </p:nvPicPr>
        <p:blipFill>
          <a:blip r:embed="rId2">
            <a:lum bright="6000"/>
          </a:blip>
          <a:srcRect b="66667"/>
          <a:stretch>
            <a:fillRect/>
          </a:stretch>
        </p:blipFill>
        <p:spPr>
          <a:xfrm>
            <a:off x="0" y="0"/>
            <a:ext cx="9144000" cy="2667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矩形 205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folHlink">
              <a:alpha val="4999"/>
            </a:schemeClr>
          </a:solidFill>
          <a:ln w="9525">
            <a:noFill/>
            <a:miter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52" name="图片 2051" descr="corbeil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4"/>
              </a:clrFrom>
              <a:clrTo>
                <a:srgbClr val="F6F6F4">
                  <a:alpha val="0"/>
                </a:srgbClr>
              </a:clrTo>
            </a:clrChange>
            <a:lum bright="-6000" contrast="18000"/>
          </a:blip>
          <a:srcRect t="36000" r="42000"/>
          <a:stretch>
            <a:fillRect/>
          </a:stretch>
        </p:blipFill>
        <p:spPr>
          <a:xfrm>
            <a:off x="0" y="2836863"/>
            <a:ext cx="4876800" cy="40354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3" name="Freeform 27"/>
          <p:cNvSpPr/>
          <p:nvPr/>
        </p:nvSpPr>
        <p:spPr>
          <a:xfrm rot="16200000">
            <a:off x="566738" y="-566737"/>
            <a:ext cx="1152525" cy="2286000"/>
          </a:xfrm>
          <a:custGeom>
            <a:avLst/>
            <a:gdLst>
              <a:gd name="txL" fmla="*/ 0 w 1785"/>
              <a:gd name="txT" fmla="*/ 0 h 3648"/>
              <a:gd name="txR" fmla="*/ 1785 w 1785"/>
              <a:gd name="txB" fmla="*/ 3648 h 3648"/>
            </a:gdLst>
            <a:ahLst/>
            <a:cxnLst>
              <a:cxn ang="0">
                <a:pos x="0" y="0"/>
              </a:cxn>
              <a:cxn ang="0">
                <a:pos x="1779" y="3648"/>
              </a:cxn>
              <a:cxn ang="0">
                <a:pos x="1785" y="0"/>
              </a:cxn>
            </a:cxnLst>
            <a:rect l="txL" t="txT" r="txR" b="txB"/>
            <a:pathLst>
              <a:path w="1785" h="3648">
                <a:moveTo>
                  <a:pt x="0" y="0"/>
                </a:moveTo>
                <a:lnTo>
                  <a:pt x="1779" y="3648"/>
                </a:lnTo>
                <a:lnTo>
                  <a:pt x="1785" y="0"/>
                </a:lnTo>
              </a:path>
            </a:pathLst>
          </a:custGeom>
          <a:solidFill>
            <a:schemeClr val="folHlink">
              <a:alpha val="29999"/>
            </a:schemeClr>
          </a:solidFill>
          <a:ln w="9525">
            <a:noFill/>
            <a:miter/>
          </a:ln>
        </p:spPr>
        <p:txBody>
          <a:bodyPr rot="0" vert="eaVert"/>
          <a:lstStyle/>
          <a:p>
            <a:pPr lvl="0"/>
            <a:endParaRPr lang="ko-KR" altLang="en-US" dirty="0">
              <a:latin typeface="Arial" charset="0"/>
              <a:ea typeface="Gulim" pitchFamily="2" charset="-127"/>
            </a:endParaRPr>
          </a:p>
        </p:txBody>
      </p:sp>
      <p:sp>
        <p:nvSpPr>
          <p:cNvPr id="2054" name="Freeform 27"/>
          <p:cNvSpPr/>
          <p:nvPr/>
        </p:nvSpPr>
        <p:spPr>
          <a:xfrm rot="5400000">
            <a:off x="5705475" y="3419475"/>
            <a:ext cx="2305050" cy="4572000"/>
          </a:xfrm>
          <a:custGeom>
            <a:avLst/>
            <a:gdLst>
              <a:gd name="txL" fmla="*/ 0 w 1785"/>
              <a:gd name="txT" fmla="*/ 0 h 3648"/>
              <a:gd name="txR" fmla="*/ 1785 w 1785"/>
              <a:gd name="txB" fmla="*/ 3648 h 3648"/>
            </a:gdLst>
            <a:ahLst/>
            <a:cxnLst>
              <a:cxn ang="0">
                <a:pos x="0" y="0"/>
              </a:cxn>
              <a:cxn ang="0">
                <a:pos x="1779" y="3648"/>
              </a:cxn>
              <a:cxn ang="0">
                <a:pos x="1785" y="0"/>
              </a:cxn>
            </a:cxnLst>
            <a:rect l="txL" t="txT" r="txR" b="txB"/>
            <a:pathLst>
              <a:path w="1785" h="3648">
                <a:moveTo>
                  <a:pt x="0" y="0"/>
                </a:moveTo>
                <a:lnTo>
                  <a:pt x="1779" y="3648"/>
                </a:lnTo>
                <a:lnTo>
                  <a:pt x="1785" y="0"/>
                </a:lnTo>
              </a:path>
            </a:pathLst>
          </a:custGeom>
          <a:solidFill>
            <a:schemeClr val="folHlink">
              <a:alpha val="29999"/>
            </a:schemeClr>
          </a:solidFill>
          <a:ln w="9525">
            <a:noFill/>
            <a:miter/>
          </a:ln>
        </p:spPr>
        <p:txBody>
          <a:bodyPr rot="10800000" vert="eaVert"/>
          <a:lstStyle/>
          <a:p>
            <a:pPr lvl="0"/>
            <a:endParaRPr lang="ko-KR" altLang="en-US" dirty="0">
              <a:latin typeface="Arial" charset="0"/>
              <a:ea typeface="Gulim" pitchFamily="2" charset="-127"/>
            </a:endParaRPr>
          </a:p>
        </p:txBody>
      </p:sp>
      <p:sp>
        <p:nvSpPr>
          <p:cNvPr id="2055" name="日期占位符 2054"/>
          <p:cNvSpPr>
            <a:spLocks noGrp="1"/>
          </p:cNvSpPr>
          <p:nvPr>
            <p:ph type="dt" sz="half" idx="2"/>
          </p:nvPr>
        </p:nvSpPr>
        <p:spPr>
          <a:xfrm>
            <a:off x="457200" y="6381750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TW">
              <a:latin typeface="宋体" charset="-122"/>
              <a:ea typeface="宋体" charset="-122"/>
            </a:endParaRPr>
          </a:p>
        </p:txBody>
      </p:sp>
      <p:sp>
        <p:nvSpPr>
          <p:cNvPr id="2056" name="页脚占位符 2055"/>
          <p:cNvSpPr>
            <a:spLocks noGrp="1"/>
          </p:cNvSpPr>
          <p:nvPr>
            <p:ph type="ftr" sz="quarter" idx="3"/>
          </p:nvPr>
        </p:nvSpPr>
        <p:spPr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TW">
              <a:latin typeface="宋体" charset="-122"/>
              <a:ea typeface="宋体" charset="-122"/>
            </a:endParaRPr>
          </a:p>
        </p:txBody>
      </p:sp>
      <p:sp>
        <p:nvSpPr>
          <p:cNvPr id="2057" name="灯片编号占位符 2056"/>
          <p:cNvSpPr>
            <a:spLocks noGrp="1"/>
          </p:cNvSpPr>
          <p:nvPr>
            <p:ph type="sldNum" sz="quarter" idx="4"/>
          </p:nvPr>
        </p:nvSpPr>
        <p:spPr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fld id="{9A0DB2DC-4C9A-4742-B13C-FB6460FD3503}" type="slidenum">
              <a:rPr lang="en-US" altLang="zh-TW">
                <a:latin typeface="宋体" charset="-122"/>
                <a:ea typeface="宋体" charset="-122"/>
              </a:rPr>
              <a:pPr/>
              <a:t>‹#›</a:t>
            </a:fld>
            <a:endParaRPr lang="zh-TW">
              <a:latin typeface="宋体" charset="-122"/>
              <a:ea typeface="宋体" charset="-122"/>
            </a:endParaRPr>
          </a:p>
        </p:txBody>
      </p:sp>
      <p:sp>
        <p:nvSpPr>
          <p:cNvPr id="2058" name="标题 2057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162050"/>
          </a:xfrm>
          <a:prstGeom prst="rect">
            <a:avLst/>
          </a:prstGeom>
          <a:noFill/>
          <a:ln w="0">
            <a:noFill/>
            <a:miter/>
          </a:ln>
        </p:spPr>
        <p:txBody>
          <a:bodyPr anchor="ctr"/>
          <a:lstStyle>
            <a:lvl1pPr lvl="0" algn="r">
              <a:defRPr sz="4400"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9" name="副标题 2058"/>
          <p:cNvSpPr>
            <a:spLocks noGrp="1"/>
          </p:cNvSpPr>
          <p:nvPr>
            <p:ph type="subTitle" idx="1"/>
          </p:nvPr>
        </p:nvSpPr>
        <p:spPr>
          <a:xfrm>
            <a:off x="2057400" y="3886200"/>
            <a:ext cx="6400800" cy="609600"/>
          </a:xfrm>
          <a:prstGeom prst="rect">
            <a:avLst/>
          </a:prstGeom>
          <a:noFill/>
          <a:ln w="0">
            <a:noFill/>
            <a:miter/>
          </a:ln>
        </p:spPr>
        <p:txBody>
          <a:bodyPr anchor="t"/>
          <a:lstStyle>
            <a:lvl1pPr marL="0" lvl="0" indent="0" algn="r">
              <a:buNone/>
              <a:defRPr sz="2400" kern="1200">
                <a:latin typeface="Arial" charset="0"/>
              </a:defRPr>
            </a:lvl1pPr>
            <a:lvl2pPr marL="457200" lvl="1" indent="-457200" algn="ctr">
              <a:buNone/>
              <a:defRPr sz="2400" kern="1200">
                <a:latin typeface="Arial" charset="0"/>
              </a:defRPr>
            </a:lvl2pPr>
            <a:lvl3pPr marL="914400" lvl="2" indent="-914400" algn="ctr">
              <a:buNone/>
              <a:defRPr sz="2400" kern="1200">
                <a:latin typeface="Arial" charset="0"/>
              </a:defRPr>
            </a:lvl3pPr>
            <a:lvl4pPr marL="1371600" lvl="3" indent="-1371600" algn="ctr">
              <a:buNone/>
              <a:defRPr sz="2400" kern="1200">
                <a:latin typeface="Arial" charset="0"/>
              </a:defRPr>
            </a:lvl4pPr>
            <a:lvl5pPr marL="1828800" lvl="4" indent="-1828800" algn="ctr">
              <a:buNone/>
              <a:defRPr sz="2400" kern="1200">
                <a:latin typeface="Arial" charset="0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TW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corbeil"/>
          <p:cNvPicPr>
            <a:picLocks noChangeAspect="1"/>
          </p:cNvPicPr>
          <p:nvPr/>
        </p:nvPicPr>
        <p:blipFill>
          <a:blip r:embed="rId13">
            <a:lum bright="6000"/>
          </a:blip>
          <a:srcRect b="72667"/>
          <a:stretch>
            <a:fillRect/>
          </a:stretch>
        </p:blipFill>
        <p:spPr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矩形 102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folHlink">
              <a:alpha val="4999"/>
            </a:schemeClr>
          </a:solidFill>
          <a:ln w="9525">
            <a:noFill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" name="未知"/>
          <p:cNvSpPr/>
          <p:nvPr/>
        </p:nvSpPr>
        <p:spPr>
          <a:xfrm rot="5400000">
            <a:off x="5295900" y="3009900"/>
            <a:ext cx="6858000" cy="838200"/>
          </a:xfrm>
          <a:custGeom>
            <a:avLst/>
            <a:gdLst/>
            <a:ahLst/>
            <a:cxnLst/>
            <a:rect l="0" t="0" r="0" b="0"/>
            <a:pathLst>
              <a:path w="5557" h="198">
                <a:moveTo>
                  <a:pt x="5553" y="0"/>
                </a:moveTo>
                <a:lnTo>
                  <a:pt x="5553" y="150"/>
                </a:lnTo>
                <a:cubicBezTo>
                  <a:pt x="5557" y="144"/>
                  <a:pt x="5136" y="181"/>
                  <a:pt x="4585" y="186"/>
                </a:cubicBezTo>
                <a:cubicBezTo>
                  <a:pt x="4034" y="191"/>
                  <a:pt x="2849" y="170"/>
                  <a:pt x="2246" y="180"/>
                </a:cubicBezTo>
                <a:cubicBezTo>
                  <a:pt x="1643" y="190"/>
                  <a:pt x="1319" y="178"/>
                  <a:pt x="960" y="180"/>
                </a:cubicBezTo>
                <a:cubicBezTo>
                  <a:pt x="601" y="182"/>
                  <a:pt x="238" y="198"/>
                  <a:pt x="76" y="198"/>
                </a:cubicBezTo>
                <a:cubicBezTo>
                  <a:pt x="28" y="198"/>
                  <a:pt x="1" y="153"/>
                  <a:pt x="1" y="153"/>
                </a:cubicBezTo>
                <a:cubicBezTo>
                  <a:pt x="1" y="153"/>
                  <a:pt x="0" y="83"/>
                  <a:pt x="1" y="0"/>
                </a:cubicBezTo>
                <a:lnTo>
                  <a:pt x="5553" y="0"/>
                </a:lnTo>
                <a:close/>
              </a:path>
            </a:pathLst>
          </a:custGeom>
          <a:solidFill>
            <a:schemeClr val="folHlink">
              <a:alpha val="29999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381750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latin typeface="宋体" charset="-122"/>
                <a:ea typeface="宋体" charset="-122"/>
              </a:defRPr>
            </a:lvl1pPr>
          </a:lstStyle>
          <a:p>
            <a:pPr lvl="0"/>
            <a:endParaRPr lang="zh-TW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latin typeface="宋体" charset="-122"/>
                <a:ea typeface="宋体" charset="-122"/>
              </a:defRPr>
            </a:lvl1pPr>
          </a:lstStyle>
          <a:p>
            <a:pPr lvl="0"/>
            <a:endParaRPr lang="zh-TW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latin typeface="宋体" charset="-122"/>
                <a:ea typeface="宋体" charset="-122"/>
              </a:defRPr>
            </a:lvl1pPr>
          </a:lstStyle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  <p:pic>
        <p:nvPicPr>
          <p:cNvPr id="1032" name="图片 1031" descr="hr-abhijit-sagade-0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547" t="44969" r="2586" b="29874"/>
          <a:stretch>
            <a:fillRect/>
          </a:stretch>
        </p:blipFill>
        <p:spPr>
          <a:xfrm>
            <a:off x="381000" y="1066800"/>
            <a:ext cx="6172200" cy="381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033" name="图片 1032" descr="corbeil"/>
          <p:cNvPicPr>
            <a:picLocks noChangeAspect="1"/>
          </p:cNvPicPr>
          <p:nvPr/>
        </p:nvPicPr>
        <p:blipFill>
          <a:blip r:embed="rId15">
            <a:clrChange>
              <a:clrFrom>
                <a:srgbClr val="F6F6F4"/>
              </a:clrFrom>
              <a:clrTo>
                <a:srgbClr val="F6F6F4">
                  <a:alpha val="0"/>
                </a:srgbClr>
              </a:clrTo>
            </a:clrChange>
            <a:lum bright="-6000" contrast="12000"/>
          </a:blip>
          <a:srcRect l="33000" t="32001"/>
          <a:stretch>
            <a:fillRect/>
          </a:stretch>
        </p:blipFill>
        <p:spPr>
          <a:xfrm>
            <a:off x="6477000" y="4814888"/>
            <a:ext cx="2667000" cy="20431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34" name="标题 10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0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5" name="文本占位符 103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0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◆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Microsoft JhengHei" pitchFamily="2" charset="-12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日期占位符 307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TW"/>
          </a:p>
        </p:txBody>
      </p:sp>
      <p:sp>
        <p:nvSpPr>
          <p:cNvPr id="3075" name="页脚占位符 307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TW"/>
          </a:p>
        </p:txBody>
      </p:sp>
      <p:sp>
        <p:nvSpPr>
          <p:cNvPr id="3076" name="灯片编号占位符 307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TW"/>
              <a:pPr lvl="0"/>
              <a:t>‹#›</a:t>
            </a:fld>
            <a:endParaRPr lang="zh-TW"/>
          </a:p>
        </p:txBody>
      </p:sp>
      <p:sp>
        <p:nvSpPr>
          <p:cNvPr id="3077" name="标题 307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0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8" name="文本占位符 307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0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990600" y="1825625"/>
            <a:ext cx="7162800" cy="1298575"/>
          </a:xfrm>
        </p:spPr>
        <p:txBody>
          <a:bodyPr anchor="ctr"/>
          <a:lstStyle/>
          <a:p>
            <a:pPr algn="ctr" defTabSz="914400">
              <a:buNone/>
            </a:pPr>
            <a:r>
              <a:rPr lang="en-US" altLang="zh-CN" sz="5400" kern="1200" baseline="0" dirty="0">
                <a:latin typeface="Microsoft JhengHei" pitchFamily="2" charset="-120"/>
                <a:ea typeface="Microsoft JhengHei" pitchFamily="2" charset="-120"/>
              </a:rPr>
              <a:t>6~9</a:t>
            </a:r>
            <a:r>
              <a:rPr lang="zh-CN" altLang="en-US" sz="5400" kern="1200" baseline="0" dirty="0">
                <a:latin typeface="Microsoft JhengHei" pitchFamily="2" charset="-120"/>
                <a:ea typeface="宋体" charset="0"/>
              </a:rPr>
              <a:t>乘法口诀的复习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生活中的乘法口诀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055" y="1600200"/>
            <a:ext cx="8871585" cy="4526280"/>
          </a:xfrm>
        </p:spPr>
        <p:txBody>
          <a:bodyPr/>
          <a:lstStyle/>
          <a:p>
            <a:r>
              <a:rPr lang="zh-CN" altLang="en-US"/>
              <a:t>（1）唐僧师徒西天取经遇到九九（       ）难；</a:t>
            </a:r>
          </a:p>
          <a:p>
            <a:r>
              <a:rPr lang="zh-CN" altLang="en-US"/>
              <a:t>（2）孙悟空不管三七（     ），举起金箍棒就打；</a:t>
            </a:r>
          </a:p>
          <a:p>
            <a:r>
              <a:rPr lang="zh-CN" altLang="en-US"/>
              <a:t>（3）孙悟空经过七七（      ）天，练成了火眼金睛。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2</a:t>
            </a:fld>
            <a:endParaRPr lang="zh-TW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/>
              <a:t>试一试：从“18、27、3、6、9”中选出合适的数，组成不同的乘法算式和除法算式。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3</a:t>
            </a:fld>
            <a:endParaRPr lang="zh-TW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你能看数写出不同的乘法口诀吗？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          </a:t>
            </a:r>
            <a:r>
              <a:rPr lang="zh-CN" altLang="en-US" sz="3600" b="1"/>
              <a:t>12                    18                  36</a:t>
            </a:r>
          </a:p>
          <a:p>
            <a:pPr marL="0" indent="0">
              <a:buNone/>
            </a:pPr>
            <a:r>
              <a:rPr lang="zh-CN" altLang="en-US"/>
              <a:t>    </a:t>
            </a:r>
            <a:r>
              <a:rPr lang="en-US" altLang="zh-CN"/>
              <a:t>_________      ___________     ________</a:t>
            </a:r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    _________      ___________     ________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4</a:t>
            </a:fld>
            <a:endParaRPr lang="zh-TW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33083"/>
            <a:ext cx="8229600" cy="1143000"/>
          </a:xfrm>
        </p:spPr>
        <p:txBody>
          <a:bodyPr/>
          <a:lstStyle/>
          <a:p>
            <a:r>
              <a:rPr lang="zh-CN" altLang="en-US"/>
              <a:t>苹果的个数是草莓的几倍？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5</a:t>
            </a:fld>
            <a:endParaRPr lang="zh-TW"/>
          </a:p>
        </p:txBody>
      </p:sp>
      <p:pic>
        <p:nvPicPr>
          <p:cNvPr id="6" name="图片 5" descr="Y2H1)3MQMXF7R3{Q(ULI(7K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77000" y="1676400"/>
            <a:ext cx="831215" cy="1065530"/>
          </a:xfrm>
          <a:prstGeom prst="rect">
            <a:avLst/>
          </a:prstGeom>
        </p:spPr>
      </p:pic>
      <p:pic>
        <p:nvPicPr>
          <p:cNvPr id="7" name="图片 6" descr="DW`1GMXR1GWCKJ~{}89)R8R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667635" y="1477010"/>
            <a:ext cx="2185035" cy="1763395"/>
          </a:xfrm>
          <a:prstGeom prst="rect">
            <a:avLst/>
          </a:prstGeom>
        </p:spPr>
      </p:pic>
      <p:pic>
        <p:nvPicPr>
          <p:cNvPr id="8" name="图片 7" descr="0L5{H4@NAB~288GC[A7WIO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77035" y="1372235"/>
            <a:ext cx="785495" cy="723265"/>
          </a:xfrm>
          <a:prstGeom prst="rect">
            <a:avLst/>
          </a:prstGeom>
        </p:spPr>
      </p:pic>
      <p:pic>
        <p:nvPicPr>
          <p:cNvPr id="9" name="图片 8" descr="Y2H1)3MQMXF7R3{Q(ULI(7K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53000" y="1752600"/>
            <a:ext cx="831215" cy="1065530"/>
          </a:xfrm>
          <a:prstGeom prst="rect">
            <a:avLst/>
          </a:prstGeom>
        </p:spPr>
      </p:pic>
      <p:pic>
        <p:nvPicPr>
          <p:cNvPr id="10" name="图片 9" descr="0L5{H4@NAB~288GC[A7WIO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7835" y="1372235"/>
            <a:ext cx="857885" cy="790575"/>
          </a:xfrm>
          <a:prstGeom prst="rect">
            <a:avLst/>
          </a:prstGeom>
        </p:spPr>
      </p:pic>
      <p:pic>
        <p:nvPicPr>
          <p:cNvPr id="11" name="图片 10" descr="0L5{H4@NAB~288GC[A7WIO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09600" y="2362200"/>
            <a:ext cx="857885" cy="790575"/>
          </a:xfrm>
          <a:prstGeom prst="rect">
            <a:avLst/>
          </a:prstGeom>
        </p:spPr>
      </p:pic>
      <p:pic>
        <p:nvPicPr>
          <p:cNvPr id="12" name="图片 11" descr="0L5{H4@NAB~288GC[A7WIO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752600" y="2438400"/>
            <a:ext cx="785495" cy="7232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6</a:t>
            </a:fld>
            <a:endParaRPr lang="zh-TW"/>
          </a:p>
        </p:txBody>
      </p:sp>
      <p:sp>
        <p:nvSpPr>
          <p:cNvPr id="4" name="文本框 3"/>
          <p:cNvSpPr txBox="1"/>
          <p:nvPr/>
        </p:nvSpPr>
        <p:spPr>
          <a:xfrm>
            <a:off x="708025" y="2737485"/>
            <a:ext cx="66833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</a:t>
            </a:r>
            <a:r>
              <a:rPr lang="en-US" altLang="zh-CN" sz="3200"/>
              <a:t>7</a:t>
            </a:r>
            <a:r>
              <a:rPr lang="zh-CN" altLang="en-US" sz="3200">
                <a:ea typeface="宋体" charset="0"/>
              </a:rPr>
              <a:t>千克葡萄需要多少元？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5800" y="4037965"/>
            <a:ext cx="59550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</a:t>
            </a:r>
            <a:r>
              <a:rPr lang="en-US" altLang="zh-CN" sz="3200"/>
              <a:t>35</a:t>
            </a:r>
            <a:r>
              <a:rPr lang="zh-CN" altLang="en-US" sz="3200">
                <a:ea typeface="宋体" charset="0"/>
              </a:rPr>
              <a:t>元可以买几千克草莓？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5800" y="5257165"/>
            <a:ext cx="653986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/>
              <a:t>3</a:t>
            </a:r>
            <a:r>
              <a:rPr lang="zh-CN" altLang="en-US" sz="3200"/>
              <a:t>）请你再提出一个数学问题，并尝试解答。</a:t>
            </a:r>
          </a:p>
        </p:txBody>
      </p:sp>
      <p:pic>
        <p:nvPicPr>
          <p:cNvPr id="7" name="图片 6" descr="K(7]LT$]M0%]5H@OE4}27AY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15035" y="305435"/>
            <a:ext cx="1901825" cy="1149985"/>
          </a:xfrm>
          <a:prstGeom prst="rect">
            <a:avLst/>
          </a:prstGeom>
        </p:spPr>
      </p:pic>
      <p:pic>
        <p:nvPicPr>
          <p:cNvPr id="8" name="图片 7" descr="Y)_S_7%~%@{E5GI%T0@R@2K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29400" y="381000"/>
            <a:ext cx="1407795" cy="1078230"/>
          </a:xfrm>
          <a:prstGeom prst="rect">
            <a:avLst/>
          </a:prstGeom>
        </p:spPr>
      </p:pic>
      <p:pic>
        <p:nvPicPr>
          <p:cNvPr id="9" name="图片 8" descr="T90B]K[RPYQ8`%9~YAHF[RY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886200" y="229235"/>
            <a:ext cx="1799590" cy="12388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2780" y="1748155"/>
            <a:ext cx="74853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每千克</a:t>
            </a:r>
            <a:r>
              <a:rPr lang="en-US" altLang="zh-CN" sz="3200" b="1"/>
              <a:t>6</a:t>
            </a:r>
            <a:r>
              <a:rPr lang="zh-CN" altLang="en-US" sz="3200" b="1">
                <a:ea typeface="宋体" charset="0"/>
              </a:rPr>
              <a:t>元        每千克</a:t>
            </a:r>
            <a:r>
              <a:rPr lang="en-US" altLang="zh-CN" sz="3200" b="1">
                <a:ea typeface="宋体" charset="0"/>
              </a:rPr>
              <a:t>3</a:t>
            </a:r>
            <a:r>
              <a:rPr lang="zh-CN" altLang="en-US" sz="3200" b="1">
                <a:ea typeface="宋体" charset="0"/>
              </a:rPr>
              <a:t>元       每千克</a:t>
            </a:r>
            <a:r>
              <a:rPr lang="en-US" altLang="zh-CN" sz="3200" b="1">
                <a:ea typeface="宋体" charset="0"/>
              </a:rPr>
              <a:t>2</a:t>
            </a:r>
            <a:r>
              <a:rPr lang="zh-CN" altLang="en-US" sz="3200" b="1">
                <a:ea typeface="宋体" charset="0"/>
              </a:rPr>
              <a:t>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想一想，填一填。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39480" cy="4526280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（1）12、18、24、30、（    ）、（    ）、（    ）、（     ）；</a:t>
            </a:r>
          </a:p>
          <a:p>
            <a:pPr marL="0" indent="0">
              <a:buNone/>
            </a:pPr>
            <a:r>
              <a:rPr lang="zh-CN" altLang="en-US"/>
              <a:t>（2）（     ）、（     ）、（     ）、42、35、28、21；</a:t>
            </a:r>
          </a:p>
          <a:p>
            <a:pPr marL="0" indent="0">
              <a:buNone/>
            </a:pPr>
            <a:r>
              <a:rPr lang="zh-CN" altLang="en-US"/>
              <a:t>（3）24、32、40、48、（     ）、（    ）、（      ）；</a:t>
            </a:r>
          </a:p>
          <a:p>
            <a:pPr marL="0" indent="0">
              <a:buNone/>
            </a:pPr>
            <a:r>
              <a:rPr lang="zh-CN" altLang="en-US"/>
              <a:t>（4）1、4、9、16、25、（    ）、（    ）、（    ）、（    ）。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7</a:t>
            </a:fld>
            <a:endParaRPr lang="zh-TW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835"/>
            <a:ext cx="8229600" cy="2253615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有一篮桔子，比40个多，比50个少，分给几个小朋友，小朋友的人数和每人分到的桔子个数正好一样多，你想怎么分？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TW"/>
              <a:pPr lvl="0"/>
              <a:t>8</a:t>
            </a:fld>
            <a:endParaRPr lang="zh-TW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8660" y="2971800"/>
            <a:ext cx="7726680" cy="1097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ea typeface="+mn-ea"/>
              </a:rPr>
              <a:t>今天你学会了什么？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bar_Flower_Rhe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nordridesign.c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</Words>
  <Application>Kingsoft Office WPP</Application>
  <PresentationFormat>全屏显示(4:3)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Powerbar_Flower_Rhea</vt:lpstr>
      <vt:lpstr>www.nordridesign.cn</vt:lpstr>
      <vt:lpstr>6~9乘法口诀的复习</vt:lpstr>
      <vt:lpstr>生活中的乘法口诀</vt:lpstr>
      <vt:lpstr>幻灯片 3</vt:lpstr>
      <vt:lpstr>你能看数写出不同的乘法口诀吗？</vt:lpstr>
      <vt:lpstr>苹果的个数是草莓的几倍？</vt:lpstr>
      <vt:lpstr>幻灯片 6</vt:lpstr>
      <vt:lpstr>想一想，填一填。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6~9乘法口诀的复习</dc:title>
  <dc:creator/>
  <cp:lastModifiedBy>Administrator</cp:lastModifiedBy>
  <cp:revision>13</cp:revision>
  <dcterms:created xsi:type="dcterms:W3CDTF">2015-12-14T07:54:00Z</dcterms:created>
  <dcterms:modified xsi:type="dcterms:W3CDTF">2015-12-23T03:01:42Z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2052-10.1.0.5399</vt:lpwstr>
  </property>
</Properties>
</file>