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71" r:id="rId4"/>
    <p:sldId id="264" r:id="rId5"/>
    <p:sldId id="308" r:id="rId7"/>
    <p:sldId id="290" r:id="rId8"/>
    <p:sldId id="287" r:id="rId9"/>
    <p:sldId id="335" r:id="rId10"/>
    <p:sldId id="309" r:id="rId11"/>
    <p:sldId id="329" r:id="rId12"/>
    <p:sldId id="323" r:id="rId13"/>
    <p:sldId id="293" r:id="rId14"/>
    <p:sldId id="294" r:id="rId15"/>
    <p:sldId id="315" r:id="rId16"/>
    <p:sldId id="316" r:id="rId17"/>
    <p:sldId id="301" r:id="rId18"/>
    <p:sldId id="334" r:id="rId19"/>
    <p:sldId id="336" r:id="rId20"/>
    <p:sldId id="337" r:id="rId21"/>
    <p:sldId id="322" r:id="rId22"/>
    <p:sldId id="318" r:id="rId23"/>
    <p:sldId id="320" r:id="rId24"/>
    <p:sldId id="300" r:id="rId25"/>
    <p:sldId id="305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DFF44"/>
    <a:srgbClr val="FFFFBB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825" autoAdjust="0"/>
    <p:restoredTop sz="94614" autoAdjust="0"/>
  </p:normalViewPr>
  <p:slideViewPr>
    <p:cSldViewPr>
      <p:cViewPr>
        <p:scale>
          <a:sx n="65" d="100"/>
          <a:sy n="65" d="100"/>
        </p:scale>
        <p:origin x="-1524" y="-5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A19D5C-0580-480D-AA2E-5596DA47B7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C30879-53BA-4D1F-9592-E77013010DB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2" Type="http://schemas.openxmlformats.org/officeDocument/2006/relationships/theme" Target="../theme/theme1.xml"/><Relationship Id="rId31" Type="http://schemas.openxmlformats.org/officeDocument/2006/relationships/image" Target="../media/image1.png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0.wmf"/><Relationship Id="rId1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3.jpeg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20.xml"/><Relationship Id="rId3" Type="http://schemas.openxmlformats.org/officeDocument/2006/relationships/image" Target="../media/image12.png"/><Relationship Id="rId2" Type="http://schemas.openxmlformats.org/officeDocument/2006/relationships/image" Target="../media/image10.wmf"/><Relationship Id="rId1" Type="http://schemas.openxmlformats.org/officeDocument/2006/relationships/oleObject" Target="../embeddings/oleObject2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3.jpeg"/><Relationship Id="rId1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22.xml"/><Relationship Id="rId4" Type="http://schemas.openxmlformats.org/officeDocument/2006/relationships/image" Target="../media/image14.jpeg"/><Relationship Id="rId3" Type="http://schemas.openxmlformats.org/officeDocument/2006/relationships/image" Target="../media/image10.wmf"/><Relationship Id="rId2" Type="http://schemas.openxmlformats.org/officeDocument/2006/relationships/oleObject" Target="../embeddings/oleObject3.bin"/><Relationship Id="rId1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23.xml"/><Relationship Id="rId3" Type="http://schemas.openxmlformats.org/officeDocument/2006/relationships/image" Target="../media/image10.wmf"/><Relationship Id="rId2" Type="http://schemas.openxmlformats.org/officeDocument/2006/relationships/oleObject" Target="../embeddings/oleObject4.bin"/><Relationship Id="rId1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image" Target="../media/image17.png"/><Relationship Id="rId1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image" Target="../media/image18.png"/><Relationship Id="rId1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5"/>
          <p:cNvSpPr txBox="1"/>
          <p:nvPr/>
        </p:nvSpPr>
        <p:spPr>
          <a:xfrm>
            <a:off x="1835696" y="3091609"/>
            <a:ext cx="54726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latin typeface="方正大标宋简体" pitchFamily="2" charset="-122"/>
                <a:ea typeface="方正大标宋简体" pitchFamily="2" charset="-122"/>
              </a:rPr>
              <a:t>二年级</a:t>
            </a:r>
            <a:r>
              <a:rPr lang="en-US" altLang="zh-CN" sz="4400" dirty="0" smtClean="0">
                <a:latin typeface="方正大标宋简体" pitchFamily="2" charset="-122"/>
                <a:ea typeface="方正大标宋简体" pitchFamily="2" charset="-122"/>
              </a:rPr>
              <a:t>  </a:t>
            </a:r>
            <a:r>
              <a:rPr lang="zh-CN" altLang="en-US" sz="4400" dirty="0" smtClean="0">
                <a:latin typeface="方正大标宋简体" pitchFamily="2" charset="-122"/>
                <a:ea typeface="方正大标宋简体" pitchFamily="2" charset="-122"/>
              </a:rPr>
              <a:t>数学  上册</a:t>
            </a:r>
            <a:endParaRPr lang="zh-CN" altLang="en-US" sz="4400" dirty="0">
              <a:latin typeface="方正大标宋简体" pitchFamily="2" charset="-122"/>
              <a:ea typeface="方正大标宋简体" pitchFamily="2" charset="-122"/>
            </a:endParaRPr>
          </a:p>
        </p:txBody>
      </p:sp>
      <p:sp>
        <p:nvSpPr>
          <p:cNvPr id="8" name="TextBox 5"/>
          <p:cNvSpPr txBox="1"/>
          <p:nvPr/>
        </p:nvSpPr>
        <p:spPr>
          <a:xfrm>
            <a:off x="2699792" y="1844824"/>
            <a:ext cx="3744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北京课改版</a:t>
            </a:r>
            <a:endParaRPr lang="zh-CN" altLang="en-US" sz="5400" b="1" dirty="0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cxnSp>
        <p:nvCxnSpPr>
          <p:cNvPr id="9" name="直线连接符 8"/>
          <p:cNvCxnSpPr/>
          <p:nvPr/>
        </p:nvCxnSpPr>
        <p:spPr>
          <a:xfrm>
            <a:off x="1512000" y="2852936"/>
            <a:ext cx="6120000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8195" name="直线连接符 21"/>
          <p:cNvSpPr>
            <a:spLocks noChangeShapeType="1"/>
          </p:cNvSpPr>
          <p:nvPr/>
        </p:nvSpPr>
        <p:spPr bwMode="auto">
          <a:xfrm flipV="1">
            <a:off x="484188" y="16287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同侧圆角矩形 10"/>
          <p:cNvSpPr/>
          <p:nvPr/>
        </p:nvSpPr>
        <p:spPr>
          <a:xfrm>
            <a:off x="467548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探究新知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sp>
        <p:nvSpPr>
          <p:cNvPr id="10" name="TextBox 20"/>
          <p:cNvSpPr>
            <a:spLocks noChangeArrowheads="1"/>
          </p:cNvSpPr>
          <p:nvPr/>
        </p:nvSpPr>
        <p:spPr bwMode="auto">
          <a:xfrm>
            <a:off x="827584" y="2708920"/>
            <a:ext cx="7344816" cy="2281476"/>
          </a:xfrm>
          <a:prstGeom prst="roundRect">
            <a:avLst>
              <a:gd name="adj" fmla="val 16667"/>
            </a:avLst>
          </a:prstGeom>
          <a:blipFill dpi="0" rotWithShape="1">
            <a:blip r:embed="rId1" cstate="print">
              <a:lum bright="70000" contrast="-70000"/>
            </a:blip>
            <a:srcRect/>
            <a:tile tx="0" ty="0" sx="100000" sy="100000" flip="none" algn="tl"/>
          </a:blipFill>
          <a:ln w="9525">
            <a:solidFill>
              <a:srgbClr val="FF0000"/>
            </a:solidFill>
            <a:round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1.</a:t>
            </a:r>
            <a:r>
              <a:rPr lang="zh-CN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把一些物体平均分</a:t>
            </a:r>
            <a:r>
              <a:rPr lang="en-US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,</a:t>
            </a:r>
            <a:r>
              <a:rPr lang="zh-CN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已知总数和分得的份数</a:t>
            </a:r>
            <a:r>
              <a:rPr lang="en-US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,</a:t>
            </a:r>
            <a:r>
              <a:rPr lang="zh-CN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求每份的数量</a:t>
            </a:r>
            <a:r>
              <a:rPr lang="en-US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,</a:t>
            </a:r>
            <a:r>
              <a:rPr lang="zh-CN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用除法计算。</a:t>
            </a:r>
            <a:endParaRPr lang="en-US" altLang="zh-CN" sz="3200" dirty="0" smtClean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  <a:p>
            <a:r>
              <a:rPr lang="en-US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2.</a:t>
            </a:r>
            <a:r>
              <a:rPr lang="zh-CN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读除法算式时</a:t>
            </a:r>
            <a:r>
              <a:rPr lang="en-US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,</a:t>
            </a:r>
            <a:r>
              <a:rPr lang="zh-CN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要按从左往右的顺序读</a:t>
            </a:r>
            <a:r>
              <a:rPr lang="en-US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,</a:t>
            </a:r>
            <a:r>
              <a:rPr lang="zh-CN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“</a:t>
            </a:r>
            <a:r>
              <a:rPr lang="en-US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÷</a:t>
            </a:r>
            <a:r>
              <a:rPr lang="zh-CN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”读作“除以”。</a:t>
            </a:r>
            <a:endParaRPr lang="en-US" altLang="zh-CN" sz="3200" dirty="0" smtClean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7546" y="966995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典题精讲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754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99592" y="4149080"/>
            <a:ext cx="2376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解题思路：</a:t>
            </a:r>
            <a:endParaRPr lang="zh-CN" altLang="en-US" sz="36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aphicFrame>
        <p:nvGraphicFramePr>
          <p:cNvPr id="33" name="对象 32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公式" r:id="rId1" imgW="114300" imgH="215900" progId="Equation.3">
                  <p:embed/>
                </p:oleObj>
              </mc:Choice>
              <mc:Fallback>
                <p:oleObj name="公式" r:id="rId1" imgW="114300" imgH="2159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矩形 33"/>
          <p:cNvSpPr/>
          <p:nvPr/>
        </p:nvSpPr>
        <p:spPr>
          <a:xfrm>
            <a:off x="539553" y="1873923"/>
            <a:ext cx="86044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算式</a:t>
            </a:r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15÷5=3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中，被除数是（    ），除数是（    ），商是（    ）。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55576" y="5085184"/>
            <a:ext cx="7776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zh-CN" sz="3600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除号前面的数叫被除数</a:t>
            </a:r>
            <a:r>
              <a:rPr lang="en-US" altLang="zh-CN" sz="3600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,</a:t>
            </a:r>
            <a:r>
              <a:rPr lang="zh-CN" altLang="zh-CN" sz="3600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 除号后面的数叫除数</a:t>
            </a:r>
            <a:r>
              <a:rPr lang="en-US" altLang="zh-CN" sz="3600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,</a:t>
            </a:r>
            <a:r>
              <a:rPr lang="zh-CN" altLang="zh-CN" sz="3600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 等号后面的结果叫商 </a:t>
            </a:r>
            <a:r>
              <a:rPr lang="zh-CN" altLang="en-US" sz="3600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zh-CN" altLang="en-US" sz="3600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755576" y="3068960"/>
            <a:ext cx="1167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解答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：</a:t>
            </a:r>
            <a:endParaRPr lang="zh-CN" altLang="en-US" sz="28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6" name="同侧圆角矩形 15"/>
          <p:cNvSpPr/>
          <p:nvPr/>
        </p:nvSpPr>
        <p:spPr>
          <a:xfrm>
            <a:off x="467546" y="966995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典题精讲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17" name="直线连接符 21"/>
          <p:cNvCxnSpPr/>
          <p:nvPr/>
        </p:nvCxnSpPr>
        <p:spPr>
          <a:xfrm flipV="1">
            <a:off x="46754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5" name="Picture 3" descr="F:\七彩课堂插图板式封面\排版用图标、页眉页脚\标题jpg\读读比比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124744"/>
            <a:ext cx="2592288" cy="1812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581128"/>
            <a:ext cx="2121375" cy="1648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>
            <a:off x="2051720" y="3068960"/>
            <a:ext cx="5112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15    5    3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7546" y="966995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典题精讲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754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11560" y="4509120"/>
            <a:ext cx="2376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解题思路：</a:t>
            </a:r>
            <a:endParaRPr lang="zh-CN" altLang="en-US" sz="36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aphicFrame>
        <p:nvGraphicFramePr>
          <p:cNvPr id="33" name="对象 32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19" name="公式" r:id="rId1" imgW="114300" imgH="215900" progId="Equation.3">
                  <p:embed/>
                </p:oleObj>
              </mc:Choice>
              <mc:Fallback>
                <p:oleObj name="公式" r:id="rId1" imgW="114300" imgH="2159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矩形 33"/>
          <p:cNvSpPr/>
          <p:nvPr/>
        </p:nvSpPr>
        <p:spPr>
          <a:xfrm>
            <a:off x="539552" y="1873923"/>
            <a:ext cx="54585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平均分</a:t>
            </a:r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份，每份几个？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39552" y="5229200"/>
            <a:ext cx="82089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800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凡是把物体平均分成几份，求每份是多少的问题都可以用除法计算，总数</a:t>
            </a:r>
            <a:r>
              <a:rPr lang="en-US" altLang="zh-CN" sz="2800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÷</a:t>
            </a:r>
            <a:r>
              <a:rPr lang="zh-CN" altLang="en-US" sz="2800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份</a:t>
            </a:r>
            <a:r>
              <a:rPr lang="zh-CN" altLang="en-US" sz="2800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数</a:t>
            </a:r>
            <a:r>
              <a:rPr lang="en-US" altLang="zh-CN" sz="2800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=</a:t>
            </a:r>
            <a:r>
              <a:rPr lang="zh-CN" altLang="en-US" sz="2800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每份个数。</a:t>
            </a:r>
            <a:r>
              <a:rPr lang="zh-CN" altLang="zh-CN" sz="2800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endParaRPr lang="zh-CN" altLang="en-US" sz="28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3356992"/>
            <a:ext cx="56007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755576" y="3068960"/>
            <a:ext cx="1167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解答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：</a:t>
            </a:r>
            <a:endParaRPr lang="zh-CN" altLang="en-US" sz="28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6" name="同侧圆角矩形 15"/>
          <p:cNvSpPr/>
          <p:nvPr/>
        </p:nvSpPr>
        <p:spPr>
          <a:xfrm>
            <a:off x="467546" y="966995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典题精讲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17" name="直线连接符 21"/>
          <p:cNvCxnSpPr/>
          <p:nvPr/>
        </p:nvCxnSpPr>
        <p:spPr>
          <a:xfrm flipV="1">
            <a:off x="46754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5" name="Picture 3" descr="F:\七彩课堂插图板式封面\排版用图标、页眉页脚\标题jpg\读读比比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124744"/>
            <a:ext cx="2592288" cy="1812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581128"/>
            <a:ext cx="2121375" cy="1648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>
            <a:off x="1979712" y="3140968"/>
            <a:ext cx="50405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10÷2=5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（个）</a:t>
            </a:r>
            <a:endParaRPr lang="en-US" altLang="zh-CN" sz="36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口答：每份</a:t>
            </a:r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5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个。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23553" name="例.eps" descr="id:2147501035;FounderCES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43608" y="1828148"/>
            <a:ext cx="507485" cy="448724"/>
          </a:xfrm>
          <a:prstGeom prst="rect">
            <a:avLst/>
          </a:prstGeom>
          <a:noFill/>
        </p:spPr>
      </p:pic>
      <p:sp>
        <p:nvSpPr>
          <p:cNvPr id="11" name="矩形 10"/>
          <p:cNvSpPr/>
          <p:nvPr/>
        </p:nvSpPr>
        <p:spPr>
          <a:xfrm>
            <a:off x="1619672" y="1764105"/>
            <a:ext cx="67687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判断：</a:t>
            </a:r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8÷4=2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读作；</a:t>
            </a:r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8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除</a:t>
            </a:r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4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等于</a:t>
            </a:r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。（    ）</a:t>
            </a:r>
            <a:endParaRPr lang="zh-CN" altLang="zh-CN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 rot="18875437">
            <a:off x="1106482" y="2607726"/>
            <a:ext cx="2236510" cy="70788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错误</a:t>
            </a:r>
            <a:r>
              <a:rPr lang="zh-CN" altLang="zh-CN" sz="40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解答</a:t>
            </a:r>
            <a:endParaRPr lang="zh-CN" altLang="en-US" sz="40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" name="同侧圆角矩形 11"/>
          <p:cNvSpPr/>
          <p:nvPr/>
        </p:nvSpPr>
        <p:spPr>
          <a:xfrm>
            <a:off x="467546" y="966995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易错提醒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13" name="直线连接符 21"/>
          <p:cNvCxnSpPr/>
          <p:nvPr/>
        </p:nvCxnSpPr>
        <p:spPr>
          <a:xfrm flipV="1">
            <a:off x="46754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25" name="对象 24"/>
          <p:cNvGraphicFramePr>
            <a:graphicFrameLocks noChangeAspect="1"/>
          </p:cNvGraphicFramePr>
          <p:nvPr/>
        </p:nvGraphicFramePr>
        <p:xfrm>
          <a:off x="1979712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公式" r:id="rId2" imgW="114300" imgH="215900" progId="Equation.3">
                  <p:embed/>
                </p:oleObj>
              </mc:Choice>
              <mc:Fallback>
                <p:oleObj name="公式" r:id="rId2" imgW="114300" imgH="2159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712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矩形 25"/>
          <p:cNvSpPr/>
          <p:nvPr/>
        </p:nvSpPr>
        <p:spPr>
          <a:xfrm>
            <a:off x="2123728" y="2348880"/>
            <a:ext cx="5760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√</a:t>
            </a:r>
            <a:endParaRPr lang="zh-CN" altLang="zh-CN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99592" y="4221088"/>
            <a:ext cx="23042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错解分析：</a:t>
            </a:r>
            <a:endParaRPr lang="zh-CN" altLang="zh-CN" sz="32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99592" y="4869160"/>
            <a:ext cx="45365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没有掌握“</a:t>
            </a:r>
            <a:r>
              <a:rPr lang="en-US" altLang="zh-CN" sz="3200" dirty="0" smtClean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÷</a:t>
            </a:r>
            <a:r>
              <a:rPr lang="zh-CN" altLang="en-US" sz="3200" dirty="0" smtClean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”的读法。</a:t>
            </a:r>
            <a:endParaRPr lang="en-US" altLang="zh-CN" sz="3200" dirty="0">
              <a:solidFill>
                <a:srgbClr val="7030A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4" name="Picture 5" descr="F:\七彩课堂插图板式封面\排版用图标、页眉页脚\标题jpg\我会找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077072"/>
            <a:ext cx="3085282" cy="2160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/>
      <p:bldP spid="15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23553" name="例.eps" descr="id:2147501035;FounderCES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43608" y="1828148"/>
            <a:ext cx="507485" cy="448724"/>
          </a:xfrm>
          <a:prstGeom prst="rect">
            <a:avLst/>
          </a:prstGeom>
          <a:noFill/>
        </p:spPr>
      </p:pic>
      <p:sp>
        <p:nvSpPr>
          <p:cNvPr id="11" name="矩形 10"/>
          <p:cNvSpPr/>
          <p:nvPr/>
        </p:nvSpPr>
        <p:spPr>
          <a:xfrm>
            <a:off x="1619672" y="1764105"/>
            <a:ext cx="67687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判断：</a:t>
            </a:r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 8÷4=2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读作：</a:t>
            </a:r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8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除</a:t>
            </a:r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4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等于</a:t>
            </a:r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2 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。（    ）</a:t>
            </a:r>
            <a:endParaRPr lang="zh-CN" altLang="zh-CN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 rot="18875437">
            <a:off x="1970578" y="2535717"/>
            <a:ext cx="2236510" cy="70788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正确</a:t>
            </a:r>
            <a:r>
              <a:rPr lang="zh-CN" altLang="zh-CN" sz="40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解答</a:t>
            </a:r>
            <a:endParaRPr lang="zh-CN" altLang="en-US" sz="40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" name="同侧圆角矩形 11"/>
          <p:cNvSpPr/>
          <p:nvPr/>
        </p:nvSpPr>
        <p:spPr>
          <a:xfrm>
            <a:off x="467546" y="966995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易错提醒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13" name="直线连接符 21"/>
          <p:cNvCxnSpPr/>
          <p:nvPr/>
        </p:nvCxnSpPr>
        <p:spPr>
          <a:xfrm flipV="1">
            <a:off x="46754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25" name="对象 24"/>
          <p:cNvGraphicFramePr>
            <a:graphicFrameLocks noChangeAspect="1"/>
          </p:cNvGraphicFramePr>
          <p:nvPr/>
        </p:nvGraphicFramePr>
        <p:xfrm>
          <a:off x="1979712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87" name="公式" r:id="rId2" imgW="114300" imgH="215900" progId="Equation.3">
                  <p:embed/>
                </p:oleObj>
              </mc:Choice>
              <mc:Fallback>
                <p:oleObj name="公式" r:id="rId2" imgW="114300" imgH="2159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712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矩形 25"/>
          <p:cNvSpPr/>
          <p:nvPr/>
        </p:nvSpPr>
        <p:spPr>
          <a:xfrm>
            <a:off x="2915816" y="2348880"/>
            <a:ext cx="5760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×</a:t>
            </a:r>
            <a:endParaRPr lang="zh-CN" altLang="zh-CN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4" name="AutoShape 27"/>
          <p:cNvSpPr>
            <a:spLocks noChangeArrowheads="1"/>
          </p:cNvSpPr>
          <p:nvPr/>
        </p:nvSpPr>
        <p:spPr bwMode="auto">
          <a:xfrm>
            <a:off x="755576" y="4797152"/>
            <a:ext cx="7776864" cy="1218206"/>
          </a:xfrm>
          <a:prstGeom prst="wedgeRoundRectCallout">
            <a:avLst>
              <a:gd name="adj1" fmla="val 18086"/>
              <a:gd name="adj2" fmla="val 48969"/>
              <a:gd name="adj3" fmla="val 16667"/>
            </a:avLst>
          </a:prstGeom>
          <a:solidFill>
            <a:srgbClr val="FFFFBB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“</a:t>
            </a:r>
            <a:r>
              <a:rPr lang="en-US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÷</a:t>
            </a:r>
            <a:r>
              <a:rPr lang="zh-CN" altLang="en-US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”读作“除以”而不是“除”，所以</a:t>
            </a:r>
            <a:r>
              <a:rPr lang="en-US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8÷4=2</a:t>
            </a:r>
            <a:r>
              <a:rPr lang="zh-CN" altLang="en-US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读作：</a:t>
            </a:r>
            <a:r>
              <a:rPr lang="en-US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8</a:t>
            </a:r>
            <a:r>
              <a:rPr lang="zh-CN" altLang="en-US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除以</a:t>
            </a:r>
            <a:r>
              <a:rPr lang="en-US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4</a:t>
            </a:r>
            <a:r>
              <a:rPr lang="zh-CN" altLang="en-US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等于</a:t>
            </a:r>
            <a:r>
              <a:rPr lang="en-US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zh-CN" altLang="zh-CN" sz="1800" b="0" dirty="0">
              <a:solidFill>
                <a:srgbClr val="00B05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同侧圆角矩形 8"/>
          <p:cNvSpPr/>
          <p:nvPr/>
        </p:nvSpPr>
        <p:spPr>
          <a:xfrm>
            <a:off x="467548" y="968367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学以致用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2411760" y="5517232"/>
            <a:ext cx="72008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解：</a:t>
            </a:r>
            <a:endParaRPr lang="zh-CN" altLang="en-US" sz="36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3347864" y="5517232"/>
            <a:ext cx="518457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zh-CN" altLang="en-US" sz="36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Times New Roman" panose="02020603050405020304" pitchFamily="18" charset="0"/>
              </a:rPr>
              <a:t>②</a:t>
            </a:r>
            <a:endParaRPr lang="en-US" altLang="zh-CN" sz="36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Times New Roman" panose="02020603050405020304" pitchFamily="18" charset="0"/>
            </a:endParaRPr>
          </a:p>
        </p:txBody>
      </p:sp>
      <p:pic>
        <p:nvPicPr>
          <p:cNvPr id="17" name="Picture 20" descr="93副本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437112"/>
            <a:ext cx="1191253" cy="1933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矩形 17"/>
          <p:cNvSpPr/>
          <p:nvPr/>
        </p:nvSpPr>
        <p:spPr>
          <a:xfrm>
            <a:off x="539552" y="1844824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en-US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在算式</a:t>
            </a:r>
            <a:r>
              <a:rPr lang="en-US" altLang="zh-CN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18÷2=9</a:t>
            </a:r>
            <a:r>
              <a:rPr lang="zh-CN" altLang="en-US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中，除数是（     ）。</a:t>
            </a:r>
            <a:endParaRPr lang="en-US" altLang="zh-CN" sz="3600" kern="1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" name="AutoShape 27"/>
          <p:cNvSpPr>
            <a:spLocks noChangeArrowheads="1"/>
          </p:cNvSpPr>
          <p:nvPr/>
        </p:nvSpPr>
        <p:spPr bwMode="auto">
          <a:xfrm>
            <a:off x="2123728" y="4509120"/>
            <a:ext cx="6480720" cy="648072"/>
          </a:xfrm>
          <a:prstGeom prst="wedgeRoundRectCallout">
            <a:avLst>
              <a:gd name="adj1" fmla="val -62315"/>
              <a:gd name="adj2" fmla="val 37194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在除法算式中，除号后面的是除数。</a:t>
            </a:r>
            <a:endParaRPr lang="zh-CN" altLang="en-US" sz="3200" dirty="0" smtClean="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  <a:p>
            <a:endParaRPr lang="zh-CN" altLang="en-US" sz="3200" dirty="0" smtClean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27784" y="3284984"/>
            <a:ext cx="41764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①</a:t>
            </a:r>
            <a:r>
              <a:rPr lang="en-US" altLang="zh-CN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18    </a:t>
            </a:r>
            <a:r>
              <a:rPr lang="zh-CN" altLang="en-US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②</a:t>
            </a:r>
            <a:r>
              <a:rPr lang="en-US" altLang="zh-CN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2    </a:t>
            </a:r>
            <a:r>
              <a:rPr lang="zh-CN" altLang="en-US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③</a:t>
            </a:r>
            <a:r>
              <a:rPr lang="en-US" altLang="zh-CN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9</a:t>
            </a:r>
            <a:endParaRPr lang="zh-CN" altLang="zh-CN" sz="3600" kern="1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utoUpdateAnimBg="0"/>
      <p:bldP spid="7" grpId="0" bldLvl="0" autoUpdateAnimBg="0"/>
      <p:bldP spid="13" grpId="0" bldLvl="0" animBg="1" autoUpdateAnimBg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同侧圆角矩形 8"/>
          <p:cNvSpPr/>
          <p:nvPr/>
        </p:nvSpPr>
        <p:spPr>
          <a:xfrm>
            <a:off x="467548" y="968367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学以致用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2339752" y="5661248"/>
            <a:ext cx="72008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解：</a:t>
            </a:r>
            <a:endParaRPr lang="zh-CN" altLang="en-US" sz="36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3491880" y="5661248"/>
            <a:ext cx="208823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n-US" altLang="zh-CN" sz="36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Times New Roman" panose="02020603050405020304" pitchFamily="18" charset="0"/>
              </a:rPr>
              <a:t>15÷5=3</a:t>
            </a:r>
            <a:endParaRPr lang="en-US" altLang="zh-CN" sz="36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Times New Roman" panose="02020603050405020304" pitchFamily="18" charset="0"/>
            </a:endParaRPr>
          </a:p>
        </p:txBody>
      </p:sp>
      <p:pic>
        <p:nvPicPr>
          <p:cNvPr id="17" name="Picture 20" descr="93副本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933056"/>
            <a:ext cx="1191253" cy="1933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矩形 17"/>
          <p:cNvSpPr/>
          <p:nvPr/>
        </p:nvSpPr>
        <p:spPr>
          <a:xfrm>
            <a:off x="467544" y="1772816"/>
            <a:ext cx="8352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lang="zh-CN" altLang="en-US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按要求写除法算式。</a:t>
            </a:r>
            <a:endParaRPr lang="zh-CN" altLang="zh-CN" sz="3600" kern="1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" name="AutoShape 27"/>
          <p:cNvSpPr>
            <a:spLocks noChangeArrowheads="1"/>
          </p:cNvSpPr>
          <p:nvPr/>
        </p:nvSpPr>
        <p:spPr bwMode="auto">
          <a:xfrm>
            <a:off x="2699792" y="4221088"/>
            <a:ext cx="5904656" cy="1152128"/>
          </a:xfrm>
          <a:prstGeom prst="wedgeRoundRectCallout">
            <a:avLst>
              <a:gd name="adj1" fmla="val -72953"/>
              <a:gd name="adj2" fmla="val -22891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被除数写在除号前，除数写在除号后，商写在等于号后。</a:t>
            </a:r>
            <a:endParaRPr lang="zh-CN" altLang="en-US" sz="3200" dirty="0" smtClean="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  <a:p>
            <a:endParaRPr lang="zh-CN" altLang="en-US" sz="3200" dirty="0" smtClean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75656" y="3068960"/>
            <a:ext cx="66967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被除数是</a:t>
            </a:r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15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，除数是</a:t>
            </a:r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5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，商是</a:t>
            </a:r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zh-CN" altLang="zh-CN" sz="3600" kern="1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utoUpdateAnimBg="0"/>
      <p:bldP spid="7" grpId="0" bldLvl="0" autoUpdateAnimBg="0"/>
      <p:bldP spid="13" grpId="0" bldLvl="0" animBg="1" autoUpdateAnimBg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同侧圆角矩形 8"/>
          <p:cNvSpPr/>
          <p:nvPr/>
        </p:nvSpPr>
        <p:spPr>
          <a:xfrm>
            <a:off x="467548" y="968367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学以致用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2339752" y="5661248"/>
            <a:ext cx="72008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解：</a:t>
            </a:r>
            <a:endParaRPr lang="zh-CN" altLang="en-US" sz="36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3779912" y="5733256"/>
            <a:ext cx="396044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n-US" altLang="zh-CN" sz="36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Times New Roman" panose="02020603050405020304" pitchFamily="18" charset="0"/>
              </a:rPr>
              <a:t>3    4</a:t>
            </a:r>
            <a:endParaRPr lang="en-US" altLang="zh-CN" sz="36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Times New Roman" panose="02020603050405020304" pitchFamily="18" charset="0"/>
            </a:endParaRPr>
          </a:p>
        </p:txBody>
      </p:sp>
      <p:pic>
        <p:nvPicPr>
          <p:cNvPr id="17" name="Picture 20" descr="93副本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05064"/>
            <a:ext cx="1191253" cy="1933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矩形 17"/>
          <p:cNvSpPr/>
          <p:nvPr/>
        </p:nvSpPr>
        <p:spPr>
          <a:xfrm>
            <a:off x="611560" y="1700808"/>
            <a:ext cx="74168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3.</a:t>
            </a:r>
            <a:r>
              <a:rPr lang="zh-CN" altLang="en-US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补全算式。</a:t>
            </a:r>
            <a:endParaRPr lang="zh-CN" altLang="zh-CN" sz="3600" kern="1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" name="AutoShape 27"/>
          <p:cNvSpPr>
            <a:spLocks noChangeArrowheads="1"/>
          </p:cNvSpPr>
          <p:nvPr/>
        </p:nvSpPr>
        <p:spPr bwMode="auto">
          <a:xfrm>
            <a:off x="2339752" y="4653136"/>
            <a:ext cx="6588224" cy="720080"/>
          </a:xfrm>
          <a:prstGeom prst="wedgeRoundRectCallout">
            <a:avLst>
              <a:gd name="adj1" fmla="val -58113"/>
              <a:gd name="adj2" fmla="val -55127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en-US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12</a:t>
            </a:r>
            <a:r>
              <a:rPr lang="zh-CN" altLang="en-US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根小棒，平均分成</a:t>
            </a:r>
            <a:r>
              <a:rPr lang="en-US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zh-CN" altLang="en-US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份，每份</a:t>
            </a:r>
            <a:r>
              <a:rPr lang="en-US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4</a:t>
            </a:r>
            <a:r>
              <a:rPr lang="zh-CN" altLang="en-US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根。</a:t>
            </a:r>
            <a:endParaRPr lang="zh-CN" altLang="en-US" sz="3200" dirty="0" smtClean="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  <a:p>
            <a:endParaRPr lang="zh-CN" altLang="en-US" sz="3200" dirty="0" smtClean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59832" y="3789040"/>
            <a:ext cx="26642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12÷</a:t>
            </a:r>
            <a:r>
              <a:rPr lang="zh-CN" altLang="en-US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□</a:t>
            </a:r>
            <a:r>
              <a:rPr lang="en-US" altLang="zh-CN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=</a:t>
            </a:r>
            <a:r>
              <a:rPr lang="zh-CN" altLang="en-US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□</a:t>
            </a:r>
            <a:endParaRPr lang="zh-CN" altLang="zh-CN" sz="3600" kern="1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2492896"/>
            <a:ext cx="5688632" cy="1215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utoUpdateAnimBg="0"/>
      <p:bldP spid="7" grpId="0" bldLvl="0" autoUpdateAnimBg="0"/>
      <p:bldP spid="13" grpId="0" bldLvl="0" animBg="1" autoUpdateAnimBg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908721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第二单元   表内乘法和除法（一）</a:t>
            </a:r>
            <a:endParaRPr lang="zh-CN" altLang="en-US" sz="3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>
            <a:off x="3275856" y="2492896"/>
            <a:ext cx="3888432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Picture 4" descr="C:\Users\duyanlin\Desktop\二年级上学路上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70" y="2636913"/>
            <a:ext cx="5168371" cy="3524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3131840" y="1628800"/>
            <a:ext cx="56166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4800" b="1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9  </a:t>
            </a:r>
            <a:r>
              <a:rPr kumimoji="1" lang="zh-CN" altLang="en-US" sz="4800" b="1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除法的意义</a:t>
            </a:r>
            <a:endParaRPr lang="zh-CN" altLang="en-US" sz="4800" dirty="0"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同侧圆角矩形 8"/>
          <p:cNvSpPr/>
          <p:nvPr/>
        </p:nvSpPr>
        <p:spPr>
          <a:xfrm>
            <a:off x="467548" y="968367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学以致用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2339752" y="5661248"/>
            <a:ext cx="72008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解：</a:t>
            </a:r>
            <a:endParaRPr lang="zh-CN" altLang="en-US" sz="36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3491880" y="5661248"/>
            <a:ext cx="381642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n-US" altLang="zh-CN" sz="36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Times New Roman" panose="02020603050405020304" pitchFamily="18" charset="0"/>
              </a:rPr>
              <a:t>9÷3=3</a:t>
            </a:r>
            <a:endParaRPr lang="en-US" altLang="zh-CN" sz="36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Times New Roman" panose="02020603050405020304" pitchFamily="18" charset="0"/>
            </a:endParaRPr>
          </a:p>
        </p:txBody>
      </p:sp>
      <p:pic>
        <p:nvPicPr>
          <p:cNvPr id="17" name="Picture 20" descr="93副本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221088"/>
            <a:ext cx="1191253" cy="1933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矩形 17"/>
          <p:cNvSpPr/>
          <p:nvPr/>
        </p:nvSpPr>
        <p:spPr>
          <a:xfrm>
            <a:off x="467544" y="1772816"/>
            <a:ext cx="8352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4.</a:t>
            </a:r>
            <a:r>
              <a:rPr lang="zh-CN" altLang="en-US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看图列除法算式。 </a:t>
            </a:r>
            <a:endParaRPr lang="zh-CN" altLang="zh-CN" sz="3600" kern="1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" name="AutoShape 27"/>
          <p:cNvSpPr>
            <a:spLocks noChangeArrowheads="1"/>
          </p:cNvSpPr>
          <p:nvPr/>
        </p:nvSpPr>
        <p:spPr bwMode="auto">
          <a:xfrm>
            <a:off x="2483768" y="4653136"/>
            <a:ext cx="5832648" cy="720080"/>
          </a:xfrm>
          <a:prstGeom prst="wedgeRoundRectCallout">
            <a:avLst>
              <a:gd name="adj1" fmla="val -60950"/>
              <a:gd name="adj2" fmla="val -41301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将</a:t>
            </a:r>
            <a:r>
              <a:rPr lang="en-US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9</a:t>
            </a:r>
            <a:r>
              <a:rPr lang="zh-CN" altLang="en-US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个平均分成</a:t>
            </a:r>
            <a:r>
              <a:rPr lang="en-US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zh-CN" altLang="en-US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份，每份</a:t>
            </a:r>
            <a:r>
              <a:rPr lang="en-US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zh-CN" altLang="en-US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个。</a:t>
            </a:r>
            <a:endParaRPr lang="zh-CN" altLang="en-US" sz="3200" dirty="0" smtClean="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  <a:p>
            <a:endParaRPr lang="zh-CN" altLang="en-US" sz="3200" dirty="0" smtClean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63" y="3100643"/>
            <a:ext cx="2434009" cy="1233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utoUpdateAnimBg="0"/>
      <p:bldP spid="7" grpId="0" bldLvl="0" autoUpdateAnimBg="0"/>
      <p:bldP spid="13" grpId="0" bldLvl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同侧圆角矩形 8"/>
          <p:cNvSpPr/>
          <p:nvPr/>
        </p:nvSpPr>
        <p:spPr>
          <a:xfrm>
            <a:off x="467548" y="968367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学以致用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2339752" y="5661248"/>
            <a:ext cx="72008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解：</a:t>
            </a:r>
            <a:endParaRPr lang="zh-CN" altLang="en-US" sz="36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3491880" y="5661248"/>
            <a:ext cx="374441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n-US" altLang="zh-CN" sz="36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Times New Roman" panose="02020603050405020304" pitchFamily="18" charset="0"/>
              </a:rPr>
              <a:t>7    14÷2=7</a:t>
            </a:r>
            <a:endParaRPr lang="en-US" altLang="zh-CN" sz="36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Times New Roman" panose="02020603050405020304" pitchFamily="18" charset="0"/>
            </a:endParaRPr>
          </a:p>
        </p:txBody>
      </p:sp>
      <p:pic>
        <p:nvPicPr>
          <p:cNvPr id="17" name="Picture 20" descr="93副本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293096"/>
            <a:ext cx="1191253" cy="1933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矩形 17"/>
          <p:cNvSpPr/>
          <p:nvPr/>
        </p:nvSpPr>
        <p:spPr>
          <a:xfrm>
            <a:off x="467544" y="1772816"/>
            <a:ext cx="83529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5.14</a:t>
            </a:r>
            <a:r>
              <a:rPr lang="zh-CN" altLang="en-US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个气球，每人分</a:t>
            </a:r>
            <a:r>
              <a:rPr lang="en-US" altLang="zh-CN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个，可以分给（   ）个人。</a:t>
            </a:r>
            <a:endParaRPr lang="zh-CN" altLang="zh-CN" sz="3600" kern="1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" name="AutoShape 27"/>
          <p:cNvSpPr>
            <a:spLocks noChangeArrowheads="1"/>
          </p:cNvSpPr>
          <p:nvPr/>
        </p:nvSpPr>
        <p:spPr bwMode="auto">
          <a:xfrm>
            <a:off x="1619672" y="4653136"/>
            <a:ext cx="7236296" cy="648072"/>
          </a:xfrm>
          <a:prstGeom prst="wedgeRoundRectCallout">
            <a:avLst>
              <a:gd name="adj1" fmla="val -54146"/>
              <a:gd name="adj2" fmla="val 8310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分成几份，求每份是多少，用除法计算。</a:t>
            </a:r>
            <a:endParaRPr lang="zh-CN" altLang="en-US" sz="3200" dirty="0" smtClean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47107" name="Picture 3" descr="C:\Users\稳稳\Desktop\二上\图片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636912"/>
            <a:ext cx="3312368" cy="1660936"/>
          </a:xfrm>
          <a:prstGeom prst="rect">
            <a:avLst/>
          </a:prstGeom>
          <a:noFill/>
        </p:spPr>
      </p:pic>
      <p:sp>
        <p:nvSpPr>
          <p:cNvPr id="12" name="矩形 11"/>
          <p:cNvSpPr/>
          <p:nvPr/>
        </p:nvSpPr>
        <p:spPr>
          <a:xfrm>
            <a:off x="5796136" y="3645024"/>
            <a:ext cx="26642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□</a:t>
            </a:r>
            <a:r>
              <a:rPr lang="en-US" altLang="zh-CN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÷</a:t>
            </a:r>
            <a:r>
              <a:rPr lang="zh-CN" altLang="en-US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□</a:t>
            </a:r>
            <a:r>
              <a:rPr lang="en-US" altLang="zh-CN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=</a:t>
            </a:r>
            <a:r>
              <a:rPr lang="zh-CN" altLang="en-US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□</a:t>
            </a:r>
            <a:endParaRPr lang="zh-CN" altLang="zh-CN" sz="3600" kern="1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utoUpdateAnimBg="0"/>
      <p:bldP spid="7" grpId="0" bldLvl="0" autoUpdateAnimBg="0"/>
      <p:bldP spid="13" grpId="0" bldLvl="0" animBg="1" autoUpdateAnimBg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同侧圆角矩形 12"/>
          <p:cNvSpPr/>
          <p:nvPr/>
        </p:nvSpPr>
        <p:spPr>
          <a:xfrm>
            <a:off x="467548" y="968367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课堂小结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15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539552" y="4667755"/>
            <a:ext cx="8280920" cy="109722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.</a:t>
            </a:r>
            <a:r>
              <a:rPr lang="zh-CN" altLang="en-US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除法算式中</a:t>
            </a:r>
            <a:r>
              <a:rPr lang="zh-CN" altLang="zh-CN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除号前面的数叫被除数</a:t>
            </a:r>
            <a:r>
              <a:rPr lang="en-US" altLang="zh-CN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,</a:t>
            </a:r>
            <a:r>
              <a:rPr lang="zh-CN" altLang="zh-CN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 除号后面的数叫除数</a:t>
            </a:r>
            <a:r>
              <a:rPr lang="en-US" altLang="zh-CN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,</a:t>
            </a:r>
            <a:r>
              <a:rPr lang="zh-CN" altLang="zh-CN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 等号后面的结果叫商</a:t>
            </a:r>
            <a:r>
              <a:rPr lang="zh-CN" altLang="zh-CN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zh-CN" altLang="en-US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2" name="Group 24"/>
          <p:cNvGrpSpPr/>
          <p:nvPr/>
        </p:nvGrpSpPr>
        <p:grpSpPr bwMode="auto">
          <a:xfrm>
            <a:off x="251520" y="1700808"/>
            <a:ext cx="3059789" cy="1152128"/>
            <a:chOff x="249" y="1359"/>
            <a:chExt cx="1542" cy="771"/>
          </a:xfrm>
        </p:grpSpPr>
        <p:sp>
          <p:nvSpPr>
            <p:cNvPr id="9" name="AutoShape 27"/>
            <p:cNvSpPr>
              <a:spLocks noChangeArrowheads="1"/>
            </p:cNvSpPr>
            <p:nvPr/>
          </p:nvSpPr>
          <p:spPr bwMode="auto">
            <a:xfrm>
              <a:off x="249" y="1416"/>
              <a:ext cx="1542" cy="714"/>
            </a:xfrm>
            <a:prstGeom prst="wedgeRoundRectCallout">
              <a:avLst>
                <a:gd name="adj1" fmla="val 64016"/>
                <a:gd name="adj2" fmla="val -7803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latin typeface="楷体_GB2312" panose="02010609030101010101" pitchFamily="49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zh-CN" sz="1800" b="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" name="Rectangle 13"/>
            <p:cNvSpPr>
              <a:spLocks noChangeArrowheads="1"/>
            </p:cNvSpPr>
            <p:nvPr/>
          </p:nvSpPr>
          <p:spPr bwMode="auto">
            <a:xfrm>
              <a:off x="295" y="1359"/>
              <a:ext cx="1442" cy="5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2800" b="0" dirty="0" smtClean="0">
                  <a:latin typeface="华文新魏" panose="02010800040101010101" pitchFamily="2" charset="-122"/>
                  <a:ea typeface="华文新魏" panose="02010800040101010101" pitchFamily="2" charset="-122"/>
                </a:rPr>
                <a:t>除法的意义是什么？</a:t>
              </a:r>
              <a:endParaRPr lang="zh-CN" altLang="en-US" sz="2800" b="0" dirty="0" smtClean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3" name="Group 21"/>
          <p:cNvGrpSpPr/>
          <p:nvPr/>
        </p:nvGrpSpPr>
        <p:grpSpPr bwMode="auto">
          <a:xfrm>
            <a:off x="5940152" y="1412775"/>
            <a:ext cx="2736546" cy="1008063"/>
            <a:chOff x="3946" y="1434"/>
            <a:chExt cx="1772" cy="635"/>
          </a:xfrm>
        </p:grpSpPr>
        <p:sp>
          <p:nvSpPr>
            <p:cNvPr id="12" name="AutoShape 27"/>
            <p:cNvSpPr>
              <a:spLocks noChangeArrowheads="1"/>
            </p:cNvSpPr>
            <p:nvPr/>
          </p:nvSpPr>
          <p:spPr bwMode="auto">
            <a:xfrm>
              <a:off x="3946" y="1434"/>
              <a:ext cx="1701" cy="635"/>
            </a:xfrm>
            <a:prstGeom prst="wedgeRoundRectCallout">
              <a:avLst>
                <a:gd name="adj1" fmla="val -60757"/>
                <a:gd name="adj2" fmla="val 25887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FontTx/>
                <a:buNone/>
              </a:pPr>
              <a:endParaRPr lang="zh-CN" altLang="zh-CN" sz="2000">
                <a:solidFill>
                  <a:schemeClr val="tx1"/>
                </a:solidFill>
                <a:latin typeface="楷体_GB2312" panose="02010609030101010101" pitchFamily="49" charset="-122"/>
                <a:ea typeface="宋体" panose="02010600030101010101" pitchFamily="2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 sz="1800" b="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4" name="Rectangle 17"/>
            <p:cNvSpPr>
              <a:spLocks noChangeArrowheads="1"/>
            </p:cNvSpPr>
            <p:nvPr/>
          </p:nvSpPr>
          <p:spPr bwMode="auto">
            <a:xfrm>
              <a:off x="3946" y="1434"/>
              <a:ext cx="1772" cy="6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zh-CN" altLang="en-US" sz="2800" b="0" dirty="0" smtClean="0">
                  <a:latin typeface="华文新魏" panose="02010800040101010101" pitchFamily="2" charset="-122"/>
                  <a:ea typeface="华文新魏" panose="02010800040101010101" pitchFamily="2" charset="-122"/>
                </a:rPr>
                <a:t>除法各部分的名称是什么？</a:t>
              </a:r>
              <a:endParaRPr lang="zh-CN" altLang="en-US" sz="2800" b="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4" name="Group 23"/>
          <p:cNvGrpSpPr/>
          <p:nvPr/>
        </p:nvGrpSpPr>
        <p:grpSpPr bwMode="auto">
          <a:xfrm>
            <a:off x="3563888" y="1916832"/>
            <a:ext cx="2160240" cy="1584176"/>
            <a:chOff x="1973" y="1156"/>
            <a:chExt cx="1950" cy="1406"/>
          </a:xfrm>
        </p:grpSpPr>
        <p:pic>
          <p:nvPicPr>
            <p:cNvPr id="17" name="Picture 10" descr="76副本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92" y="1156"/>
              <a:ext cx="1031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22" descr="95副本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3" y="1253"/>
              <a:ext cx="1024" cy="1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" name="矩形 21"/>
          <p:cNvSpPr/>
          <p:nvPr/>
        </p:nvSpPr>
        <p:spPr>
          <a:xfrm>
            <a:off x="539552" y="3573016"/>
            <a:ext cx="8280920" cy="95410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zh-CN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把一些物体平均分</a:t>
            </a:r>
            <a:r>
              <a:rPr lang="en-US" altLang="zh-CN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,</a:t>
            </a:r>
            <a:r>
              <a:rPr lang="zh-CN" altLang="zh-CN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已知总数和分得的份数</a:t>
            </a:r>
            <a:r>
              <a:rPr lang="en-US" altLang="zh-CN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,</a:t>
            </a:r>
            <a:r>
              <a:rPr lang="zh-CN" altLang="zh-CN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求每份的数量</a:t>
            </a:r>
            <a:r>
              <a:rPr lang="en-US" altLang="zh-CN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,</a:t>
            </a:r>
            <a:r>
              <a:rPr lang="zh-CN" altLang="zh-CN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用除法计算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zh-CN" altLang="zh-CN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93"/>
          <p:cNvSpPr/>
          <p:nvPr/>
        </p:nvSpPr>
        <p:spPr bwMode="auto">
          <a:xfrm>
            <a:off x="3430940" y="2671168"/>
            <a:ext cx="2592388" cy="412908"/>
          </a:xfrm>
          <a:custGeom>
            <a:avLst/>
            <a:gdLst>
              <a:gd name="T0" fmla="*/ 2147483646 w 1638"/>
              <a:gd name="T1" fmla="*/ 0 h 289"/>
              <a:gd name="T2" fmla="*/ 0 w 1638"/>
              <a:gd name="T3" fmla="*/ 166330131 h 289"/>
              <a:gd name="T4" fmla="*/ 0 w 1638"/>
              <a:gd name="T5" fmla="*/ 728325156 h 289"/>
              <a:gd name="T6" fmla="*/ 2147483646 w 1638"/>
              <a:gd name="T7" fmla="*/ 536793490 h 289"/>
              <a:gd name="T8" fmla="*/ 2147483646 w 1638"/>
              <a:gd name="T9" fmla="*/ 0 h 2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38" h="289">
                <a:moveTo>
                  <a:pt x="1633" y="0"/>
                </a:moveTo>
                <a:lnTo>
                  <a:pt x="0" y="66"/>
                </a:lnTo>
                <a:lnTo>
                  <a:pt x="0" y="289"/>
                </a:lnTo>
                <a:lnTo>
                  <a:pt x="1638" y="213"/>
                </a:lnTo>
                <a:lnTo>
                  <a:pt x="1633" y="0"/>
                </a:lnTo>
                <a:close/>
              </a:path>
            </a:pathLst>
          </a:custGeom>
          <a:solidFill>
            <a:srgbClr val="005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Freeform 94"/>
          <p:cNvSpPr/>
          <p:nvPr/>
        </p:nvSpPr>
        <p:spPr bwMode="auto">
          <a:xfrm>
            <a:off x="3430942" y="2671168"/>
            <a:ext cx="2600325" cy="412908"/>
          </a:xfrm>
          <a:custGeom>
            <a:avLst/>
            <a:gdLst>
              <a:gd name="T0" fmla="*/ 2147483646 w 1638"/>
              <a:gd name="T1" fmla="*/ 0 h 289"/>
              <a:gd name="T2" fmla="*/ 0 w 1638"/>
              <a:gd name="T3" fmla="*/ 166330131 h 289"/>
              <a:gd name="T4" fmla="*/ 0 w 1638"/>
              <a:gd name="T5" fmla="*/ 728325156 h 289"/>
              <a:gd name="T6" fmla="*/ 2147483646 w 1638"/>
              <a:gd name="T7" fmla="*/ 536793490 h 289"/>
              <a:gd name="T8" fmla="*/ 2147483646 w 1638"/>
              <a:gd name="T9" fmla="*/ 0 h 2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38" h="289">
                <a:moveTo>
                  <a:pt x="1633" y="0"/>
                </a:moveTo>
                <a:lnTo>
                  <a:pt x="0" y="66"/>
                </a:lnTo>
                <a:lnTo>
                  <a:pt x="0" y="289"/>
                </a:lnTo>
                <a:lnTo>
                  <a:pt x="1638" y="213"/>
                </a:lnTo>
                <a:lnTo>
                  <a:pt x="163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" name="Freeform 95"/>
          <p:cNvSpPr/>
          <p:nvPr/>
        </p:nvSpPr>
        <p:spPr bwMode="auto">
          <a:xfrm>
            <a:off x="2835630" y="3765589"/>
            <a:ext cx="2359025" cy="405766"/>
          </a:xfrm>
          <a:custGeom>
            <a:avLst/>
            <a:gdLst>
              <a:gd name="T0" fmla="*/ 2147483646 w 1486"/>
              <a:gd name="T1" fmla="*/ 0 h 284"/>
              <a:gd name="T2" fmla="*/ 0 w 1486"/>
              <a:gd name="T3" fmla="*/ 153730325 h 284"/>
              <a:gd name="T4" fmla="*/ 12601575 w 1486"/>
              <a:gd name="T5" fmla="*/ 715724375 h 284"/>
              <a:gd name="T6" fmla="*/ 2147483646 w 1486"/>
              <a:gd name="T7" fmla="*/ 536794075 h 284"/>
              <a:gd name="T8" fmla="*/ 2147483646 w 1486"/>
              <a:gd name="T9" fmla="*/ 0 h 28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86" h="284">
                <a:moveTo>
                  <a:pt x="1486" y="0"/>
                </a:moveTo>
                <a:lnTo>
                  <a:pt x="0" y="61"/>
                </a:lnTo>
                <a:lnTo>
                  <a:pt x="5" y="284"/>
                </a:lnTo>
                <a:lnTo>
                  <a:pt x="1486" y="213"/>
                </a:lnTo>
                <a:lnTo>
                  <a:pt x="1486" y="0"/>
                </a:lnTo>
                <a:close/>
              </a:path>
            </a:pathLst>
          </a:custGeom>
          <a:solidFill>
            <a:srgbClr val="005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Freeform 96"/>
          <p:cNvSpPr/>
          <p:nvPr/>
        </p:nvSpPr>
        <p:spPr bwMode="auto">
          <a:xfrm>
            <a:off x="2826105" y="3765589"/>
            <a:ext cx="2359025" cy="405766"/>
          </a:xfrm>
          <a:custGeom>
            <a:avLst/>
            <a:gdLst>
              <a:gd name="T0" fmla="*/ 2147483646 w 1486"/>
              <a:gd name="T1" fmla="*/ 0 h 284"/>
              <a:gd name="T2" fmla="*/ 0 w 1486"/>
              <a:gd name="T3" fmla="*/ 153730325 h 284"/>
              <a:gd name="T4" fmla="*/ 12601575 w 1486"/>
              <a:gd name="T5" fmla="*/ 715724375 h 284"/>
              <a:gd name="T6" fmla="*/ 2147483646 w 1486"/>
              <a:gd name="T7" fmla="*/ 536794075 h 284"/>
              <a:gd name="T8" fmla="*/ 2147483646 w 1486"/>
              <a:gd name="T9" fmla="*/ 0 h 28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86" h="284">
                <a:moveTo>
                  <a:pt x="1486" y="0"/>
                </a:moveTo>
                <a:lnTo>
                  <a:pt x="0" y="61"/>
                </a:lnTo>
                <a:lnTo>
                  <a:pt x="5" y="284"/>
                </a:lnTo>
                <a:lnTo>
                  <a:pt x="1486" y="213"/>
                </a:lnTo>
                <a:lnTo>
                  <a:pt x="148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Freeform 97"/>
          <p:cNvSpPr/>
          <p:nvPr/>
        </p:nvSpPr>
        <p:spPr bwMode="auto">
          <a:xfrm>
            <a:off x="3443640" y="4584264"/>
            <a:ext cx="1481138" cy="572929"/>
          </a:xfrm>
          <a:custGeom>
            <a:avLst/>
            <a:gdLst>
              <a:gd name="T0" fmla="*/ 1098788496 w 933"/>
              <a:gd name="T1" fmla="*/ 0 h 401"/>
              <a:gd name="T2" fmla="*/ 2147483646 w 933"/>
              <a:gd name="T3" fmla="*/ 282257722 h 401"/>
              <a:gd name="T4" fmla="*/ 1890117826 w 933"/>
              <a:gd name="T5" fmla="*/ 549394494 h 401"/>
              <a:gd name="T6" fmla="*/ 2094251344 w 933"/>
              <a:gd name="T7" fmla="*/ 1010584244 h 401"/>
              <a:gd name="T8" fmla="*/ 0 w 933"/>
              <a:gd name="T9" fmla="*/ 511592914 h 401"/>
              <a:gd name="T10" fmla="*/ 1098788496 w 933"/>
              <a:gd name="T11" fmla="*/ 0 h 4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933" h="401">
                <a:moveTo>
                  <a:pt x="436" y="0"/>
                </a:moveTo>
                <a:lnTo>
                  <a:pt x="933" y="112"/>
                </a:lnTo>
                <a:lnTo>
                  <a:pt x="750" y="218"/>
                </a:lnTo>
                <a:lnTo>
                  <a:pt x="831" y="401"/>
                </a:lnTo>
                <a:lnTo>
                  <a:pt x="0" y="203"/>
                </a:lnTo>
                <a:lnTo>
                  <a:pt x="436" y="0"/>
                </a:lnTo>
                <a:close/>
              </a:path>
            </a:pathLst>
          </a:custGeom>
          <a:solidFill>
            <a:srgbClr val="005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Freeform 98"/>
          <p:cNvSpPr/>
          <p:nvPr/>
        </p:nvSpPr>
        <p:spPr bwMode="auto">
          <a:xfrm>
            <a:off x="3430940" y="4584264"/>
            <a:ext cx="1481138" cy="572929"/>
          </a:xfrm>
          <a:custGeom>
            <a:avLst/>
            <a:gdLst>
              <a:gd name="T0" fmla="*/ 1098788496 w 933"/>
              <a:gd name="T1" fmla="*/ 0 h 401"/>
              <a:gd name="T2" fmla="*/ 2147483646 w 933"/>
              <a:gd name="T3" fmla="*/ 282257722 h 401"/>
              <a:gd name="T4" fmla="*/ 1890117826 w 933"/>
              <a:gd name="T5" fmla="*/ 549394494 h 401"/>
              <a:gd name="T6" fmla="*/ 2094251344 w 933"/>
              <a:gd name="T7" fmla="*/ 1010584244 h 401"/>
              <a:gd name="T8" fmla="*/ 0 w 933"/>
              <a:gd name="T9" fmla="*/ 511592914 h 401"/>
              <a:gd name="T10" fmla="*/ 1098788496 w 933"/>
              <a:gd name="T11" fmla="*/ 0 h 4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933" h="401">
                <a:moveTo>
                  <a:pt x="436" y="0"/>
                </a:moveTo>
                <a:lnTo>
                  <a:pt x="933" y="112"/>
                </a:lnTo>
                <a:lnTo>
                  <a:pt x="750" y="218"/>
                </a:lnTo>
                <a:lnTo>
                  <a:pt x="831" y="401"/>
                </a:lnTo>
                <a:lnTo>
                  <a:pt x="0" y="203"/>
                </a:lnTo>
                <a:lnTo>
                  <a:pt x="43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Freeform 100"/>
          <p:cNvSpPr/>
          <p:nvPr/>
        </p:nvSpPr>
        <p:spPr bwMode="auto">
          <a:xfrm>
            <a:off x="2826103" y="2671168"/>
            <a:ext cx="3205162" cy="1500187"/>
          </a:xfrm>
          <a:custGeom>
            <a:avLst/>
            <a:gdLst>
              <a:gd name="T0" fmla="*/ 2147483646 w 2019"/>
              <a:gd name="T1" fmla="*/ 0 h 1050"/>
              <a:gd name="T2" fmla="*/ 0 w 2019"/>
              <a:gd name="T3" fmla="*/ 1496972813 h 1050"/>
              <a:gd name="T4" fmla="*/ 12601573 w 2019"/>
              <a:gd name="T5" fmla="*/ 2147483646 h 1050"/>
              <a:gd name="T6" fmla="*/ 2147483646 w 2019"/>
              <a:gd name="T7" fmla="*/ 1151712200 h 1050"/>
              <a:gd name="T8" fmla="*/ 2147483646 w 2019"/>
              <a:gd name="T9" fmla="*/ 0 h 10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019" h="1050">
                <a:moveTo>
                  <a:pt x="2014" y="0"/>
                </a:moveTo>
                <a:lnTo>
                  <a:pt x="0" y="594"/>
                </a:lnTo>
                <a:lnTo>
                  <a:pt x="5" y="1050"/>
                </a:lnTo>
                <a:lnTo>
                  <a:pt x="2019" y="457"/>
                </a:lnTo>
                <a:lnTo>
                  <a:pt x="2014" y="0"/>
                </a:lnTo>
              </a:path>
            </a:pathLst>
          </a:custGeom>
          <a:solidFill>
            <a:srgbClr val="57907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Freeform 102"/>
          <p:cNvSpPr/>
          <p:nvPr/>
        </p:nvSpPr>
        <p:spPr bwMode="auto">
          <a:xfrm>
            <a:off x="2826105" y="2671167"/>
            <a:ext cx="3197225" cy="942976"/>
          </a:xfrm>
          <a:custGeom>
            <a:avLst/>
            <a:gdLst>
              <a:gd name="T0" fmla="*/ 2147483646 w 2014"/>
              <a:gd name="T1" fmla="*/ 0 h 660"/>
              <a:gd name="T2" fmla="*/ 2147483646 w 2014"/>
              <a:gd name="T3" fmla="*/ 0 h 660"/>
              <a:gd name="T4" fmla="*/ 2147483646 w 2014"/>
              <a:gd name="T5" fmla="*/ 640119688 h 660"/>
              <a:gd name="T6" fmla="*/ 0 w 2014"/>
              <a:gd name="T7" fmla="*/ 1496972813 h 660"/>
              <a:gd name="T8" fmla="*/ 0 w 2014"/>
              <a:gd name="T9" fmla="*/ 1663303125 h 660"/>
              <a:gd name="T10" fmla="*/ 2147483646 w 2014"/>
              <a:gd name="T11" fmla="*/ 191531875 h 660"/>
              <a:gd name="T12" fmla="*/ 2147483646 w 2014"/>
              <a:gd name="T13" fmla="*/ 0 h 66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14" h="660">
                <a:moveTo>
                  <a:pt x="2014" y="0"/>
                </a:moveTo>
                <a:lnTo>
                  <a:pt x="2014" y="0"/>
                </a:lnTo>
                <a:lnTo>
                  <a:pt x="1162" y="254"/>
                </a:lnTo>
                <a:lnTo>
                  <a:pt x="0" y="594"/>
                </a:lnTo>
                <a:lnTo>
                  <a:pt x="0" y="660"/>
                </a:lnTo>
                <a:lnTo>
                  <a:pt x="2014" y="76"/>
                </a:lnTo>
                <a:lnTo>
                  <a:pt x="201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Freeform 104"/>
          <p:cNvSpPr/>
          <p:nvPr/>
        </p:nvSpPr>
        <p:spPr bwMode="auto">
          <a:xfrm>
            <a:off x="2826103" y="3229809"/>
            <a:ext cx="3205162" cy="941546"/>
          </a:xfrm>
          <a:custGeom>
            <a:avLst/>
            <a:gdLst>
              <a:gd name="T0" fmla="*/ 2147483646 w 2019"/>
              <a:gd name="T1" fmla="*/ 0 h 659"/>
              <a:gd name="T2" fmla="*/ 0 w 2019"/>
              <a:gd name="T3" fmla="*/ 1507054158 h 659"/>
              <a:gd name="T4" fmla="*/ 12601573 w 2019"/>
              <a:gd name="T5" fmla="*/ 1660784556 h 659"/>
              <a:gd name="T6" fmla="*/ 2147483646 w 2019"/>
              <a:gd name="T7" fmla="*/ 166330392 h 659"/>
              <a:gd name="T8" fmla="*/ 2147483646 w 2019"/>
              <a:gd name="T9" fmla="*/ 0 h 65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019" h="659">
                <a:moveTo>
                  <a:pt x="2019" y="0"/>
                </a:moveTo>
                <a:lnTo>
                  <a:pt x="0" y="598"/>
                </a:lnTo>
                <a:lnTo>
                  <a:pt x="5" y="659"/>
                </a:lnTo>
                <a:lnTo>
                  <a:pt x="2019" y="66"/>
                </a:lnTo>
                <a:lnTo>
                  <a:pt x="201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Freeform 105"/>
          <p:cNvSpPr/>
          <p:nvPr/>
        </p:nvSpPr>
        <p:spPr bwMode="auto">
          <a:xfrm>
            <a:off x="2762603" y="3359825"/>
            <a:ext cx="31750" cy="160020"/>
          </a:xfrm>
          <a:custGeom>
            <a:avLst/>
            <a:gdLst>
              <a:gd name="T0" fmla="*/ 0 w 20"/>
              <a:gd name="T1" fmla="*/ 282257500 h 112"/>
              <a:gd name="T2" fmla="*/ 25201563 w 20"/>
              <a:gd name="T3" fmla="*/ 0 h 112"/>
              <a:gd name="T4" fmla="*/ 50403125 w 20"/>
              <a:gd name="T5" fmla="*/ 0 h 112"/>
              <a:gd name="T6" fmla="*/ 25201563 w 20"/>
              <a:gd name="T7" fmla="*/ 282257500 h 112"/>
              <a:gd name="T8" fmla="*/ 0 w 20"/>
              <a:gd name="T9" fmla="*/ 282257500 h 1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0" h="112">
                <a:moveTo>
                  <a:pt x="0" y="112"/>
                </a:moveTo>
                <a:lnTo>
                  <a:pt x="10" y="0"/>
                </a:lnTo>
                <a:lnTo>
                  <a:pt x="20" y="0"/>
                </a:lnTo>
                <a:lnTo>
                  <a:pt x="10" y="112"/>
                </a:lnTo>
                <a:lnTo>
                  <a:pt x="0" y="112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Freeform 106"/>
          <p:cNvSpPr>
            <a:spLocks noEditPoints="1"/>
          </p:cNvSpPr>
          <p:nvPr/>
        </p:nvSpPr>
        <p:spPr bwMode="auto">
          <a:xfrm>
            <a:off x="2857855" y="3345538"/>
            <a:ext cx="73025" cy="158591"/>
          </a:xfrm>
          <a:custGeom>
            <a:avLst/>
            <a:gdLst>
              <a:gd name="T0" fmla="*/ 40322500 w 46"/>
              <a:gd name="T1" fmla="*/ 254535853 h 111"/>
              <a:gd name="T2" fmla="*/ 0 w 46"/>
              <a:gd name="T3" fmla="*/ 0 h 111"/>
              <a:gd name="T4" fmla="*/ 27722513 w 46"/>
              <a:gd name="T5" fmla="*/ 0 h 111"/>
              <a:gd name="T6" fmla="*/ 65524063 w 46"/>
              <a:gd name="T7" fmla="*/ 241934314 h 111"/>
              <a:gd name="T8" fmla="*/ 115927188 w 46"/>
              <a:gd name="T9" fmla="*/ 254535853 h 111"/>
              <a:gd name="T10" fmla="*/ 115927188 w 46"/>
              <a:gd name="T11" fmla="*/ 279737344 h 111"/>
              <a:gd name="T12" fmla="*/ 40322500 w 46"/>
              <a:gd name="T13" fmla="*/ 254535853 h 111"/>
              <a:gd name="T14" fmla="*/ 0 w 46"/>
              <a:gd name="T15" fmla="*/ 0 h 111"/>
              <a:gd name="T16" fmla="*/ 0 w 46"/>
              <a:gd name="T17" fmla="*/ 0 h 111"/>
              <a:gd name="T18" fmla="*/ 0 w 46"/>
              <a:gd name="T19" fmla="*/ 0 h 111"/>
              <a:gd name="T20" fmla="*/ 0 w 46"/>
              <a:gd name="T21" fmla="*/ 0 h 111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6" h="111">
                <a:moveTo>
                  <a:pt x="16" y="101"/>
                </a:moveTo>
                <a:lnTo>
                  <a:pt x="0" y="0"/>
                </a:lnTo>
                <a:lnTo>
                  <a:pt x="11" y="0"/>
                </a:lnTo>
                <a:lnTo>
                  <a:pt x="26" y="96"/>
                </a:lnTo>
                <a:lnTo>
                  <a:pt x="46" y="101"/>
                </a:lnTo>
                <a:lnTo>
                  <a:pt x="46" y="111"/>
                </a:lnTo>
                <a:lnTo>
                  <a:pt x="16" y="101"/>
                </a:lnTo>
                <a:close/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Freeform 107"/>
          <p:cNvSpPr/>
          <p:nvPr/>
        </p:nvSpPr>
        <p:spPr bwMode="auto">
          <a:xfrm>
            <a:off x="2770542" y="3504128"/>
            <a:ext cx="47625" cy="44292"/>
          </a:xfrm>
          <a:custGeom>
            <a:avLst/>
            <a:gdLst>
              <a:gd name="T0" fmla="*/ 0 w 30"/>
              <a:gd name="T1" fmla="*/ 27722794 h 31"/>
              <a:gd name="T2" fmla="*/ 12601575 w 30"/>
              <a:gd name="T3" fmla="*/ 0 h 31"/>
              <a:gd name="T4" fmla="*/ 75604688 w 30"/>
              <a:gd name="T5" fmla="*/ 52924613 h 31"/>
              <a:gd name="T6" fmla="*/ 50403125 w 30"/>
              <a:gd name="T7" fmla="*/ 78126431 h 31"/>
              <a:gd name="T8" fmla="*/ 0 w 30"/>
              <a:gd name="T9" fmla="*/ 27722794 h 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0" h="31">
                <a:moveTo>
                  <a:pt x="0" y="11"/>
                </a:moveTo>
                <a:lnTo>
                  <a:pt x="5" y="0"/>
                </a:lnTo>
                <a:lnTo>
                  <a:pt x="30" y="21"/>
                </a:lnTo>
                <a:lnTo>
                  <a:pt x="20" y="31"/>
                </a:lnTo>
                <a:lnTo>
                  <a:pt x="0" y="11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任意多边形 38"/>
          <p:cNvSpPr/>
          <p:nvPr/>
        </p:nvSpPr>
        <p:spPr bwMode="auto">
          <a:xfrm>
            <a:off x="2348267" y="2888338"/>
            <a:ext cx="754063" cy="490061"/>
          </a:xfrm>
          <a:custGeom>
            <a:avLst/>
            <a:gdLst>
              <a:gd name="T0" fmla="*/ 571249 w 753252"/>
              <a:gd name="T1" fmla="*/ 682 h 544174"/>
              <a:gd name="T2" fmla="*/ 671144 w 753252"/>
              <a:gd name="T3" fmla="*/ 40962 h 544174"/>
              <a:gd name="T4" fmla="*/ 711404 w 753252"/>
              <a:gd name="T5" fmla="*/ 16794 h 544174"/>
              <a:gd name="T6" fmla="*/ 711404 w 753252"/>
              <a:gd name="T7" fmla="*/ 81241 h 544174"/>
              <a:gd name="T8" fmla="*/ 115556 w 753252"/>
              <a:gd name="T9" fmla="*/ 467925 h 544174"/>
              <a:gd name="T10" fmla="*/ 119816 w 753252"/>
              <a:gd name="T11" fmla="*/ 467020 h 544174"/>
              <a:gd name="T12" fmla="*/ 104903 w 753252"/>
              <a:gd name="T13" fmla="*/ 460272 h 544174"/>
              <a:gd name="T14" fmla="*/ 42886 w 753252"/>
              <a:gd name="T15" fmla="*/ 452305 h 544174"/>
              <a:gd name="T16" fmla="*/ 2795 w 753252"/>
              <a:gd name="T17" fmla="*/ 379461 h 544174"/>
              <a:gd name="T18" fmla="*/ 82978 w 753252"/>
              <a:gd name="T19" fmla="*/ 371368 h 544174"/>
              <a:gd name="T20" fmla="*/ 123069 w 753252"/>
              <a:gd name="T21" fmla="*/ 306617 h 544174"/>
              <a:gd name="T22" fmla="*/ 155143 w 753252"/>
              <a:gd name="T23" fmla="*/ 379461 h 544174"/>
              <a:gd name="T24" fmla="*/ 139106 w 753252"/>
              <a:gd name="T25" fmla="*/ 423976 h 544174"/>
              <a:gd name="T26" fmla="*/ 123914 w 753252"/>
              <a:gd name="T27" fmla="*/ 466148 h 544174"/>
              <a:gd name="T28" fmla="*/ 125621 w 753252"/>
              <a:gd name="T29" fmla="*/ 465785 h 544174"/>
              <a:gd name="T30" fmla="*/ 365168 w 753252"/>
              <a:gd name="T31" fmla="*/ 218191 h 544174"/>
              <a:gd name="T32" fmla="*/ 571249 w 753252"/>
              <a:gd name="T33" fmla="*/ 682 h 54417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753252" h="544174">
                <a:moveTo>
                  <a:pt x="570635" y="682"/>
                </a:moveTo>
                <a:cubicBezTo>
                  <a:pt x="604065" y="3701"/>
                  <a:pt x="638249" y="16784"/>
                  <a:pt x="670422" y="40937"/>
                </a:cubicBezTo>
                <a:cubicBezTo>
                  <a:pt x="678465" y="32886"/>
                  <a:pt x="694552" y="24835"/>
                  <a:pt x="710639" y="16784"/>
                </a:cubicBezTo>
                <a:cubicBezTo>
                  <a:pt x="710639" y="32886"/>
                  <a:pt x="710639" y="57038"/>
                  <a:pt x="710639" y="81191"/>
                </a:cubicBezTo>
                <a:cubicBezTo>
                  <a:pt x="839332" y="234158"/>
                  <a:pt x="686509" y="733314"/>
                  <a:pt x="115432" y="467635"/>
                </a:cubicBezTo>
                <a:lnTo>
                  <a:pt x="119687" y="466730"/>
                </a:lnTo>
                <a:lnTo>
                  <a:pt x="104790" y="459986"/>
                </a:lnTo>
                <a:cubicBezTo>
                  <a:pt x="86393" y="455057"/>
                  <a:pt x="66869" y="458090"/>
                  <a:pt x="42840" y="452024"/>
                </a:cubicBezTo>
                <a:cubicBezTo>
                  <a:pt x="2792" y="443935"/>
                  <a:pt x="-5218" y="403491"/>
                  <a:pt x="2792" y="379225"/>
                </a:cubicBezTo>
                <a:cubicBezTo>
                  <a:pt x="18811" y="346870"/>
                  <a:pt x="58860" y="338782"/>
                  <a:pt x="82889" y="371137"/>
                </a:cubicBezTo>
                <a:cubicBezTo>
                  <a:pt x="66869" y="338782"/>
                  <a:pt x="90898" y="298338"/>
                  <a:pt x="122937" y="306427"/>
                </a:cubicBezTo>
                <a:cubicBezTo>
                  <a:pt x="146966" y="306427"/>
                  <a:pt x="170995" y="338782"/>
                  <a:pt x="154976" y="379225"/>
                </a:cubicBezTo>
                <a:cubicBezTo>
                  <a:pt x="150971" y="395403"/>
                  <a:pt x="144964" y="409558"/>
                  <a:pt x="138956" y="423713"/>
                </a:cubicBezTo>
                <a:lnTo>
                  <a:pt x="123781" y="465859"/>
                </a:lnTo>
                <a:lnTo>
                  <a:pt x="125486" y="465496"/>
                </a:lnTo>
                <a:cubicBezTo>
                  <a:pt x="170353" y="454929"/>
                  <a:pt x="350700" y="401215"/>
                  <a:pt x="364775" y="218056"/>
                </a:cubicBezTo>
                <a:cubicBezTo>
                  <a:pt x="376840" y="73140"/>
                  <a:pt x="470344" y="-8375"/>
                  <a:pt x="570635" y="682"/>
                </a:cubicBezTo>
                <a:close/>
              </a:path>
            </a:pathLst>
          </a:custGeom>
          <a:solidFill>
            <a:srgbClr val="FFC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Freeform 110"/>
          <p:cNvSpPr/>
          <p:nvPr/>
        </p:nvSpPr>
        <p:spPr bwMode="auto">
          <a:xfrm>
            <a:off x="2865790" y="2961203"/>
            <a:ext cx="88900" cy="65723"/>
          </a:xfrm>
          <a:custGeom>
            <a:avLst/>
            <a:gdLst>
              <a:gd name="T0" fmla="*/ 0 w 11"/>
              <a:gd name="T1" fmla="*/ 460844547 h 9"/>
              <a:gd name="T2" fmla="*/ 587839127 w 11"/>
              <a:gd name="T3" fmla="*/ 0 h 9"/>
              <a:gd name="T4" fmla="*/ 391895445 w 11"/>
              <a:gd name="T5" fmla="*/ 460844547 h 9"/>
              <a:gd name="T6" fmla="*/ 0 w 11"/>
              <a:gd name="T7" fmla="*/ 460844547 h 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" h="9">
                <a:moveTo>
                  <a:pt x="0" y="7"/>
                </a:moveTo>
                <a:cubicBezTo>
                  <a:pt x="0" y="7"/>
                  <a:pt x="7" y="9"/>
                  <a:pt x="9" y="0"/>
                </a:cubicBezTo>
                <a:cubicBezTo>
                  <a:pt x="9" y="0"/>
                  <a:pt x="11" y="4"/>
                  <a:pt x="6" y="7"/>
                </a:cubicBezTo>
                <a:cubicBezTo>
                  <a:pt x="4" y="9"/>
                  <a:pt x="2" y="8"/>
                  <a:pt x="0" y="7"/>
                </a:cubicBez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Freeform 111"/>
          <p:cNvSpPr/>
          <p:nvPr/>
        </p:nvSpPr>
        <p:spPr bwMode="auto">
          <a:xfrm>
            <a:off x="2883255" y="3012639"/>
            <a:ext cx="7937" cy="57150"/>
          </a:xfrm>
          <a:custGeom>
            <a:avLst/>
            <a:gdLst>
              <a:gd name="T0" fmla="*/ 0 w 1"/>
              <a:gd name="T1" fmla="*/ 63007875 h 8"/>
              <a:gd name="T2" fmla="*/ 63003906 w 1"/>
              <a:gd name="T3" fmla="*/ 63007875 h 8"/>
              <a:gd name="T4" fmla="*/ 0 w 1"/>
              <a:gd name="T5" fmla="*/ 0 h 8"/>
              <a:gd name="T6" fmla="*/ 0 w 1"/>
              <a:gd name="T7" fmla="*/ 63007875 h 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" h="8">
                <a:moveTo>
                  <a:pt x="0" y="1"/>
                </a:moveTo>
                <a:cubicBezTo>
                  <a:pt x="0" y="1"/>
                  <a:pt x="0" y="8"/>
                  <a:pt x="1" y="1"/>
                </a:cubicBezTo>
                <a:cubicBezTo>
                  <a:pt x="0" y="0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Freeform 112"/>
          <p:cNvSpPr/>
          <p:nvPr/>
        </p:nvSpPr>
        <p:spPr bwMode="auto">
          <a:xfrm>
            <a:off x="2899128" y="3012639"/>
            <a:ext cx="23812" cy="50006"/>
          </a:xfrm>
          <a:custGeom>
            <a:avLst/>
            <a:gdLst>
              <a:gd name="T0" fmla="*/ 0 w 3"/>
              <a:gd name="T1" fmla="*/ 63008442 h 7"/>
              <a:gd name="T2" fmla="*/ 63006552 w 3"/>
              <a:gd name="T3" fmla="*/ 0 h 7"/>
              <a:gd name="T4" fmla="*/ 0 w 3"/>
              <a:gd name="T5" fmla="*/ 0 h 7"/>
              <a:gd name="T6" fmla="*/ 0 w 3"/>
              <a:gd name="T7" fmla="*/ 63008442 h 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" h="7">
                <a:moveTo>
                  <a:pt x="0" y="1"/>
                </a:moveTo>
                <a:cubicBezTo>
                  <a:pt x="0" y="1"/>
                  <a:pt x="3" y="7"/>
                  <a:pt x="1" y="0"/>
                </a:cubicBezTo>
                <a:cubicBezTo>
                  <a:pt x="0" y="0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Freeform 113"/>
          <p:cNvSpPr/>
          <p:nvPr/>
        </p:nvSpPr>
        <p:spPr bwMode="auto">
          <a:xfrm>
            <a:off x="2922940" y="2996923"/>
            <a:ext cx="31750" cy="44291"/>
          </a:xfrm>
          <a:custGeom>
            <a:avLst/>
            <a:gdLst>
              <a:gd name="T0" fmla="*/ 0 w 4"/>
              <a:gd name="T1" fmla="*/ 67272804 h 6"/>
              <a:gd name="T2" fmla="*/ 63007875 w 4"/>
              <a:gd name="T3" fmla="*/ 0 h 6"/>
              <a:gd name="T4" fmla="*/ 0 w 4"/>
              <a:gd name="T5" fmla="*/ 67272804 h 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" h="6">
                <a:moveTo>
                  <a:pt x="0" y="1"/>
                </a:moveTo>
                <a:cubicBezTo>
                  <a:pt x="0" y="1"/>
                  <a:pt x="4" y="6"/>
                  <a:pt x="1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" name="Freeform 114"/>
          <p:cNvSpPr/>
          <p:nvPr/>
        </p:nvSpPr>
        <p:spPr bwMode="auto">
          <a:xfrm>
            <a:off x="2938815" y="2975491"/>
            <a:ext cx="39688" cy="37147"/>
          </a:xfrm>
          <a:custGeom>
            <a:avLst/>
            <a:gdLst>
              <a:gd name="T0" fmla="*/ 0 w 5"/>
              <a:gd name="T1" fmla="*/ 136290050 h 5"/>
              <a:gd name="T2" fmla="*/ 0 w 5"/>
              <a:gd name="T3" fmla="*/ 0 h 5"/>
              <a:gd name="T4" fmla="*/ 0 w 5"/>
              <a:gd name="T5" fmla="*/ 68145025 h 5"/>
              <a:gd name="T6" fmla="*/ 0 w 5"/>
              <a:gd name="T7" fmla="*/ 136290050 h 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" h="5">
                <a:moveTo>
                  <a:pt x="0" y="2"/>
                </a:moveTo>
                <a:cubicBezTo>
                  <a:pt x="0" y="2"/>
                  <a:pt x="5" y="5"/>
                  <a:pt x="0" y="0"/>
                </a:cubicBezTo>
                <a:cubicBezTo>
                  <a:pt x="0" y="1"/>
                  <a:pt x="0" y="1"/>
                  <a:pt x="0" y="1"/>
                </a:cubicBezTo>
                <a:lnTo>
                  <a:pt x="0" y="2"/>
                </a:ln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Freeform 115"/>
          <p:cNvSpPr/>
          <p:nvPr/>
        </p:nvSpPr>
        <p:spPr bwMode="auto">
          <a:xfrm>
            <a:off x="2729267" y="3026926"/>
            <a:ext cx="322263" cy="231457"/>
          </a:xfrm>
          <a:custGeom>
            <a:avLst/>
            <a:gdLst>
              <a:gd name="T0" fmla="*/ 0 w 40"/>
              <a:gd name="T1" fmla="*/ 2066843145 h 32"/>
              <a:gd name="T2" fmla="*/ 843805383 w 40"/>
              <a:gd name="T3" fmla="*/ 839652265 h 32"/>
              <a:gd name="T4" fmla="*/ 0 w 40"/>
              <a:gd name="T5" fmla="*/ 2066843145 h 3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0" h="32">
                <a:moveTo>
                  <a:pt x="0" y="32"/>
                </a:moveTo>
                <a:cubicBezTo>
                  <a:pt x="0" y="32"/>
                  <a:pt x="12" y="25"/>
                  <a:pt x="13" y="13"/>
                </a:cubicBezTo>
                <a:cubicBezTo>
                  <a:pt x="13" y="0"/>
                  <a:pt x="40" y="25"/>
                  <a:pt x="0" y="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Freeform 116"/>
          <p:cNvSpPr/>
          <p:nvPr/>
        </p:nvSpPr>
        <p:spPr bwMode="auto">
          <a:xfrm>
            <a:off x="5853467" y="2569726"/>
            <a:ext cx="73025" cy="145733"/>
          </a:xfrm>
          <a:custGeom>
            <a:avLst/>
            <a:gdLst>
              <a:gd name="T0" fmla="*/ 0 w 46"/>
              <a:gd name="T1" fmla="*/ 12601575 h 102"/>
              <a:gd name="T2" fmla="*/ 27722513 w 46"/>
              <a:gd name="T3" fmla="*/ 0 h 102"/>
              <a:gd name="T4" fmla="*/ 115927188 w 46"/>
              <a:gd name="T5" fmla="*/ 241935000 h 102"/>
              <a:gd name="T6" fmla="*/ 90725625 w 46"/>
              <a:gd name="T7" fmla="*/ 257055938 h 102"/>
              <a:gd name="T8" fmla="*/ 0 w 46"/>
              <a:gd name="T9" fmla="*/ 12601575 h 10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6" h="102">
                <a:moveTo>
                  <a:pt x="0" y="5"/>
                </a:moveTo>
                <a:lnTo>
                  <a:pt x="11" y="0"/>
                </a:lnTo>
                <a:lnTo>
                  <a:pt x="46" y="96"/>
                </a:lnTo>
                <a:lnTo>
                  <a:pt x="36" y="102"/>
                </a:lnTo>
                <a:lnTo>
                  <a:pt x="0" y="5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" name="Freeform 117"/>
          <p:cNvSpPr/>
          <p:nvPr/>
        </p:nvSpPr>
        <p:spPr bwMode="auto">
          <a:xfrm>
            <a:off x="5766155" y="2576869"/>
            <a:ext cx="47625" cy="160020"/>
          </a:xfrm>
          <a:custGeom>
            <a:avLst/>
            <a:gdLst>
              <a:gd name="T0" fmla="*/ 0 w 30"/>
              <a:gd name="T1" fmla="*/ 269657513 h 112"/>
              <a:gd name="T2" fmla="*/ 37803138 w 30"/>
              <a:gd name="T3" fmla="*/ 229335013 h 112"/>
              <a:gd name="T4" fmla="*/ 12601575 w 30"/>
              <a:gd name="T5" fmla="*/ 0 h 112"/>
              <a:gd name="T6" fmla="*/ 37803138 w 30"/>
              <a:gd name="T7" fmla="*/ 0 h 112"/>
              <a:gd name="T8" fmla="*/ 75604688 w 30"/>
              <a:gd name="T9" fmla="*/ 244455950 h 112"/>
              <a:gd name="T10" fmla="*/ 12601575 w 30"/>
              <a:gd name="T11" fmla="*/ 282257500 h 112"/>
              <a:gd name="T12" fmla="*/ 0 w 30"/>
              <a:gd name="T13" fmla="*/ 269657513 h 11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112">
                <a:moveTo>
                  <a:pt x="0" y="107"/>
                </a:moveTo>
                <a:lnTo>
                  <a:pt x="15" y="91"/>
                </a:lnTo>
                <a:lnTo>
                  <a:pt x="5" y="0"/>
                </a:lnTo>
                <a:lnTo>
                  <a:pt x="15" y="0"/>
                </a:lnTo>
                <a:lnTo>
                  <a:pt x="30" y="97"/>
                </a:lnTo>
                <a:lnTo>
                  <a:pt x="5" y="112"/>
                </a:lnTo>
                <a:lnTo>
                  <a:pt x="0" y="107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" name="Freeform 118"/>
          <p:cNvSpPr/>
          <p:nvPr/>
        </p:nvSpPr>
        <p:spPr bwMode="auto">
          <a:xfrm>
            <a:off x="5886805" y="2699743"/>
            <a:ext cx="39687" cy="44291"/>
          </a:xfrm>
          <a:custGeom>
            <a:avLst/>
            <a:gdLst>
              <a:gd name="T0" fmla="*/ 0 w 25"/>
              <a:gd name="T1" fmla="*/ 65523397 h 31"/>
              <a:gd name="T2" fmla="*/ 37802661 w 25"/>
              <a:gd name="T3" fmla="*/ 0 h 31"/>
              <a:gd name="T4" fmla="*/ 63003906 w 25"/>
              <a:gd name="T5" fmla="*/ 12601447 h 31"/>
              <a:gd name="T6" fmla="*/ 25201245 w 25"/>
              <a:gd name="T7" fmla="*/ 78124844 h 31"/>
              <a:gd name="T8" fmla="*/ 0 w 25"/>
              <a:gd name="T9" fmla="*/ 65523397 h 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5" h="31">
                <a:moveTo>
                  <a:pt x="0" y="26"/>
                </a:moveTo>
                <a:lnTo>
                  <a:pt x="15" y="0"/>
                </a:lnTo>
                <a:lnTo>
                  <a:pt x="25" y="5"/>
                </a:lnTo>
                <a:lnTo>
                  <a:pt x="10" y="31"/>
                </a:lnTo>
                <a:lnTo>
                  <a:pt x="0" y="26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" name="任意多边形 37"/>
          <p:cNvSpPr/>
          <p:nvPr/>
        </p:nvSpPr>
        <p:spPr bwMode="auto">
          <a:xfrm>
            <a:off x="5467703" y="2159675"/>
            <a:ext cx="760412" cy="440056"/>
          </a:xfrm>
          <a:custGeom>
            <a:avLst/>
            <a:gdLst>
              <a:gd name="T0" fmla="*/ 639527 w 760238"/>
              <a:gd name="T1" fmla="*/ 161808 h 489328"/>
              <a:gd name="T2" fmla="*/ 677040 w 760238"/>
              <a:gd name="T3" fmla="*/ 214091 h 489328"/>
              <a:gd name="T4" fmla="*/ 749794 w 760238"/>
              <a:gd name="T5" fmla="*/ 206009 h 489328"/>
              <a:gd name="T6" fmla="*/ 733626 w 760238"/>
              <a:gd name="T7" fmla="*/ 278752 h 489328"/>
              <a:gd name="T8" fmla="*/ 660873 w 760238"/>
              <a:gd name="T9" fmla="*/ 319163 h 489328"/>
              <a:gd name="T10" fmla="*/ 604287 w 760238"/>
              <a:gd name="T11" fmla="*/ 238339 h 489328"/>
              <a:gd name="T12" fmla="*/ 620455 w 760238"/>
              <a:gd name="T13" fmla="*/ 165597 h 489328"/>
              <a:gd name="T14" fmla="*/ 639527 w 760238"/>
              <a:gd name="T15" fmla="*/ 161808 h 489328"/>
              <a:gd name="T16" fmla="*/ 170818 w 760238"/>
              <a:gd name="T17" fmla="*/ 516 h 489328"/>
              <a:gd name="T18" fmla="*/ 378889 w 760238"/>
              <a:gd name="T19" fmla="*/ 158784 h 489328"/>
              <a:gd name="T20" fmla="*/ 669101 w 760238"/>
              <a:gd name="T21" fmla="*/ 319725 h 489328"/>
              <a:gd name="T22" fmla="*/ 16123 w 760238"/>
              <a:gd name="T23" fmla="*/ 126596 h 489328"/>
              <a:gd name="T24" fmla="*/ 0 w 760238"/>
              <a:gd name="T25" fmla="*/ 70267 h 489328"/>
              <a:gd name="T26" fmla="*/ 40307 w 760238"/>
              <a:gd name="T27" fmla="*/ 78313 h 489328"/>
              <a:gd name="T28" fmla="*/ 170818 w 760238"/>
              <a:gd name="T29" fmla="*/ 516 h 489328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760238" h="489328">
                <a:moveTo>
                  <a:pt x="639381" y="161933"/>
                </a:moveTo>
                <a:cubicBezTo>
                  <a:pt x="658701" y="165725"/>
                  <a:pt x="676885" y="189991"/>
                  <a:pt x="676885" y="214257"/>
                </a:cubicBezTo>
                <a:cubicBezTo>
                  <a:pt x="684967" y="181902"/>
                  <a:pt x="725376" y="181902"/>
                  <a:pt x="749622" y="206168"/>
                </a:cubicBezTo>
                <a:cubicBezTo>
                  <a:pt x="765785" y="230434"/>
                  <a:pt x="765785" y="262789"/>
                  <a:pt x="733458" y="278967"/>
                </a:cubicBezTo>
                <a:cubicBezTo>
                  <a:pt x="709213" y="295144"/>
                  <a:pt x="684967" y="295144"/>
                  <a:pt x="660722" y="319410"/>
                </a:cubicBezTo>
                <a:cubicBezTo>
                  <a:pt x="644558" y="287055"/>
                  <a:pt x="620313" y="270878"/>
                  <a:pt x="604149" y="238523"/>
                </a:cubicBezTo>
                <a:cubicBezTo>
                  <a:pt x="587985" y="206168"/>
                  <a:pt x="596067" y="173813"/>
                  <a:pt x="620313" y="165725"/>
                </a:cubicBezTo>
                <a:cubicBezTo>
                  <a:pt x="626374" y="161680"/>
                  <a:pt x="632940" y="160669"/>
                  <a:pt x="639381" y="161933"/>
                </a:cubicBezTo>
                <a:close/>
                <a:moveTo>
                  <a:pt x="170779" y="516"/>
                </a:moveTo>
                <a:cubicBezTo>
                  <a:pt x="250352" y="-5933"/>
                  <a:pt x="333467" y="48174"/>
                  <a:pt x="378802" y="158907"/>
                </a:cubicBezTo>
                <a:cubicBezTo>
                  <a:pt x="451339" y="344132"/>
                  <a:pt x="668948" y="319972"/>
                  <a:pt x="668948" y="319972"/>
                </a:cubicBezTo>
                <a:cubicBezTo>
                  <a:pt x="217610" y="722635"/>
                  <a:pt x="-64477" y="303866"/>
                  <a:pt x="16119" y="126694"/>
                </a:cubicBezTo>
                <a:cubicBezTo>
                  <a:pt x="8060" y="110587"/>
                  <a:pt x="8060" y="78374"/>
                  <a:pt x="0" y="70321"/>
                </a:cubicBezTo>
                <a:cubicBezTo>
                  <a:pt x="16119" y="70321"/>
                  <a:pt x="32239" y="78374"/>
                  <a:pt x="40298" y="78374"/>
                </a:cubicBezTo>
                <a:cubicBezTo>
                  <a:pt x="76567" y="30055"/>
                  <a:pt x="123035" y="4385"/>
                  <a:pt x="170779" y="516"/>
                </a:cubicBezTo>
                <a:close/>
              </a:path>
            </a:pathLst>
          </a:custGeom>
          <a:solidFill>
            <a:srgbClr val="FFC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5" name="Freeform 121"/>
          <p:cNvSpPr/>
          <p:nvPr/>
        </p:nvSpPr>
        <p:spPr bwMode="auto">
          <a:xfrm>
            <a:off x="5572480" y="2279690"/>
            <a:ext cx="306387" cy="217170"/>
          </a:xfrm>
          <a:custGeom>
            <a:avLst/>
            <a:gdLst>
              <a:gd name="T0" fmla="*/ 2147483646 w 38"/>
              <a:gd name="T1" fmla="*/ 1617377597 h 30"/>
              <a:gd name="T2" fmla="*/ 1365195969 w 38"/>
              <a:gd name="T3" fmla="*/ 711650003 h 30"/>
              <a:gd name="T4" fmla="*/ 2147483646 w 38"/>
              <a:gd name="T5" fmla="*/ 1617377597 h 3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38" h="30">
                <a:moveTo>
                  <a:pt x="38" y="25"/>
                </a:moveTo>
                <a:cubicBezTo>
                  <a:pt x="38" y="25"/>
                  <a:pt x="25" y="22"/>
                  <a:pt x="21" y="11"/>
                </a:cubicBezTo>
                <a:cubicBezTo>
                  <a:pt x="17" y="0"/>
                  <a:pt x="0" y="30"/>
                  <a:pt x="38" y="2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6" name="Freeform 122"/>
          <p:cNvSpPr/>
          <p:nvPr/>
        </p:nvSpPr>
        <p:spPr bwMode="auto">
          <a:xfrm>
            <a:off x="5588353" y="2243971"/>
            <a:ext cx="112712" cy="57150"/>
          </a:xfrm>
          <a:custGeom>
            <a:avLst/>
            <a:gdLst>
              <a:gd name="T0" fmla="*/ 0 w 14"/>
              <a:gd name="T1" fmla="*/ 0 h 8"/>
              <a:gd name="T2" fmla="*/ 907436261 w 14"/>
              <a:gd name="T3" fmla="*/ 126007813 h 8"/>
              <a:gd name="T4" fmla="*/ 388904705 w 14"/>
              <a:gd name="T5" fmla="*/ 378023438 h 8"/>
              <a:gd name="T6" fmla="*/ 0 w 14"/>
              <a:gd name="T7" fmla="*/ 0 h 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" h="8">
                <a:moveTo>
                  <a:pt x="0" y="0"/>
                </a:moveTo>
                <a:cubicBezTo>
                  <a:pt x="0" y="0"/>
                  <a:pt x="5" y="8"/>
                  <a:pt x="14" y="2"/>
                </a:cubicBezTo>
                <a:cubicBezTo>
                  <a:pt x="14" y="2"/>
                  <a:pt x="12" y="7"/>
                  <a:pt x="6" y="6"/>
                </a:cubicBezTo>
                <a:cubicBezTo>
                  <a:pt x="2" y="5"/>
                  <a:pt x="1" y="3"/>
                  <a:pt x="0" y="0"/>
                </a:cubicBez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7" name="Freeform 123"/>
          <p:cNvSpPr/>
          <p:nvPr/>
        </p:nvSpPr>
        <p:spPr bwMode="auto">
          <a:xfrm>
            <a:off x="3703990" y="1641039"/>
            <a:ext cx="1481138" cy="724376"/>
          </a:xfrm>
          <a:custGeom>
            <a:avLst/>
            <a:gdLst>
              <a:gd name="T0" fmla="*/ 2147483646 w 933"/>
              <a:gd name="T1" fmla="*/ 587197565 h 507"/>
              <a:gd name="T2" fmla="*/ 229335090 w 933"/>
              <a:gd name="T3" fmla="*/ 0 h 507"/>
              <a:gd name="T4" fmla="*/ 433467021 w 933"/>
              <a:gd name="T5" fmla="*/ 433467144 h 507"/>
              <a:gd name="T6" fmla="*/ 0 w 933"/>
              <a:gd name="T7" fmla="*/ 728326402 h 507"/>
              <a:gd name="T8" fmla="*/ 2147483646 w 933"/>
              <a:gd name="T9" fmla="*/ 1277720806 h 507"/>
              <a:gd name="T10" fmla="*/ 2147483646 w 933"/>
              <a:gd name="T11" fmla="*/ 587197565 h 50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933" h="507">
                <a:moveTo>
                  <a:pt x="928" y="233"/>
                </a:moveTo>
                <a:lnTo>
                  <a:pt x="91" y="0"/>
                </a:lnTo>
                <a:lnTo>
                  <a:pt x="172" y="172"/>
                </a:lnTo>
                <a:lnTo>
                  <a:pt x="0" y="289"/>
                </a:lnTo>
                <a:lnTo>
                  <a:pt x="933" y="507"/>
                </a:lnTo>
                <a:lnTo>
                  <a:pt x="928" y="233"/>
                </a:lnTo>
                <a:close/>
              </a:path>
            </a:pathLst>
          </a:custGeom>
          <a:solidFill>
            <a:srgbClr val="005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8" name="Freeform 124"/>
          <p:cNvSpPr/>
          <p:nvPr/>
        </p:nvSpPr>
        <p:spPr bwMode="auto">
          <a:xfrm>
            <a:off x="3703990" y="1649612"/>
            <a:ext cx="1481138" cy="724376"/>
          </a:xfrm>
          <a:custGeom>
            <a:avLst/>
            <a:gdLst>
              <a:gd name="T0" fmla="*/ 2147483646 w 933"/>
              <a:gd name="T1" fmla="*/ 587197565 h 507"/>
              <a:gd name="T2" fmla="*/ 229335090 w 933"/>
              <a:gd name="T3" fmla="*/ 0 h 507"/>
              <a:gd name="T4" fmla="*/ 433467021 w 933"/>
              <a:gd name="T5" fmla="*/ 433467144 h 507"/>
              <a:gd name="T6" fmla="*/ 0 w 933"/>
              <a:gd name="T7" fmla="*/ 728326402 h 507"/>
              <a:gd name="T8" fmla="*/ 2147483646 w 933"/>
              <a:gd name="T9" fmla="*/ 1277720806 h 507"/>
              <a:gd name="T10" fmla="*/ 2147483646 w 933"/>
              <a:gd name="T11" fmla="*/ 587197565 h 50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933" h="507">
                <a:moveTo>
                  <a:pt x="928" y="233"/>
                </a:moveTo>
                <a:lnTo>
                  <a:pt x="91" y="0"/>
                </a:lnTo>
                <a:lnTo>
                  <a:pt x="172" y="172"/>
                </a:lnTo>
                <a:lnTo>
                  <a:pt x="0" y="289"/>
                </a:lnTo>
                <a:lnTo>
                  <a:pt x="933" y="507"/>
                </a:lnTo>
                <a:lnTo>
                  <a:pt x="928" y="23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9" name="Freeform 126"/>
          <p:cNvSpPr/>
          <p:nvPr/>
        </p:nvSpPr>
        <p:spPr bwMode="auto">
          <a:xfrm>
            <a:off x="3421415" y="1975366"/>
            <a:ext cx="1771650" cy="1108710"/>
          </a:xfrm>
          <a:custGeom>
            <a:avLst/>
            <a:gdLst>
              <a:gd name="T0" fmla="*/ 2147483646 w 1116"/>
              <a:gd name="T1" fmla="*/ 0 h 776"/>
              <a:gd name="T2" fmla="*/ 0 w 1116"/>
              <a:gd name="T3" fmla="*/ 806450000 h 776"/>
              <a:gd name="T4" fmla="*/ 15120938 w 1116"/>
              <a:gd name="T5" fmla="*/ 1955641250 h 776"/>
              <a:gd name="T6" fmla="*/ 2147483646 w 1116"/>
              <a:gd name="T7" fmla="*/ 1151712200 h 776"/>
              <a:gd name="T8" fmla="*/ 2147483646 w 1116"/>
              <a:gd name="T9" fmla="*/ 0 h 7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16" h="776">
                <a:moveTo>
                  <a:pt x="1111" y="0"/>
                </a:moveTo>
                <a:lnTo>
                  <a:pt x="0" y="320"/>
                </a:lnTo>
                <a:lnTo>
                  <a:pt x="6" y="776"/>
                </a:lnTo>
                <a:lnTo>
                  <a:pt x="1116" y="457"/>
                </a:lnTo>
                <a:lnTo>
                  <a:pt x="11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0" name="Freeform 129"/>
          <p:cNvSpPr/>
          <p:nvPr/>
        </p:nvSpPr>
        <p:spPr bwMode="auto">
          <a:xfrm>
            <a:off x="3430942" y="2555439"/>
            <a:ext cx="1762125" cy="528637"/>
          </a:xfrm>
          <a:custGeom>
            <a:avLst/>
            <a:gdLst>
              <a:gd name="T0" fmla="*/ 2147483646 w 1110"/>
              <a:gd name="T1" fmla="*/ 0 h 370"/>
              <a:gd name="T2" fmla="*/ 0 w 1110"/>
              <a:gd name="T3" fmla="*/ 791329063 h 370"/>
              <a:gd name="T4" fmla="*/ 0 w 1110"/>
              <a:gd name="T5" fmla="*/ 932457813 h 370"/>
              <a:gd name="T6" fmla="*/ 2147483646 w 1110"/>
              <a:gd name="T7" fmla="*/ 128528763 h 370"/>
              <a:gd name="T8" fmla="*/ 2147483646 w 1110"/>
              <a:gd name="T9" fmla="*/ 0 h 3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10" h="370">
                <a:moveTo>
                  <a:pt x="1110" y="0"/>
                </a:moveTo>
                <a:lnTo>
                  <a:pt x="0" y="314"/>
                </a:lnTo>
                <a:lnTo>
                  <a:pt x="0" y="370"/>
                </a:lnTo>
                <a:lnTo>
                  <a:pt x="1110" y="51"/>
                </a:lnTo>
                <a:lnTo>
                  <a:pt x="111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1" name="Freeform 131"/>
          <p:cNvSpPr/>
          <p:nvPr/>
        </p:nvSpPr>
        <p:spPr bwMode="auto">
          <a:xfrm>
            <a:off x="3421415" y="3765590"/>
            <a:ext cx="1771650" cy="1108710"/>
          </a:xfrm>
          <a:custGeom>
            <a:avLst/>
            <a:gdLst>
              <a:gd name="T0" fmla="*/ 2147483646 w 1116"/>
              <a:gd name="T1" fmla="*/ 0 h 776"/>
              <a:gd name="T2" fmla="*/ 0 w 1116"/>
              <a:gd name="T3" fmla="*/ 806450000 h 776"/>
              <a:gd name="T4" fmla="*/ 15120938 w 1116"/>
              <a:gd name="T5" fmla="*/ 1955641250 h 776"/>
              <a:gd name="T6" fmla="*/ 2147483646 w 1116"/>
              <a:gd name="T7" fmla="*/ 1151712200 h 776"/>
              <a:gd name="T8" fmla="*/ 2147483646 w 1116"/>
              <a:gd name="T9" fmla="*/ 0 h 7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16" h="776">
                <a:moveTo>
                  <a:pt x="1111" y="0"/>
                </a:moveTo>
                <a:lnTo>
                  <a:pt x="0" y="320"/>
                </a:lnTo>
                <a:lnTo>
                  <a:pt x="6" y="776"/>
                </a:lnTo>
                <a:lnTo>
                  <a:pt x="1116" y="457"/>
                </a:lnTo>
                <a:lnTo>
                  <a:pt x="11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Freeform 133"/>
          <p:cNvSpPr>
            <a:spLocks noEditPoints="1"/>
          </p:cNvSpPr>
          <p:nvPr/>
        </p:nvSpPr>
        <p:spPr bwMode="auto">
          <a:xfrm>
            <a:off x="3421415" y="3765590"/>
            <a:ext cx="1771650" cy="1108710"/>
          </a:xfrm>
          <a:custGeom>
            <a:avLst/>
            <a:gdLst>
              <a:gd name="T0" fmla="*/ 2147483646 w 1116"/>
              <a:gd name="T1" fmla="*/ 1023183438 h 776"/>
              <a:gd name="T2" fmla="*/ 15120938 w 1116"/>
              <a:gd name="T3" fmla="*/ 1814512500 h 776"/>
              <a:gd name="T4" fmla="*/ 15120938 w 1116"/>
              <a:gd name="T5" fmla="*/ 1955641250 h 776"/>
              <a:gd name="T6" fmla="*/ 2147483646 w 1116"/>
              <a:gd name="T7" fmla="*/ 1151712200 h 776"/>
              <a:gd name="T8" fmla="*/ 2147483646 w 1116"/>
              <a:gd name="T9" fmla="*/ 1023183438 h 776"/>
              <a:gd name="T10" fmla="*/ 2147483646 w 1116"/>
              <a:gd name="T11" fmla="*/ 0 h 776"/>
              <a:gd name="T12" fmla="*/ 2147483646 w 1116"/>
              <a:gd name="T13" fmla="*/ 0 h 776"/>
              <a:gd name="T14" fmla="*/ 0 w 1116"/>
              <a:gd name="T15" fmla="*/ 806450000 h 776"/>
              <a:gd name="T16" fmla="*/ 0 w 1116"/>
              <a:gd name="T17" fmla="*/ 869454700 h 776"/>
              <a:gd name="T18" fmla="*/ 0 w 1116"/>
              <a:gd name="T19" fmla="*/ 932457813 h 776"/>
              <a:gd name="T20" fmla="*/ 2147483646 w 1116"/>
              <a:gd name="T21" fmla="*/ 128528763 h 776"/>
              <a:gd name="T22" fmla="*/ 2147483646 w 1116"/>
              <a:gd name="T23" fmla="*/ 0 h 77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116" h="776">
                <a:moveTo>
                  <a:pt x="1116" y="406"/>
                </a:moveTo>
                <a:lnTo>
                  <a:pt x="6" y="720"/>
                </a:lnTo>
                <a:lnTo>
                  <a:pt x="6" y="776"/>
                </a:lnTo>
                <a:lnTo>
                  <a:pt x="1116" y="457"/>
                </a:lnTo>
                <a:lnTo>
                  <a:pt x="1116" y="406"/>
                </a:lnTo>
                <a:moveTo>
                  <a:pt x="1111" y="0"/>
                </a:moveTo>
                <a:lnTo>
                  <a:pt x="1111" y="0"/>
                </a:lnTo>
                <a:lnTo>
                  <a:pt x="0" y="320"/>
                </a:lnTo>
                <a:lnTo>
                  <a:pt x="0" y="345"/>
                </a:lnTo>
                <a:lnTo>
                  <a:pt x="0" y="370"/>
                </a:lnTo>
                <a:lnTo>
                  <a:pt x="1111" y="51"/>
                </a:lnTo>
                <a:lnTo>
                  <a:pt x="11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任意多边形 163"/>
          <p:cNvSpPr/>
          <p:nvPr/>
        </p:nvSpPr>
        <p:spPr bwMode="auto">
          <a:xfrm rot="-942146">
            <a:off x="2667353" y="3086933"/>
            <a:ext cx="3522662" cy="668656"/>
          </a:xfrm>
          <a:custGeom>
            <a:avLst/>
            <a:gdLst>
              <a:gd name="T0" fmla="*/ 3522662 w 3521391"/>
              <a:gd name="T1" fmla="*/ 0 h 741516"/>
              <a:gd name="T2" fmla="*/ 3361063 w 3521391"/>
              <a:gd name="T3" fmla="*/ 600874 h 741516"/>
              <a:gd name="T4" fmla="*/ 3362254 w 3521391"/>
              <a:gd name="T5" fmla="*/ 600856 h 741516"/>
              <a:gd name="T6" fmla="*/ 3333887 w 3521391"/>
              <a:gd name="T7" fmla="*/ 701916 h 741516"/>
              <a:gd name="T8" fmla="*/ 0 w 3521391"/>
              <a:gd name="T9" fmla="*/ 742950 h 741516"/>
              <a:gd name="T10" fmla="*/ 3715 w 3521391"/>
              <a:gd name="T11" fmla="*/ 723834 h 741516"/>
              <a:gd name="T12" fmla="*/ 25198 w 3521391"/>
              <a:gd name="T13" fmla="*/ 647301 h 741516"/>
              <a:gd name="T14" fmla="*/ 25723 w 3521391"/>
              <a:gd name="T15" fmla="*/ 647294 h 741516"/>
              <a:gd name="T16" fmla="*/ 37682 w 3521391"/>
              <a:gd name="T17" fmla="*/ 602828 h 741516"/>
              <a:gd name="T18" fmla="*/ 194966 w 3521391"/>
              <a:gd name="T19" fmla="*/ 42480 h 741516"/>
              <a:gd name="T20" fmla="*/ 3522615 w 3521391"/>
              <a:gd name="T21" fmla="*/ 0 h 741516"/>
              <a:gd name="T22" fmla="*/ 3522661 w 3521391"/>
              <a:gd name="T23" fmla="*/ 0 h 74151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3521391"/>
              <a:gd name="T37" fmla="*/ 0 h 741516"/>
              <a:gd name="T38" fmla="*/ 3521391 w 3521391"/>
              <a:gd name="T39" fmla="*/ 741516 h 74151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3521391" h="741516">
                <a:moveTo>
                  <a:pt x="3521391" y="0"/>
                </a:moveTo>
                <a:lnTo>
                  <a:pt x="3359850" y="599714"/>
                </a:lnTo>
                <a:lnTo>
                  <a:pt x="3361041" y="599696"/>
                </a:lnTo>
                <a:lnTo>
                  <a:pt x="3332684" y="700561"/>
                </a:lnTo>
                <a:lnTo>
                  <a:pt x="0" y="741516"/>
                </a:lnTo>
                <a:lnTo>
                  <a:pt x="3714" y="722437"/>
                </a:lnTo>
                <a:lnTo>
                  <a:pt x="25189" y="646052"/>
                </a:lnTo>
                <a:lnTo>
                  <a:pt x="25714" y="646045"/>
                </a:lnTo>
                <a:lnTo>
                  <a:pt x="37668" y="601664"/>
                </a:lnTo>
                <a:lnTo>
                  <a:pt x="194896" y="42398"/>
                </a:lnTo>
                <a:lnTo>
                  <a:pt x="3521344" y="0"/>
                </a:lnTo>
                <a:lnTo>
                  <a:pt x="3521390" y="0"/>
                </a:lnTo>
                <a:lnTo>
                  <a:pt x="3521391" y="0"/>
                </a:lnTo>
                <a:close/>
              </a:path>
            </a:pathLst>
          </a:custGeom>
          <a:solidFill>
            <a:srgbClr val="00BC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1" hangingPunct="1"/>
            <a:r>
              <a:rPr lang="zh-CN" altLang="en-US" sz="4800" dirty="0" smtClean="0">
                <a:solidFill>
                  <a:srgbClr val="FFFF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谢谢</a:t>
            </a:r>
            <a:endParaRPr lang="zh-CN" altLang="en-US" sz="4800" dirty="0">
              <a:solidFill>
                <a:srgbClr val="FFFFF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4" name="任意多边形 167"/>
          <p:cNvSpPr/>
          <p:nvPr/>
        </p:nvSpPr>
        <p:spPr bwMode="auto">
          <a:xfrm rot="-878033">
            <a:off x="3303940" y="2192536"/>
            <a:ext cx="2008188" cy="674370"/>
          </a:xfrm>
          <a:custGeom>
            <a:avLst/>
            <a:gdLst>
              <a:gd name="T0" fmla="*/ 2008188 w 2008511"/>
              <a:gd name="T1" fmla="*/ 0 h 748757"/>
              <a:gd name="T2" fmla="*/ 1832608 w 2008511"/>
              <a:gd name="T3" fmla="*/ 704469 h 748757"/>
              <a:gd name="T4" fmla="*/ 0 w 2008511"/>
              <a:gd name="T5" fmla="*/ 749300 h 748757"/>
              <a:gd name="T6" fmla="*/ 173644 w 2008511"/>
              <a:gd name="T7" fmla="*/ 45967 h 748757"/>
              <a:gd name="T8" fmla="*/ 0 60000 65536"/>
              <a:gd name="T9" fmla="*/ 0 60000 65536"/>
              <a:gd name="T10" fmla="*/ 0 60000 65536"/>
              <a:gd name="T11" fmla="*/ 0 60000 65536"/>
              <a:gd name="T12" fmla="*/ 0 w 2008511"/>
              <a:gd name="T13" fmla="*/ 0 h 748757"/>
              <a:gd name="T14" fmla="*/ 2008511 w 2008511"/>
              <a:gd name="T15" fmla="*/ 748757 h 74875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8511" h="748757">
                <a:moveTo>
                  <a:pt x="2008511" y="0"/>
                </a:moveTo>
                <a:lnTo>
                  <a:pt x="1832903" y="703958"/>
                </a:lnTo>
                <a:lnTo>
                  <a:pt x="0" y="748757"/>
                </a:lnTo>
                <a:lnTo>
                  <a:pt x="173672" y="45934"/>
                </a:lnTo>
                <a:lnTo>
                  <a:pt x="2008511" y="0"/>
                </a:lnTo>
                <a:close/>
              </a:path>
            </a:pathLst>
          </a:custGeom>
          <a:solidFill>
            <a:srgbClr val="00BC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1" hangingPunct="1"/>
            <a:endParaRPr lang="zh-CN" altLang="en-US" sz="3600" dirty="0">
              <a:solidFill>
                <a:srgbClr val="FFFFF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5" name="任意多边形 171"/>
          <p:cNvSpPr/>
          <p:nvPr/>
        </p:nvSpPr>
        <p:spPr bwMode="auto">
          <a:xfrm rot="-750403">
            <a:off x="3330928" y="3949898"/>
            <a:ext cx="1979612" cy="740093"/>
          </a:xfrm>
          <a:custGeom>
            <a:avLst/>
            <a:gdLst>
              <a:gd name="T0" fmla="*/ 1979612 w 1979334"/>
              <a:gd name="T1" fmla="*/ 0 h 822792"/>
              <a:gd name="T2" fmla="*/ 1830233 w 1979334"/>
              <a:gd name="T3" fmla="*/ 709588 h 822792"/>
              <a:gd name="T4" fmla="*/ 0 w 1979334"/>
              <a:gd name="T5" fmla="*/ 822325 h 822792"/>
              <a:gd name="T6" fmla="*/ 147486 w 1979334"/>
              <a:gd name="T7" fmla="*/ 113942 h 822792"/>
              <a:gd name="T8" fmla="*/ 0 60000 65536"/>
              <a:gd name="T9" fmla="*/ 0 60000 65536"/>
              <a:gd name="T10" fmla="*/ 0 60000 65536"/>
              <a:gd name="T11" fmla="*/ 0 60000 65536"/>
              <a:gd name="T12" fmla="*/ 0 w 1979334"/>
              <a:gd name="T13" fmla="*/ 0 h 822792"/>
              <a:gd name="T14" fmla="*/ 1979334 w 1979334"/>
              <a:gd name="T15" fmla="*/ 822792 h 82279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79334" h="822792">
                <a:moveTo>
                  <a:pt x="1979334" y="0"/>
                </a:moveTo>
                <a:lnTo>
                  <a:pt x="1829976" y="709991"/>
                </a:lnTo>
                <a:lnTo>
                  <a:pt x="0" y="822792"/>
                </a:lnTo>
                <a:lnTo>
                  <a:pt x="147465" y="114007"/>
                </a:lnTo>
                <a:lnTo>
                  <a:pt x="1979334" y="0"/>
                </a:lnTo>
                <a:close/>
              </a:path>
            </a:pathLst>
          </a:custGeom>
          <a:solidFill>
            <a:srgbClr val="00BC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1" hangingPunct="1"/>
            <a:endParaRPr lang="zh-CN" altLang="en-US" sz="3600" dirty="0">
              <a:solidFill>
                <a:srgbClr val="FFFFF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同侧圆角矩形 23"/>
          <p:cNvSpPr/>
          <p:nvPr/>
        </p:nvSpPr>
        <p:spPr>
          <a:xfrm>
            <a:off x="452463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学习目标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pic>
        <p:nvPicPr>
          <p:cNvPr id="1027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516216" y="4725144"/>
            <a:ext cx="2016226" cy="1483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683568" y="2060848"/>
            <a:ext cx="76328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结合具体情境理解除法的意义</a:t>
            </a:r>
            <a:r>
              <a:rPr lang="zh-CN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zh-CN" altLang="zh-CN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cxnSp>
        <p:nvCxnSpPr>
          <p:cNvPr id="12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683568" y="3212976"/>
            <a:ext cx="76328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lang="zh-CN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能用除法算式表示平均分的过程。</a:t>
            </a:r>
            <a:endParaRPr lang="zh-CN" altLang="zh-CN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3568" y="4365104"/>
            <a:ext cx="76328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3.</a:t>
            </a:r>
            <a:r>
              <a:rPr lang="zh-CN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会读、写除法算式</a:t>
            </a:r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掌握除法算式各部分的名称。</a:t>
            </a:r>
            <a:endParaRPr lang="zh-CN" altLang="zh-CN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204864"/>
            <a:ext cx="2512015" cy="1661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同侧圆角矩形 9"/>
          <p:cNvSpPr/>
          <p:nvPr/>
        </p:nvSpPr>
        <p:spPr>
          <a:xfrm>
            <a:off x="452463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复习导入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11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AutoShape 27"/>
          <p:cNvSpPr>
            <a:spLocks noChangeArrowheads="1"/>
          </p:cNvSpPr>
          <p:nvPr/>
        </p:nvSpPr>
        <p:spPr bwMode="auto">
          <a:xfrm>
            <a:off x="2843808" y="1844824"/>
            <a:ext cx="5872784" cy="854728"/>
          </a:xfrm>
          <a:prstGeom prst="wedgeRoundRectCallout">
            <a:avLst>
              <a:gd name="adj1" fmla="val -52485"/>
              <a:gd name="adj2" fmla="val 72539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endParaRPr lang="zh-CN" altLang="zh-CN" sz="2000">
              <a:solidFill>
                <a:schemeClr val="tx1"/>
              </a:solidFill>
              <a:latin typeface="楷体_GB2312" panose="02010609030101010101" pitchFamily="49" charset="-122"/>
              <a:ea typeface="宋体" panose="02010600030101010101" pitchFamily="2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zh-CN" sz="1800" b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15816" y="1916832"/>
            <a:ext cx="5872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你知道什么是平均分吗？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395536" y="4221088"/>
            <a:ext cx="8325189" cy="1328023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zh-CN" altLang="zh-CN" sz="36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把一些物品分成几份</a:t>
            </a:r>
            <a:r>
              <a:rPr kumimoji="1" lang="en-US" altLang="zh-CN" sz="36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,</a:t>
            </a:r>
            <a:r>
              <a:rPr kumimoji="1" lang="zh-CN" altLang="zh-CN" sz="36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每份分得同样多</a:t>
            </a:r>
            <a:r>
              <a:rPr kumimoji="1" lang="en-US" altLang="zh-CN" sz="36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,</a:t>
            </a:r>
            <a:r>
              <a:rPr kumimoji="1" lang="zh-CN" altLang="zh-CN" sz="36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叫做平均分</a:t>
            </a:r>
            <a:r>
              <a:rPr kumimoji="1" lang="zh-CN" altLang="en-US" sz="36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kumimoji="1" lang="zh-CN" altLang="en-US" sz="3600" dirty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467544" y="1700808"/>
            <a:ext cx="789847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6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个桃子</a:t>
            </a:r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平均分给</a:t>
            </a:r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只小猴</a:t>
            </a:r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每只小猴分得（  ）个。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同侧圆角矩形 6"/>
          <p:cNvSpPr/>
          <p:nvPr/>
        </p:nvSpPr>
        <p:spPr>
          <a:xfrm>
            <a:off x="452463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复习导入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8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55576" y="5013176"/>
            <a:ext cx="13117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解答</a:t>
            </a:r>
            <a:r>
              <a:rPr lang="zh-CN" altLang="en-US" sz="28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：</a:t>
            </a:r>
            <a:endParaRPr lang="zh-CN" altLang="en-US" sz="28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" name="Text Box 28"/>
          <p:cNvSpPr txBox="1">
            <a:spLocks noChangeArrowheads="1"/>
          </p:cNvSpPr>
          <p:nvPr/>
        </p:nvSpPr>
        <p:spPr bwMode="auto">
          <a:xfrm>
            <a:off x="2555776" y="5661248"/>
            <a:ext cx="100811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2 </a:t>
            </a:r>
            <a:endParaRPr lang="en-US" altLang="zh-CN" sz="36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6" name="Text Box 28"/>
          <p:cNvSpPr txBox="1">
            <a:spLocks noChangeArrowheads="1"/>
          </p:cNvSpPr>
          <p:nvPr/>
        </p:nvSpPr>
        <p:spPr bwMode="auto">
          <a:xfrm>
            <a:off x="1979712" y="5085184"/>
            <a:ext cx="691276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可以动手圈一圈。</a:t>
            </a:r>
            <a:endParaRPr lang="en-US" altLang="zh-CN" sz="32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699792" y="2852936"/>
            <a:ext cx="4124325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同侧圆角矩形 17"/>
          <p:cNvSpPr/>
          <p:nvPr/>
        </p:nvSpPr>
        <p:spPr>
          <a:xfrm>
            <a:off x="467548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情景导入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19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539552" y="1772817"/>
            <a:ext cx="820891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有</a:t>
            </a:r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18</a:t>
            </a:r>
            <a:r>
              <a:rPr lang="zh-CN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只小兔</a:t>
            </a:r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住</a:t>
            </a:r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zh-CN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间房子</a:t>
            </a:r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平均每间房子住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（    ）</a:t>
            </a:r>
            <a:r>
              <a:rPr lang="zh-CN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只。</a:t>
            </a:r>
            <a:endParaRPr lang="zh-CN" altLang="zh-CN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3314" name="Picture 2" descr="C:\Users\稳稳\Desktop\二上\99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835696" y="3068960"/>
            <a:ext cx="5570982" cy="317532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8195" name="直线连接符 21"/>
          <p:cNvSpPr>
            <a:spLocks noChangeShapeType="1"/>
          </p:cNvSpPr>
          <p:nvPr/>
        </p:nvSpPr>
        <p:spPr bwMode="auto">
          <a:xfrm flipV="1">
            <a:off x="484188" y="16287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69" name="TextBox 20"/>
          <p:cNvSpPr>
            <a:spLocks noChangeArrowheads="1"/>
          </p:cNvSpPr>
          <p:nvPr/>
        </p:nvSpPr>
        <p:spPr bwMode="auto">
          <a:xfrm>
            <a:off x="611560" y="1916832"/>
            <a:ext cx="5328691" cy="715089"/>
          </a:xfrm>
          <a:prstGeom prst="roundRect">
            <a:avLst>
              <a:gd name="adj" fmla="val 16667"/>
            </a:avLst>
          </a:prstGeom>
          <a:blipFill dpi="0" rotWithShape="1">
            <a:blip r:embed="rId1" cstate="print">
              <a:lum bright="70000" contrast="-70000"/>
            </a:blip>
            <a:srcRect/>
            <a:tile tx="0" ty="0" sx="100000" sy="100000" flip="none" algn="tl"/>
          </a:blipFill>
          <a:ln w="9525">
            <a:noFill/>
            <a:round/>
          </a:ln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可以用○代替小兔分一分</a:t>
            </a:r>
            <a:r>
              <a:rPr lang="zh-CN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。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1" name="同侧圆角矩形 10"/>
          <p:cNvSpPr/>
          <p:nvPr/>
        </p:nvSpPr>
        <p:spPr>
          <a:xfrm>
            <a:off x="467548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探究新知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3212976"/>
            <a:ext cx="3168352" cy="2407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8195" name="直线连接符 21"/>
          <p:cNvSpPr>
            <a:spLocks noChangeShapeType="1"/>
          </p:cNvSpPr>
          <p:nvPr/>
        </p:nvSpPr>
        <p:spPr bwMode="auto">
          <a:xfrm flipV="1">
            <a:off x="484188" y="16287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69" name="TextBox 20"/>
          <p:cNvSpPr>
            <a:spLocks noChangeArrowheads="1"/>
          </p:cNvSpPr>
          <p:nvPr/>
        </p:nvSpPr>
        <p:spPr bwMode="auto">
          <a:xfrm>
            <a:off x="1331640" y="1916832"/>
            <a:ext cx="5328691" cy="1532334"/>
          </a:xfrm>
          <a:prstGeom prst="roundRect">
            <a:avLst>
              <a:gd name="adj" fmla="val 16667"/>
            </a:avLst>
          </a:prstGeom>
          <a:blipFill dpi="0" rotWithShape="1">
            <a:blip r:embed="rId1" cstate="print">
              <a:lum bright="70000" contrast="-70000"/>
            </a:blip>
            <a:srcRect/>
            <a:tile tx="0" ty="0" sx="100000" sy="100000" flip="none" algn="tl"/>
          </a:blipFill>
          <a:ln w="9525">
            <a:noFill/>
            <a:round/>
          </a:ln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有</a:t>
            </a:r>
            <a:r>
              <a:rPr lang="en-US" altLang="zh-CN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18</a:t>
            </a:r>
            <a:r>
              <a:rPr lang="zh-CN" altLang="zh-CN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只小兔</a:t>
            </a:r>
            <a:r>
              <a:rPr lang="en-US" altLang="zh-CN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,</a:t>
            </a:r>
            <a:r>
              <a:rPr lang="zh-CN" altLang="zh-CN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住</a:t>
            </a:r>
            <a:r>
              <a:rPr lang="en-US" altLang="zh-CN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3</a:t>
            </a:r>
            <a:r>
              <a:rPr lang="zh-CN" altLang="zh-CN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间房子</a:t>
            </a:r>
            <a:r>
              <a:rPr lang="en-US" altLang="zh-CN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,</a:t>
            </a:r>
            <a:r>
              <a:rPr lang="zh-CN" altLang="zh-CN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平均每间房子住</a:t>
            </a:r>
            <a:r>
              <a:rPr lang="en-US" altLang="zh-CN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6</a:t>
            </a:r>
            <a:r>
              <a:rPr lang="zh-CN" altLang="zh-CN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只。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把</a:t>
            </a:r>
            <a:r>
              <a:rPr lang="en-US" altLang="zh-CN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18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平均分成</a:t>
            </a:r>
            <a:r>
              <a:rPr lang="en-US" altLang="zh-CN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3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份，每份是</a:t>
            </a:r>
            <a:r>
              <a:rPr lang="en-US" altLang="zh-CN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6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，可以用除法计算。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8199" name="椭圆形标注 7"/>
          <p:cNvSpPr>
            <a:spLocks noChangeArrowheads="1"/>
          </p:cNvSpPr>
          <p:nvPr/>
        </p:nvSpPr>
        <p:spPr bwMode="auto">
          <a:xfrm>
            <a:off x="683568" y="1772816"/>
            <a:ext cx="6696744" cy="1872208"/>
          </a:xfrm>
          <a:prstGeom prst="wedgeEllipseCallout">
            <a:avLst>
              <a:gd name="adj1" fmla="val 49971"/>
              <a:gd name="adj2" fmla="val 53835"/>
            </a:avLst>
          </a:prstGeom>
          <a:noFill/>
          <a:ln w="9525" algn="ctr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同侧圆角矩形 10"/>
          <p:cNvSpPr/>
          <p:nvPr/>
        </p:nvSpPr>
        <p:spPr>
          <a:xfrm>
            <a:off x="467548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探究新知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6336" y="2780928"/>
            <a:ext cx="1368425" cy="234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20"/>
          <p:cNvSpPr>
            <a:spLocks noChangeArrowheads="1"/>
          </p:cNvSpPr>
          <p:nvPr/>
        </p:nvSpPr>
        <p:spPr bwMode="auto">
          <a:xfrm>
            <a:off x="611560" y="4221088"/>
            <a:ext cx="7056784" cy="2009061"/>
          </a:xfrm>
          <a:prstGeom prst="roundRect">
            <a:avLst>
              <a:gd name="adj" fmla="val 16667"/>
            </a:avLst>
          </a:prstGeom>
          <a:blipFill dpi="0" rotWithShape="1">
            <a:blip r:embed="rId1" cstate="print">
              <a:lum bright="70000" contrast="-70000"/>
            </a:blip>
            <a:srcRect/>
            <a:tile tx="0" ty="0" sx="100000" sy="100000" flip="none" algn="tl"/>
          </a:blipFill>
          <a:ln w="9525">
            <a:solidFill>
              <a:srgbClr val="FF0000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除法算式中</a:t>
            </a:r>
            <a:r>
              <a:rPr lang="zh-CN" altLang="zh-CN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除号前面的数叫被除数</a:t>
            </a:r>
            <a:r>
              <a:rPr lang="en-US" altLang="zh-CN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,</a:t>
            </a:r>
            <a:r>
              <a:rPr lang="zh-CN" altLang="zh-CN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表示被分的总数</a:t>
            </a:r>
            <a:r>
              <a:rPr lang="en-US" altLang="zh-CN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;</a:t>
            </a:r>
            <a:r>
              <a:rPr lang="zh-CN" altLang="zh-CN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除号后面的数叫除数</a:t>
            </a:r>
            <a:r>
              <a:rPr lang="en-US" altLang="zh-CN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,</a:t>
            </a:r>
            <a:r>
              <a:rPr lang="zh-CN" altLang="zh-CN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表示要分的份数</a:t>
            </a:r>
            <a:r>
              <a:rPr lang="en-US" altLang="zh-CN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(</a:t>
            </a:r>
            <a:r>
              <a:rPr lang="zh-CN" altLang="zh-CN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或每份的数量</a:t>
            </a:r>
            <a:r>
              <a:rPr lang="en-US" altLang="zh-CN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);</a:t>
            </a:r>
            <a:r>
              <a:rPr lang="zh-CN" altLang="zh-CN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等号后面的结果叫商</a:t>
            </a:r>
            <a:r>
              <a:rPr lang="en-US" altLang="zh-CN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,</a:t>
            </a:r>
            <a:r>
              <a:rPr lang="zh-CN" altLang="zh-CN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表示每份的数量</a:t>
            </a:r>
            <a:r>
              <a:rPr lang="en-US" altLang="zh-CN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(</a:t>
            </a:r>
            <a:r>
              <a:rPr lang="zh-CN" altLang="zh-CN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或分得的份数</a:t>
            </a:r>
            <a:r>
              <a:rPr lang="en-US" altLang="zh-CN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)</a:t>
            </a:r>
            <a:r>
              <a:rPr lang="zh-CN" altLang="zh-CN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。 </a:t>
            </a:r>
            <a:endParaRPr lang="zh-CN" altLang="zh-CN" sz="2800" dirty="0" smtClean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 bldLvl="0" animBg="1" autoUpdateAnimBg="0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8195" name="直线连接符 21"/>
          <p:cNvSpPr>
            <a:spLocks noChangeShapeType="1"/>
          </p:cNvSpPr>
          <p:nvPr/>
        </p:nvSpPr>
        <p:spPr bwMode="auto">
          <a:xfrm flipV="1">
            <a:off x="484188" y="16287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同侧圆角矩形 10"/>
          <p:cNvSpPr/>
          <p:nvPr/>
        </p:nvSpPr>
        <p:spPr>
          <a:xfrm>
            <a:off x="467548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探究新知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sp>
        <p:nvSpPr>
          <p:cNvPr id="6" name="TextBox 20"/>
          <p:cNvSpPr>
            <a:spLocks noChangeArrowheads="1"/>
          </p:cNvSpPr>
          <p:nvPr/>
        </p:nvSpPr>
        <p:spPr bwMode="auto">
          <a:xfrm>
            <a:off x="1115616" y="2492896"/>
            <a:ext cx="7344816" cy="2707124"/>
          </a:xfrm>
          <a:prstGeom prst="roundRect">
            <a:avLst>
              <a:gd name="adj" fmla="val 16667"/>
            </a:avLst>
          </a:prstGeom>
          <a:blipFill dpi="0" rotWithShape="1">
            <a:blip r:embed="rId1" cstate="print">
              <a:lum bright="70000" contrast="-70000"/>
            </a:blip>
            <a:srcRect/>
            <a:tile tx="0" ty="0" sx="100000" sy="100000" flip="none" algn="tl"/>
          </a:blipFill>
          <a:ln w="9525">
            <a:solidFill>
              <a:srgbClr val="FF0000"/>
            </a:solidFill>
            <a:round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    18  ÷ 3  =  6   </a:t>
            </a:r>
            <a:endParaRPr lang="en-US" altLang="zh-CN" sz="3200" dirty="0" smtClean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  <a:p>
            <a:pPr>
              <a:lnSpc>
                <a:spcPts val="1000"/>
              </a:lnSpc>
            </a:pPr>
            <a:r>
              <a:rPr lang="en-US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    ·  ··      ·</a:t>
            </a:r>
            <a:endParaRPr lang="en-US" altLang="zh-CN" sz="3200" dirty="0" smtClean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  <a:p>
            <a:pPr>
              <a:lnSpc>
                <a:spcPts val="1000"/>
              </a:lnSpc>
            </a:pPr>
            <a:r>
              <a:rPr lang="en-US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    ·  ··      ·</a:t>
            </a:r>
            <a:endParaRPr lang="en-US" altLang="zh-CN" sz="3200" dirty="0" smtClean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  <a:p>
            <a:pPr>
              <a:lnSpc>
                <a:spcPts val="1000"/>
              </a:lnSpc>
            </a:pPr>
            <a:r>
              <a:rPr lang="en-US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    ·  ··      ·</a:t>
            </a:r>
            <a:endParaRPr lang="en-US" altLang="zh-CN" sz="3200" dirty="0" smtClean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  <a:p>
            <a:r>
              <a:rPr lang="zh-CN" altLang="en-US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    被  除 除     商</a:t>
            </a:r>
            <a:endParaRPr lang="en-US" altLang="zh-CN" sz="3200" dirty="0" smtClean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  <a:p>
            <a:r>
              <a:rPr lang="zh-CN" altLang="en-US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    除  号 数</a:t>
            </a:r>
            <a:endParaRPr lang="en-US" altLang="zh-CN" sz="3200" dirty="0" smtClean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  <a:p>
            <a:r>
              <a:rPr lang="zh-CN" altLang="en-US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    数</a:t>
            </a:r>
            <a:endParaRPr lang="en-US" altLang="zh-CN" sz="3200" dirty="0" smtClean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1238</Words>
  <Application>WPS 演示</Application>
  <PresentationFormat>全屏显示(4:3)</PresentationFormat>
  <Paragraphs>200</Paragraphs>
  <Slides>23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23</vt:i4>
      </vt:variant>
    </vt:vector>
  </HeadingPairs>
  <TitlesOfParts>
    <vt:vector size="45" baseType="lpstr">
      <vt:lpstr>Arial</vt:lpstr>
      <vt:lpstr>宋体</vt:lpstr>
      <vt:lpstr>Wingdings</vt:lpstr>
      <vt:lpstr>华文楷体</vt:lpstr>
      <vt:lpstr>Candara</vt:lpstr>
      <vt:lpstr>黑体</vt:lpstr>
      <vt:lpstr>方正大标宋简体</vt:lpstr>
      <vt:lpstr>华文新魏</vt:lpstr>
      <vt:lpstr>楷体_GB2312</vt:lpstr>
      <vt:lpstr>微软雅黑</vt:lpstr>
      <vt:lpstr/>
      <vt:lpstr>Arial Unicode MS</vt:lpstr>
      <vt:lpstr>Calibri</vt:lpstr>
      <vt:lpstr>Times New Roman</vt:lpstr>
      <vt:lpstr>华文行楷</vt:lpstr>
      <vt:lpstr>Calibri Light</vt:lpstr>
      <vt:lpstr>Courier New</vt:lpstr>
      <vt:lpstr>自定义设计方案</vt:lpstr>
      <vt:lpstr>Equation.3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2017-09-10T14:47:48Z</dcterms:created>
  <dcterms:modified xsi:type="dcterms:W3CDTF">2017-09-10T14:48:34Z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