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308" r:id="rId7"/>
    <p:sldId id="290" r:id="rId8"/>
    <p:sldId id="287" r:id="rId9"/>
    <p:sldId id="326" r:id="rId10"/>
    <p:sldId id="327" r:id="rId11"/>
    <p:sldId id="309" r:id="rId12"/>
    <p:sldId id="328" r:id="rId13"/>
    <p:sldId id="293" r:id="rId14"/>
    <p:sldId id="316" r:id="rId15"/>
    <p:sldId id="315" r:id="rId16"/>
    <p:sldId id="294" r:id="rId17"/>
    <p:sldId id="301" r:id="rId18"/>
    <p:sldId id="329" r:id="rId19"/>
    <p:sldId id="278" r:id="rId20"/>
    <p:sldId id="322" r:id="rId21"/>
    <p:sldId id="319" r:id="rId22"/>
    <p:sldId id="318" r:id="rId23"/>
    <p:sldId id="320" r:id="rId24"/>
    <p:sldId id="300" r:id="rId25"/>
    <p:sldId id="30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F44"/>
    <a:srgbClr val="FFFFB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5" autoAdjust="0"/>
    <p:restoredTop sz="94614" autoAdjust="0"/>
  </p:normalViewPr>
  <p:slideViewPr>
    <p:cSldViewPr>
      <p:cViewPr>
        <p:scale>
          <a:sx n="65" d="100"/>
          <a:sy n="65" d="100"/>
        </p:scale>
        <p:origin x="-152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1.png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.jpe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835696" y="309160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二年级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数学  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699792" y="184482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北京课改版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0"/>
          <p:cNvSpPr>
            <a:spLocks noChangeArrowheads="1"/>
          </p:cNvSpPr>
          <p:nvPr/>
        </p:nvSpPr>
        <p:spPr bwMode="auto">
          <a:xfrm>
            <a:off x="899592" y="2204864"/>
            <a:ext cx="6480720" cy="3371136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1.2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的乘法口诀有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句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:</a:t>
            </a:r>
            <a:endParaRPr lang="zh-CN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一二得二　二二得四　二三得六　二四得八　二五一十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二六十二　二七十四　二八十六　二九十八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利用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的乘法口诀可以计算出含有因数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的乘法算式的积。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同侧圆角矩形 3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15616" y="407707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39552" y="1873923"/>
            <a:ext cx="18854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计算。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43608" y="4941168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先看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算式，找出相应的乘法口诀，再根据乘法口诀计算。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683568" y="2924944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1×1=       2×6=       2×8=  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3068960"/>
            <a:ext cx="116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979712" y="3140968"/>
            <a:ext cx="2239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2    12    16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43608" y="429309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39552" y="1873923"/>
            <a:ext cx="80169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计算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2×5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所用的乘法口诀是（    ）。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1600" y="5013176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的乘法口诀里，和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相关的是二五一十</a:t>
            </a:r>
            <a:r>
              <a:rPr lang="zh-CN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 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051720" y="3068960"/>
            <a:ext cx="4818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A.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二五十    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B.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二五一十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3140968"/>
            <a:ext cx="116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7956376" y="3140968"/>
            <a:ext cx="455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5696" y="3140968"/>
            <a:ext cx="7622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计算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2×5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所用的乘法口诀是（    ）。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2814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619672" y="1764105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把乘法口诀补充完整。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875437">
            <a:off x="3338730" y="2823750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979712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3419872" y="2852936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十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5301208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错解分析：</a:t>
            </a:r>
            <a:endParaRPr lang="zh-CN" altLang="zh-CN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27784" y="5301208"/>
            <a:ext cx="4522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没有掌握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的乘法口诀。</a:t>
            </a:r>
            <a:endParaRPr lang="en-US" altLang="zh-CN" sz="32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7704" y="2852936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二五（      ）   二七（      ）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160" y="2852936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十四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15" grpId="0"/>
      <p:bldP spid="16" grpId="0"/>
      <p:bldP spid="14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2814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619672" y="1764105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把乘法口诀补充完整。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875437">
            <a:off x="3050698" y="2751741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正确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979712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3419872" y="2852936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一十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3728" y="2924944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二五（      ）   二七（      ）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00192" y="2924944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十四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39552" y="5013177"/>
            <a:ext cx="8136904" cy="1218206"/>
          </a:xfrm>
          <a:prstGeom prst="wedgeRoundRectCallout">
            <a:avLst>
              <a:gd name="adj1" fmla="val 18086"/>
              <a:gd name="adj2" fmla="val 48969"/>
              <a:gd name="adj3" fmla="val 16667"/>
            </a:avLst>
          </a:prstGeom>
          <a:solidFill>
            <a:srgbClr val="FFFFBB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乘法口诀都是固定不变的，不能随意添字或漏字。</a:t>
            </a:r>
            <a:endParaRPr lang="zh-CN" altLang="zh-CN" sz="1800" b="0" dirty="0">
              <a:solidFill>
                <a:srgbClr val="00B05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14" grpId="0"/>
      <p:bldP spid="17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195736" y="5517232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131840" y="5589240"/>
            <a:ext cx="57961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6    </a:t>
            </a: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二三得六    </a:t>
            </a: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4    </a:t>
            </a: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二二得四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21088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539552" y="184482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计算并写出口诀。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339752" y="4293096"/>
            <a:ext cx="5688632" cy="1080120"/>
          </a:xfrm>
          <a:prstGeom prst="wedgeRoundRectCallout">
            <a:avLst>
              <a:gd name="adj1" fmla="val -62315"/>
              <a:gd name="adj2" fmla="val 3719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找出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中与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相关的口诀，先计算，再写口诀。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5656" y="2780928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3×2=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    ）   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2×2=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（    ）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口诀：               口诀：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347864" y="5661248"/>
            <a:ext cx="35283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得二    得六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611560" y="1700808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把下面的乘法口诀补充完整。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195736" y="4005064"/>
            <a:ext cx="6408712" cy="792088"/>
          </a:xfrm>
          <a:prstGeom prst="wedgeRoundRectCallout">
            <a:avLst>
              <a:gd name="adj1" fmla="val -61907"/>
              <a:gd name="adj2" fmla="val 166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找出相应的乘法口诀，再填空。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5656" y="2780928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一二（         ）    二三（         ）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91880" y="5661248"/>
            <a:ext cx="34563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2   4   6   8  10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根据乘法口诀填表。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771800" y="4941168"/>
            <a:ext cx="5904656" cy="720080"/>
          </a:xfrm>
          <a:prstGeom prst="wedgeRoundRectCallout">
            <a:avLst>
              <a:gd name="adj1" fmla="val -71953"/>
              <a:gd name="adj2" fmla="val -6127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的乘法口诀填数。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492896"/>
            <a:ext cx="2808312" cy="138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907704" y="4005064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864096"/>
                <a:gridCol w="936104"/>
                <a:gridCol w="1008112"/>
                <a:gridCol w="1008112"/>
                <a:gridCol w="83941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自行车辆数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车轮个数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第二单元   表内乘法和除法（一）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203848" y="2492896"/>
            <a:ext cx="432048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31840" y="1628800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2  2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的乘法口诀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91880" y="5661248"/>
            <a:ext cx="28083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2×4=8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一共有多少个果子？ 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411760" y="4365104"/>
            <a:ext cx="6480720" cy="1066800"/>
          </a:xfrm>
          <a:prstGeom prst="wedgeRoundRectCallout">
            <a:avLst>
              <a:gd name="adj1" fmla="val -65501"/>
              <a:gd name="adj2" fmla="val -167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每串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个，共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串，就是求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相加是多少？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996952"/>
            <a:ext cx="19812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068960"/>
            <a:ext cx="19812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91880" y="5661248"/>
            <a:ext cx="26642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2    3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填上合适的单位。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339752" y="4797152"/>
            <a:ext cx="4608512" cy="720080"/>
          </a:xfrm>
          <a:prstGeom prst="wedgeRoundRectCallout">
            <a:avLst>
              <a:gd name="adj1" fmla="val -65501"/>
              <a:gd name="adj2" fmla="val -167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综合两个算式来考虑。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5059" name="Picture 3" descr="C:\Users\稳稳\Desktop\二上\图片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780928"/>
            <a:ext cx="2808312" cy="18546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课堂小结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/>
          <p:nvPr/>
        </p:nvGrpSpPr>
        <p:grpSpPr bwMode="auto">
          <a:xfrm>
            <a:off x="611560" y="1988841"/>
            <a:ext cx="2519363" cy="1872207"/>
            <a:chOff x="340" y="1422"/>
            <a:chExt cx="1587" cy="1135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6"/>
                <a:gd name="adj2" fmla="val -78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1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你知道</a:t>
              </a:r>
              <a:r>
                <a:rPr lang="en-US" altLang="zh-CN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的乘法口诀有哪些吗？</a:t>
              </a:r>
              <a:endParaRPr lang="zh-CN" altLang="en-US" sz="2800" b="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 bwMode="auto">
          <a:xfrm>
            <a:off x="5940152" y="1412775"/>
            <a:ext cx="2736546" cy="1008063"/>
            <a:chOff x="3946" y="1434"/>
            <a:chExt cx="1772" cy="635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73109"/>
                <a:gd name="adj2" fmla="val 2442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3946" y="1615"/>
              <a:ext cx="177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我来告诉你。</a:t>
              </a:r>
              <a:endParaRPr lang="zh-CN" altLang="en-US" sz="2800" b="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Group 23"/>
          <p:cNvGrpSpPr/>
          <p:nvPr/>
        </p:nvGrpSpPr>
        <p:grpSpPr bwMode="auto">
          <a:xfrm>
            <a:off x="3275856" y="1556792"/>
            <a:ext cx="2448272" cy="1871985"/>
            <a:chOff x="1973" y="1156"/>
            <a:chExt cx="1950" cy="1406"/>
          </a:xfrm>
        </p:grpSpPr>
        <p:pic>
          <p:nvPicPr>
            <p:cNvPr id="17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矩形 21"/>
          <p:cNvSpPr/>
          <p:nvPr/>
        </p:nvSpPr>
        <p:spPr>
          <a:xfrm>
            <a:off x="1619672" y="4149080"/>
            <a:ext cx="5616624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一二得二    二二得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四     二三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得六    二四得八    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二五一十     二六十二    二七十四    二八十六     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二九十八</a:t>
            </a:r>
            <a:endParaRPr lang="zh-CN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/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/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/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/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/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/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/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/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/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/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/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/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/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/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/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/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/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/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/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/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/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/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/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/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/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/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/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4" name="任意多边形 167"/>
          <p:cNvSpPr/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任意多边形 171"/>
          <p:cNvSpPr/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学习目标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6216" y="4725144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2996952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熟练掌握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会用乘法口诀进行计算。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206084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体会编制乘法口诀的方法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3568" y="436510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能用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的乘法口诀解决简单的实际问题 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251201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同侧圆角矩形 9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2875680" y="1494152"/>
            <a:ext cx="5872784" cy="1070752"/>
          </a:xfrm>
          <a:prstGeom prst="wedgeRoundRectCallout">
            <a:avLst>
              <a:gd name="adj1" fmla="val -49220"/>
              <a:gd name="adj2" fmla="val 6908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chemeClr val="tx1"/>
              </a:solidFill>
              <a:latin typeface="楷体_GB2312" panose="02010609030101010101" pitchFamily="49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75680" y="1459088"/>
            <a:ext cx="5872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乘法的意义是什么？怎样把加法算式改成乘法算式？</a:t>
            </a:r>
            <a:endParaRPr lang="zh-CN" altLang="en-US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67544" y="3861048"/>
            <a:ext cx="8325189" cy="715089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kumimoji="1" lang="zh-CN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求几个相同加数的和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kumimoji="1" lang="zh-CN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可以用乘法计算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。</a:t>
            </a:r>
            <a:endParaRPr kumimoji="1" lang="zh-CN" altLang="en-US" sz="36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4869160"/>
            <a:ext cx="8325189" cy="132802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kumimoji="1" lang="zh-CN" altLang="en-US" sz="360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把加法算式改成乘法算式，可以把相同加数与相同加数的个数相乘。</a:t>
            </a:r>
            <a:endParaRPr kumimoji="1" lang="zh-CN" altLang="en-US" sz="36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1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39552" y="1772817"/>
            <a:ext cx="7898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把加法算式改成乘法算式。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576" y="4437112"/>
            <a:ext cx="1311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1979712" y="5661248"/>
            <a:ext cx="59046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7×4    4×5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907704" y="4437112"/>
            <a:ext cx="691276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把乘法算式改成加法算式时，用相同加数和相同加数的个数相乘。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07704" y="3212976"/>
            <a:ext cx="55446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7+7+7+7     4+4+4+4+4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情景导入</a:t>
            </a:r>
            <a:r>
              <a:rPr lang="en-US" altLang="zh-CN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1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R2201.EPS" descr="id:2147499636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483768" y="3429000"/>
            <a:ext cx="4248472" cy="2592288"/>
          </a:xfrm>
          <a:prstGeom prst="rect">
            <a:avLst/>
          </a:prstGeom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39552" y="1772817"/>
            <a:ext cx="7898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辆车上坐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人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,2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辆车上坐几人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?3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辆、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辆……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辆车呢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TextBox 20"/>
          <p:cNvSpPr>
            <a:spLocks noChangeArrowheads="1"/>
          </p:cNvSpPr>
          <p:nvPr/>
        </p:nvSpPr>
        <p:spPr bwMode="auto">
          <a:xfrm>
            <a:off x="1691680" y="2060848"/>
            <a:ext cx="5184675" cy="2009061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每辆过山车上坐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人，求几辆过山车上坐的人数，就是求几个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相加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数出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至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辆车的人数，根据数出的结果编口诀。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9" name="椭圆形标注 7"/>
          <p:cNvSpPr>
            <a:spLocks noChangeArrowheads="1"/>
          </p:cNvSpPr>
          <p:nvPr/>
        </p:nvSpPr>
        <p:spPr bwMode="auto">
          <a:xfrm>
            <a:off x="899592" y="1844824"/>
            <a:ext cx="6336109" cy="2376264"/>
          </a:xfrm>
          <a:prstGeom prst="wedgeEllipseCallout">
            <a:avLst>
              <a:gd name="adj1" fmla="val 48536"/>
              <a:gd name="adj2" fmla="val 44311"/>
            </a:avLst>
          </a:prstGeom>
          <a:noFill/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3573016"/>
            <a:ext cx="13684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0"/>
          <p:cNvSpPr>
            <a:spLocks noChangeArrowheads="1"/>
          </p:cNvSpPr>
          <p:nvPr/>
        </p:nvSpPr>
        <p:spPr bwMode="auto">
          <a:xfrm>
            <a:off x="971600" y="2708920"/>
            <a:ext cx="6480720" cy="2281476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每一句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乘法口诀由两部分组成。前一部分是相乘的两个数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而且一般把较小的数放在前面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后一部分是相乘的积。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同侧圆角矩形 3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115616" y="1916832"/>
          <a:ext cx="6912770" cy="4221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152128"/>
                <a:gridCol w="1656184"/>
                <a:gridCol w="1785800"/>
                <a:gridCol w="1382554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车辆数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 人数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乘法算式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乘法口诀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2×1=2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1×2=2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一二得二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4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2×2=4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2×2=4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二二得四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6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2×3=6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3×2=6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二三得六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4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8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2×4=8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4×2=8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二四得八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10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2×5=10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5×2=10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二五一十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6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12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2×6=12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6×2=12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二六十二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7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14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2×7=14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7×2=14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二七十四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8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辆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16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2×8=16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8×2=16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二八十六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9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量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18</a:t>
                      </a:r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2×9=18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9×2=18</a:t>
                      </a:r>
                      <a:endParaRPr lang="zh-CN" altLang="en-US" dirty="0" smtClean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二九十八</a:t>
                      </a:r>
                      <a:endParaRPr lang="zh-CN" altLang="en-US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</Words>
  <Application>WPS 演示</Application>
  <PresentationFormat>全屏显示(4:3)</PresentationFormat>
  <Paragraphs>315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Arial</vt:lpstr>
      <vt:lpstr>宋体</vt:lpstr>
      <vt:lpstr>Wingdings</vt:lpstr>
      <vt:lpstr>华文楷体</vt:lpstr>
      <vt:lpstr>Candara</vt:lpstr>
      <vt:lpstr>黑体</vt:lpstr>
      <vt:lpstr>方正大标宋简体</vt:lpstr>
      <vt:lpstr>华文新魏</vt:lpstr>
      <vt:lpstr>楷体_GB2312</vt:lpstr>
      <vt:lpstr>微软雅黑</vt:lpstr>
      <vt:lpstr/>
      <vt:lpstr>Arial Unicode MS</vt:lpstr>
      <vt:lpstr>Calibri</vt:lpstr>
      <vt:lpstr>Times New Roman</vt:lpstr>
      <vt:lpstr>华文行楷</vt:lpstr>
      <vt:lpstr>Calibri Light</vt:lpstr>
      <vt:lpstr>Courier New</vt:lpstr>
      <vt:lpstr>自定义设计方案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2017-09-10T14:47:44Z</dcterms:created>
  <dcterms:modified xsi:type="dcterms:W3CDTF">2017-09-10T14:49:39Z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