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bin" ContentType="application/vnd.openxmlformats-officedocument.oleObject"/>
  <Default Extension="png" ContentType="image/png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sldIdLst>
    <p:sldId id="256" r:id="rId3"/>
    <p:sldId id="271" r:id="rId4"/>
    <p:sldId id="264" r:id="rId5"/>
    <p:sldId id="366" r:id="rId7"/>
    <p:sldId id="290" r:id="rId8"/>
    <p:sldId id="367" r:id="rId9"/>
    <p:sldId id="378" r:id="rId10"/>
    <p:sldId id="357" r:id="rId11"/>
    <p:sldId id="368" r:id="rId12"/>
    <p:sldId id="369" r:id="rId13"/>
    <p:sldId id="370" r:id="rId14"/>
    <p:sldId id="371" r:id="rId15"/>
    <p:sldId id="372" r:id="rId16"/>
    <p:sldId id="373" r:id="rId17"/>
    <p:sldId id="301" r:id="rId18"/>
    <p:sldId id="377" r:id="rId19"/>
    <p:sldId id="379" r:id="rId20"/>
    <p:sldId id="380" r:id="rId21"/>
    <p:sldId id="336" r:id="rId22"/>
    <p:sldId id="355" r:id="rId23"/>
    <p:sldId id="320" r:id="rId24"/>
    <p:sldId id="376" r:id="rId25"/>
    <p:sldId id="305" r:id="rId26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新课标第一网" initials="xkb1.com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DFF44"/>
    <a:srgbClr val="FFFFBB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825" autoAdjust="0"/>
    <p:restoredTop sz="94614" autoAdjust="0"/>
  </p:normalViewPr>
  <p:slideViewPr>
    <p:cSldViewPr>
      <p:cViewPr>
        <p:scale>
          <a:sx n="65" d="100"/>
          <a:sy n="65" d="100"/>
        </p:scale>
        <p:origin x="-1524" y="-52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0" Type="http://schemas.openxmlformats.org/officeDocument/2006/relationships/commentAuthors" Target="commentAuthors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4A19D5C-0580-480D-AA2E-5596DA47B7B4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DC30879-53BA-4D1F-9592-E77013010DB8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C30879-53BA-4D1F-9592-E77013010DB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C30879-53BA-4D1F-9592-E77013010DB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28650" y="365125"/>
            <a:ext cx="78867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2" Type="http://schemas.openxmlformats.org/officeDocument/2006/relationships/theme" Target="../theme/theme1.xml"/><Relationship Id="rId31" Type="http://schemas.openxmlformats.org/officeDocument/2006/relationships/image" Target="../media/image1.png"/><Relationship Id="rId30" Type="http://schemas.openxmlformats.org/officeDocument/2006/relationships/slideLayout" Target="../slideLayouts/slideLayout30.xml"/><Relationship Id="rId3" Type="http://schemas.openxmlformats.org/officeDocument/2006/relationships/slideLayout" Target="../slideLayouts/slideLayout3.xml"/><Relationship Id="rId29" Type="http://schemas.openxmlformats.org/officeDocument/2006/relationships/slideLayout" Target="../slideLayouts/slideLayout29.xml"/><Relationship Id="rId28" Type="http://schemas.openxmlformats.org/officeDocument/2006/relationships/slideLayout" Target="../slideLayouts/slideLayout28.xml"/><Relationship Id="rId27" Type="http://schemas.openxmlformats.org/officeDocument/2006/relationships/slideLayout" Target="../slideLayouts/slideLayout27.xml"/><Relationship Id="rId26" Type="http://schemas.openxmlformats.org/officeDocument/2006/relationships/slideLayout" Target="../slideLayouts/slideLayout26.xml"/><Relationship Id="rId25" Type="http://schemas.openxmlformats.org/officeDocument/2006/relationships/slideLayout" Target="../slideLayouts/slideLayout25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31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4.jpeg"/><Relationship Id="rId2" Type="http://schemas.openxmlformats.org/officeDocument/2006/relationships/image" Target="../media/image7.jpeg"/><Relationship Id="rId1" Type="http://schemas.openxmlformats.org/officeDocument/2006/relationships/image" Target="../media/image3.jpe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1.vml"/><Relationship Id="rId4" Type="http://schemas.openxmlformats.org/officeDocument/2006/relationships/slideLayout" Target="../slideLayouts/slideLayout18.xml"/><Relationship Id="rId3" Type="http://schemas.openxmlformats.org/officeDocument/2006/relationships/image" Target="../media/image10.png"/><Relationship Id="rId2" Type="http://schemas.openxmlformats.org/officeDocument/2006/relationships/image" Target="../media/image9.wmf"/><Relationship Id="rId1" Type="http://schemas.openxmlformats.org/officeDocument/2006/relationships/oleObject" Target="../embeddings/oleObject1.bin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9.xml"/><Relationship Id="rId2" Type="http://schemas.openxmlformats.org/officeDocument/2006/relationships/image" Target="../media/image3.jpeg"/><Relationship Id="rId1" Type="http://schemas.openxmlformats.org/officeDocument/2006/relationships/image" Target="../media/image7.jpe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2.vml"/><Relationship Id="rId4" Type="http://schemas.openxmlformats.org/officeDocument/2006/relationships/slideLayout" Target="../slideLayouts/slideLayout20.xml"/><Relationship Id="rId3" Type="http://schemas.openxmlformats.org/officeDocument/2006/relationships/image" Target="../media/image11.png"/><Relationship Id="rId2" Type="http://schemas.openxmlformats.org/officeDocument/2006/relationships/image" Target="../media/image9.wmf"/><Relationship Id="rId1" Type="http://schemas.openxmlformats.org/officeDocument/2006/relationships/oleObject" Target="../embeddings/oleObject2.bin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1.xml"/><Relationship Id="rId2" Type="http://schemas.openxmlformats.org/officeDocument/2006/relationships/image" Target="../media/image3.jpeg"/><Relationship Id="rId1" Type="http://schemas.openxmlformats.org/officeDocument/2006/relationships/image" Target="../media/image7.jpeg"/></Relationships>
</file>

<file path=ppt/slides/_rels/slide15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3.vml"/><Relationship Id="rId5" Type="http://schemas.openxmlformats.org/officeDocument/2006/relationships/slideLayout" Target="../slideLayouts/slideLayout22.xml"/><Relationship Id="rId4" Type="http://schemas.openxmlformats.org/officeDocument/2006/relationships/image" Target="../media/image13.jpeg"/><Relationship Id="rId3" Type="http://schemas.openxmlformats.org/officeDocument/2006/relationships/image" Target="../media/image9.wmf"/><Relationship Id="rId2" Type="http://schemas.openxmlformats.org/officeDocument/2006/relationships/oleObject" Target="../embeddings/oleObject3.bin"/><Relationship Id="rId1" Type="http://schemas.openxmlformats.org/officeDocument/2006/relationships/image" Target="../media/image12.jpeg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4.vml"/><Relationship Id="rId4" Type="http://schemas.openxmlformats.org/officeDocument/2006/relationships/slideLayout" Target="../slideLayouts/slideLayout23.xml"/><Relationship Id="rId3" Type="http://schemas.openxmlformats.org/officeDocument/2006/relationships/image" Target="../media/image9.wmf"/><Relationship Id="rId2" Type="http://schemas.openxmlformats.org/officeDocument/2006/relationships/oleObject" Target="../embeddings/oleObject4.bin"/><Relationship Id="rId1" Type="http://schemas.openxmlformats.org/officeDocument/2006/relationships/image" Target="../media/image12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4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5.xml"/><Relationship Id="rId1" Type="http://schemas.openxmlformats.org/officeDocument/2006/relationships/image" Target="../media/image14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6.xml"/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7.xml"/><Relationship Id="rId2" Type="http://schemas.openxmlformats.org/officeDocument/2006/relationships/image" Target="../media/image18.png"/><Relationship Id="rId1" Type="http://schemas.openxmlformats.org/officeDocument/2006/relationships/image" Target="../media/image1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8.xml"/><Relationship Id="rId1" Type="http://schemas.openxmlformats.org/officeDocument/2006/relationships/image" Target="../media/image1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9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5.xml"/><Relationship Id="rId1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7.xml"/><Relationship Id="rId1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4.jpeg"/><Relationship Id="rId2" Type="http://schemas.openxmlformats.org/officeDocument/2006/relationships/image" Target="../media/image7.jpeg"/><Relationship Id="rId1" Type="http://schemas.openxmlformats.org/officeDocument/2006/relationships/image" Target="../media/image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8.jpeg"/><Relationship Id="rId1" Type="http://schemas.openxmlformats.org/officeDocument/2006/relationships/image" Target="../media/image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5"/>
          <p:cNvSpPr txBox="1"/>
          <p:nvPr/>
        </p:nvSpPr>
        <p:spPr>
          <a:xfrm>
            <a:off x="1835696" y="3091609"/>
            <a:ext cx="547260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dirty="0" smtClean="0">
                <a:latin typeface="方正大标宋简体" pitchFamily="2" charset="-122"/>
                <a:ea typeface="方正大标宋简体" pitchFamily="2" charset="-122"/>
              </a:rPr>
              <a:t>二年级</a:t>
            </a:r>
            <a:r>
              <a:rPr lang="en-US" altLang="zh-CN" sz="4400" dirty="0" smtClean="0">
                <a:latin typeface="方正大标宋简体" pitchFamily="2" charset="-122"/>
                <a:ea typeface="方正大标宋简体" pitchFamily="2" charset="-122"/>
              </a:rPr>
              <a:t>  </a:t>
            </a:r>
            <a:r>
              <a:rPr lang="zh-CN" altLang="en-US" sz="4400" dirty="0" smtClean="0">
                <a:latin typeface="方正大标宋简体" pitchFamily="2" charset="-122"/>
                <a:ea typeface="方正大标宋简体" pitchFamily="2" charset="-122"/>
              </a:rPr>
              <a:t>数学  上册</a:t>
            </a:r>
            <a:endParaRPr lang="zh-CN" altLang="en-US" sz="4400" dirty="0">
              <a:latin typeface="方正大标宋简体" pitchFamily="2" charset="-122"/>
              <a:ea typeface="方正大标宋简体" pitchFamily="2" charset="-122"/>
            </a:endParaRPr>
          </a:p>
        </p:txBody>
      </p:sp>
      <p:sp>
        <p:nvSpPr>
          <p:cNvPr id="8" name="TextBox 5"/>
          <p:cNvSpPr txBox="1"/>
          <p:nvPr/>
        </p:nvSpPr>
        <p:spPr>
          <a:xfrm>
            <a:off x="2699792" y="1844824"/>
            <a:ext cx="374441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b="1" dirty="0" smtClean="0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北京课改版</a:t>
            </a:r>
            <a:endParaRPr lang="zh-CN" altLang="en-US" sz="5400" b="1" dirty="0">
              <a:latin typeface="黑体" panose="02010600030101010101" charset="-122"/>
              <a:ea typeface="黑体" panose="02010600030101010101" charset="-122"/>
              <a:cs typeface="黑体" panose="02010600030101010101" charset="-122"/>
            </a:endParaRPr>
          </a:p>
        </p:txBody>
      </p:sp>
      <p:cxnSp>
        <p:nvCxnSpPr>
          <p:cNvPr id="9" name="直线连接符 8"/>
          <p:cNvCxnSpPr/>
          <p:nvPr/>
        </p:nvCxnSpPr>
        <p:spPr>
          <a:xfrm>
            <a:off x="1512000" y="2852936"/>
            <a:ext cx="6120000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3" descr="F:\七彩课堂插图板式封面\排版用图标、页眉页脚\标题图（终-排版用）共29个\资料宝袋.jp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4653136"/>
            <a:ext cx="2121375" cy="16482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3" descr="F:\七彩课堂插图板式封面\排版用图标、页眉页脚\标题jpg\读读比比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980728"/>
            <a:ext cx="2592288" cy="18127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194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396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000" b="1">
                <a:solidFill>
                  <a:srgbClr val="00B0F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华文楷体" panose="02010600040101010101" pitchFamily="2" charset="-122"/>
              </a:rPr>
              <a:t>课件</a:t>
            </a:r>
            <a:r>
              <a:rPr lang="zh-CN" altLang="en-US" sz="2000">
                <a:solidFill>
                  <a:srgbClr val="00B0F0"/>
                </a:solidFill>
                <a:latin typeface="Candara" panose="020E0502030303020204" pitchFamily="34" charset="0"/>
                <a:ea typeface="华文楷体" panose="02010600040101010101" pitchFamily="2" charset="-122"/>
                <a:sym typeface="Candara" panose="020E0502030303020204" pitchFamily="34" charset="0"/>
              </a:rPr>
              <a:t>PPT</a:t>
            </a:r>
            <a:endParaRPr lang="zh-CN" altLang="en-US" sz="2000">
              <a:solidFill>
                <a:srgbClr val="00B0F0"/>
              </a:solidFill>
              <a:latin typeface="Candara" panose="020E0502030303020204" pitchFamily="34" charset="0"/>
              <a:ea typeface="华文楷体" panose="02010600040101010101" pitchFamily="2" charset="-122"/>
              <a:sym typeface="Candara" panose="020E0502030303020204" pitchFamily="34" charset="0"/>
            </a:endParaRPr>
          </a:p>
        </p:txBody>
      </p:sp>
      <p:sp>
        <p:nvSpPr>
          <p:cNvPr id="8195" name="直线连接符 21"/>
          <p:cNvSpPr>
            <a:spLocks noChangeShapeType="1"/>
          </p:cNvSpPr>
          <p:nvPr/>
        </p:nvSpPr>
        <p:spPr bwMode="auto">
          <a:xfrm flipV="1">
            <a:off x="484188" y="1628775"/>
            <a:ext cx="2071687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" name="同侧圆角矩形 10"/>
          <p:cNvSpPr/>
          <p:nvPr/>
        </p:nvSpPr>
        <p:spPr>
          <a:xfrm>
            <a:off x="467548" y="980731"/>
            <a:ext cx="2000609" cy="516419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000" b="1" dirty="0" smtClean="0">
                <a:latin typeface="华文新魏" panose="02010800040101010101" pitchFamily="2" charset="-122"/>
                <a:ea typeface="华文新魏" panose="02010800040101010101" pitchFamily="2" charset="-122"/>
                <a:cs typeface="黑体" panose="02010600030101010101" charset="-122"/>
              </a:rPr>
              <a:t>探究新知</a:t>
            </a:r>
            <a:endParaRPr lang="zh-CN" altLang="en-US" sz="3000" b="1" dirty="0">
              <a:latin typeface="华文新魏" panose="02010800040101010101" pitchFamily="2" charset="-122"/>
              <a:ea typeface="华文新魏" panose="02010800040101010101" pitchFamily="2" charset="-122"/>
              <a:cs typeface="黑体" panose="02010600030101010101" charset="-122"/>
            </a:endParaRPr>
          </a:p>
        </p:txBody>
      </p:sp>
      <p:sp>
        <p:nvSpPr>
          <p:cNvPr id="12" name="TextBox 20"/>
          <p:cNvSpPr>
            <a:spLocks noChangeArrowheads="1"/>
          </p:cNvSpPr>
          <p:nvPr/>
        </p:nvSpPr>
        <p:spPr bwMode="auto">
          <a:xfrm>
            <a:off x="899592" y="2852936"/>
            <a:ext cx="7704856" cy="2009061"/>
          </a:xfrm>
          <a:prstGeom prst="roundRect">
            <a:avLst>
              <a:gd name="adj" fmla="val 16667"/>
            </a:avLst>
          </a:prstGeom>
          <a:blipFill dpi="0" rotWithShape="1">
            <a:blip r:embed="rId3" cstate="print">
              <a:lum bright="70000" contrast="-70000"/>
            </a:blip>
            <a:srcRect/>
            <a:tile tx="0" ty="0" sx="100000" sy="100000" flip="none" algn="tl"/>
          </a:blipFill>
          <a:ln w="9525">
            <a:solidFill>
              <a:srgbClr val="FF0000"/>
            </a:solidFill>
            <a:round/>
          </a:ln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solidFill>
                  <a:srgbClr val="00B05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5.</a:t>
            </a:r>
            <a:r>
              <a:rPr lang="zh-CN" altLang="zh-CN" sz="2800" dirty="0" smtClean="0">
                <a:solidFill>
                  <a:srgbClr val="00B05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求一个数是另一个数的几倍</a:t>
            </a:r>
            <a:r>
              <a:rPr lang="en-US" altLang="zh-CN" sz="2800" dirty="0" smtClean="0">
                <a:solidFill>
                  <a:srgbClr val="00B05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,</a:t>
            </a:r>
            <a:r>
              <a:rPr lang="zh-CN" altLang="zh-CN" sz="2800" dirty="0" smtClean="0">
                <a:solidFill>
                  <a:srgbClr val="00B05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就是求这个数里面有几个另一个数</a:t>
            </a:r>
            <a:r>
              <a:rPr lang="en-US" altLang="zh-CN" sz="2800" dirty="0" smtClean="0">
                <a:solidFill>
                  <a:srgbClr val="00B05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,</a:t>
            </a:r>
            <a:r>
              <a:rPr lang="zh-CN" altLang="zh-CN" sz="2800" dirty="0" smtClean="0">
                <a:solidFill>
                  <a:srgbClr val="00B05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用除法计算</a:t>
            </a:r>
            <a:r>
              <a:rPr lang="zh-CN" altLang="en-US" sz="2800" dirty="0" smtClean="0">
                <a:solidFill>
                  <a:srgbClr val="00B05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。</a:t>
            </a:r>
            <a:endParaRPr lang="en-US" altLang="zh-CN" sz="2800" dirty="0" smtClean="0">
              <a:solidFill>
                <a:srgbClr val="00B050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  <a:p>
            <a:r>
              <a:rPr lang="en-US" altLang="zh-CN" sz="2800" dirty="0" smtClean="0">
                <a:solidFill>
                  <a:srgbClr val="00B05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6.</a:t>
            </a:r>
            <a:r>
              <a:rPr lang="zh-CN" altLang="en-US" sz="2800" dirty="0" smtClean="0">
                <a:solidFill>
                  <a:srgbClr val="00B05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连乘、连除和乘除混合运算都是按从左到右的顺序进行计算的</a:t>
            </a:r>
            <a:r>
              <a:rPr lang="zh-CN" altLang="zh-CN" sz="2800" dirty="0" smtClean="0">
                <a:solidFill>
                  <a:srgbClr val="00B05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。</a:t>
            </a:r>
            <a:endParaRPr lang="zh-CN" altLang="zh-CN" sz="2800" dirty="0" smtClean="0">
              <a:solidFill>
                <a:srgbClr val="00B050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同侧圆角矩形 1"/>
          <p:cNvSpPr/>
          <p:nvPr/>
        </p:nvSpPr>
        <p:spPr>
          <a:xfrm>
            <a:off x="467546" y="966995"/>
            <a:ext cx="2000609" cy="516419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000" b="1" dirty="0" smtClean="0">
                <a:latin typeface="华文新魏" panose="02010800040101010101" pitchFamily="2" charset="-122"/>
                <a:ea typeface="华文新魏" panose="02010800040101010101" pitchFamily="2" charset="-122"/>
                <a:cs typeface="黑体" panose="02010600030101010101" charset="-122"/>
              </a:rPr>
              <a:t>典题精讲</a:t>
            </a:r>
            <a:endParaRPr lang="zh-CN" altLang="en-US" sz="3000" b="1" dirty="0">
              <a:latin typeface="华文新魏" panose="02010800040101010101" pitchFamily="2" charset="-122"/>
              <a:ea typeface="华文新魏" panose="02010800040101010101" pitchFamily="2" charset="-122"/>
              <a:cs typeface="黑体" panose="02010600030101010101" charset="-122"/>
            </a:endParaRPr>
          </a:p>
        </p:txBody>
      </p:sp>
      <p:cxnSp>
        <p:nvCxnSpPr>
          <p:cNvPr id="3" name="直线连接符 21"/>
          <p:cNvCxnSpPr/>
          <p:nvPr/>
        </p:nvCxnSpPr>
        <p:spPr>
          <a:xfrm flipV="1">
            <a:off x="467544" y="1623046"/>
            <a:ext cx="2071702" cy="5754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755576" y="4509120"/>
            <a:ext cx="23762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解题思路：</a:t>
            </a:r>
            <a:endParaRPr lang="zh-CN" altLang="en-US" sz="3600" dirty="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graphicFrame>
        <p:nvGraphicFramePr>
          <p:cNvPr id="33" name="对象 32"/>
          <p:cNvGraphicFramePr>
            <a:graphicFrameLocks noChangeAspect="1"/>
          </p:cNvGraphicFramePr>
          <p:nvPr/>
        </p:nvGraphicFramePr>
        <p:xfrm>
          <a:off x="4514850" y="3321050"/>
          <a:ext cx="114300" cy="215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131" name="公式" r:id="rId1" imgW="114300" imgH="215900" progId="Equation.3">
                  <p:embed/>
                </p:oleObj>
              </mc:Choice>
              <mc:Fallback>
                <p:oleObj name="公式" r:id="rId1" imgW="114300" imgH="215900" progId="Equation.3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14850" y="3321050"/>
                        <a:ext cx="114300" cy="2159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4" name="矩形 33"/>
          <p:cNvSpPr/>
          <p:nvPr/>
        </p:nvSpPr>
        <p:spPr>
          <a:xfrm>
            <a:off x="539553" y="1873923"/>
            <a:ext cx="860444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1.</a:t>
            </a:r>
            <a:r>
              <a:rPr lang="zh-CN" altLang="en-US" sz="36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看图写乘法算式和除法算式。</a:t>
            </a:r>
            <a:endParaRPr lang="zh-CN" altLang="en-US" sz="36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755576" y="5085184"/>
            <a:ext cx="777686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zh-CN" altLang="en-US" sz="3600" dirty="0" smtClean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每组</a:t>
            </a:r>
            <a:r>
              <a:rPr lang="en-US" altLang="zh-CN" sz="3600" dirty="0" smtClean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9</a:t>
            </a:r>
            <a:r>
              <a:rPr lang="zh-CN" altLang="en-US" sz="3600" dirty="0" smtClean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个，共有</a:t>
            </a:r>
            <a:r>
              <a:rPr lang="en-US" altLang="zh-CN" sz="3600" dirty="0" smtClean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3</a:t>
            </a:r>
            <a:r>
              <a:rPr lang="zh-CN" altLang="en-US" sz="3600" dirty="0" smtClean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组，表示</a:t>
            </a:r>
            <a:r>
              <a:rPr lang="en-US" altLang="zh-CN" sz="3600" dirty="0" smtClean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9</a:t>
            </a:r>
            <a:r>
              <a:rPr lang="zh-CN" altLang="en-US" sz="3600" dirty="0" smtClean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个</a:t>
            </a:r>
            <a:r>
              <a:rPr lang="en-US" altLang="zh-CN" sz="3600" dirty="0" smtClean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3</a:t>
            </a:r>
            <a:r>
              <a:rPr lang="zh-CN" altLang="en-US" sz="3600" dirty="0" smtClean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相加。</a:t>
            </a:r>
            <a:endParaRPr lang="en-US" altLang="zh-CN" sz="3600" dirty="0" smtClean="0">
              <a:solidFill>
                <a:prstClr val="black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lvl="0"/>
            <a:r>
              <a:rPr lang="zh-CN" altLang="en-US" sz="3600" dirty="0" smtClean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共</a:t>
            </a:r>
            <a:r>
              <a:rPr lang="en-US" altLang="zh-CN" sz="3600" dirty="0" smtClean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27</a:t>
            </a:r>
            <a:r>
              <a:rPr lang="zh-CN" altLang="en-US" sz="3600" dirty="0" smtClean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个，分成</a:t>
            </a:r>
            <a:r>
              <a:rPr lang="en-US" altLang="zh-CN" sz="3600" dirty="0" smtClean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3</a:t>
            </a:r>
            <a:r>
              <a:rPr lang="zh-CN" altLang="en-US" sz="3600" dirty="0" smtClean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组，每组</a:t>
            </a:r>
            <a:r>
              <a:rPr lang="en-US" altLang="zh-CN" sz="3600" dirty="0" smtClean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9</a:t>
            </a:r>
            <a:r>
              <a:rPr lang="zh-CN" altLang="en-US" sz="3600" dirty="0" smtClean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个。</a:t>
            </a:r>
            <a:endParaRPr lang="zh-CN" altLang="en-US" sz="3600" dirty="0">
              <a:solidFill>
                <a:prstClr val="black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24025" y="2638425"/>
            <a:ext cx="5695950" cy="158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4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755576" y="3068960"/>
            <a:ext cx="11677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解答</a:t>
            </a:r>
            <a:r>
              <a:rPr lang="zh-CN" altLang="en-US" sz="2800" b="1" dirty="0" smtClean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：</a:t>
            </a:r>
            <a:endParaRPr lang="zh-CN" altLang="en-US" sz="2800" b="1" dirty="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6" name="同侧圆角矩形 15"/>
          <p:cNvSpPr/>
          <p:nvPr/>
        </p:nvSpPr>
        <p:spPr>
          <a:xfrm>
            <a:off x="467546" y="966995"/>
            <a:ext cx="2000609" cy="516419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000" b="1" dirty="0" smtClean="0">
                <a:latin typeface="华文新魏" panose="02010800040101010101" pitchFamily="2" charset="-122"/>
                <a:ea typeface="华文新魏" panose="02010800040101010101" pitchFamily="2" charset="-122"/>
                <a:cs typeface="黑体" panose="02010600030101010101" charset="-122"/>
              </a:rPr>
              <a:t>典题精讲</a:t>
            </a:r>
            <a:endParaRPr lang="zh-CN" altLang="en-US" sz="3000" b="1" dirty="0">
              <a:latin typeface="华文新魏" panose="02010800040101010101" pitchFamily="2" charset="-122"/>
              <a:ea typeface="华文新魏" panose="02010800040101010101" pitchFamily="2" charset="-122"/>
              <a:cs typeface="黑体" panose="02010600030101010101" charset="-122"/>
            </a:endParaRPr>
          </a:p>
        </p:txBody>
      </p:sp>
      <p:cxnSp>
        <p:nvCxnSpPr>
          <p:cNvPr id="17" name="直线连接符 21"/>
          <p:cNvCxnSpPr/>
          <p:nvPr/>
        </p:nvCxnSpPr>
        <p:spPr>
          <a:xfrm flipV="1">
            <a:off x="467544" y="1623046"/>
            <a:ext cx="2071702" cy="5754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25" name="Picture 3" descr="F:\七彩课堂插图板式封面\排版用图标、页眉页脚\标题jpg\读读比比.jp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192" y="1124744"/>
            <a:ext cx="2592288" cy="18127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3" descr="F:\七彩课堂插图板式封面\排版用图标、页眉页脚\标题图（终-排版用）共29个\资料宝袋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4581128"/>
            <a:ext cx="2121375" cy="16482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矩形 10"/>
          <p:cNvSpPr/>
          <p:nvPr/>
        </p:nvSpPr>
        <p:spPr>
          <a:xfrm>
            <a:off x="2051720" y="3068960"/>
            <a:ext cx="511256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9×3=27    3×9=27</a:t>
            </a:r>
            <a:endParaRPr lang="en-US" altLang="zh-CN" sz="3600" dirty="0" smtClean="0"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r>
              <a:rPr lang="en-US" altLang="zh-CN" sz="36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27÷3=9    27÷9=3</a:t>
            </a:r>
            <a:endParaRPr lang="zh-CN" altLang="en-US" sz="36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同侧圆角矩形 1"/>
          <p:cNvSpPr/>
          <p:nvPr/>
        </p:nvSpPr>
        <p:spPr>
          <a:xfrm>
            <a:off x="467546" y="966995"/>
            <a:ext cx="2000609" cy="516419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000" b="1" dirty="0" smtClean="0">
                <a:latin typeface="华文新魏" panose="02010800040101010101" pitchFamily="2" charset="-122"/>
                <a:ea typeface="华文新魏" panose="02010800040101010101" pitchFamily="2" charset="-122"/>
                <a:cs typeface="黑体" panose="02010600030101010101" charset="-122"/>
              </a:rPr>
              <a:t>典题精讲</a:t>
            </a:r>
            <a:endParaRPr lang="zh-CN" altLang="en-US" sz="3000" b="1" dirty="0">
              <a:latin typeface="华文新魏" panose="02010800040101010101" pitchFamily="2" charset="-122"/>
              <a:ea typeface="华文新魏" panose="02010800040101010101" pitchFamily="2" charset="-122"/>
              <a:cs typeface="黑体" panose="02010600030101010101" charset="-122"/>
            </a:endParaRPr>
          </a:p>
        </p:txBody>
      </p:sp>
      <p:cxnSp>
        <p:nvCxnSpPr>
          <p:cNvPr id="3" name="直线连接符 21"/>
          <p:cNvCxnSpPr/>
          <p:nvPr/>
        </p:nvCxnSpPr>
        <p:spPr>
          <a:xfrm flipV="1">
            <a:off x="467544" y="1623046"/>
            <a:ext cx="2071702" cy="5754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611560" y="4509120"/>
            <a:ext cx="23762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解题思路：</a:t>
            </a:r>
            <a:endParaRPr lang="zh-CN" altLang="en-US" sz="3600" dirty="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graphicFrame>
        <p:nvGraphicFramePr>
          <p:cNvPr id="33" name="对象 32"/>
          <p:cNvGraphicFramePr>
            <a:graphicFrameLocks noChangeAspect="1"/>
          </p:cNvGraphicFramePr>
          <p:nvPr/>
        </p:nvGraphicFramePr>
        <p:xfrm>
          <a:off x="4514850" y="3321050"/>
          <a:ext cx="114300" cy="215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155" name="公式" r:id="rId1" imgW="114300" imgH="215900" progId="Equation.3">
                  <p:embed/>
                </p:oleObj>
              </mc:Choice>
              <mc:Fallback>
                <p:oleObj name="公式" r:id="rId1" imgW="114300" imgH="215900" progId="Equation.3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14850" y="3321050"/>
                        <a:ext cx="114300" cy="2159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4" name="矩形 33"/>
          <p:cNvSpPr/>
          <p:nvPr/>
        </p:nvSpPr>
        <p:spPr>
          <a:xfrm>
            <a:off x="539552" y="1873923"/>
            <a:ext cx="242566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2.</a:t>
            </a:r>
            <a:r>
              <a:rPr lang="zh-CN" altLang="en-US" sz="36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填一填。</a:t>
            </a:r>
            <a:endParaRPr lang="zh-CN" altLang="en-US" sz="36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539552" y="5373216"/>
            <a:ext cx="82089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zh-CN" altLang="en-US" sz="3600" dirty="0" smtClean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答案不唯一，合理即可。</a:t>
            </a:r>
            <a:r>
              <a:rPr lang="zh-CN" altLang="zh-CN" sz="3600" dirty="0" smtClean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 </a:t>
            </a:r>
            <a:endParaRPr lang="zh-CN" altLang="en-US" sz="3600" dirty="0"/>
          </a:p>
        </p:txBody>
      </p:sp>
      <p:pic>
        <p:nvPicPr>
          <p:cNvPr id="49158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87624" y="2636912"/>
            <a:ext cx="6762750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9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4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755576" y="3068960"/>
            <a:ext cx="11677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解答</a:t>
            </a:r>
            <a:r>
              <a:rPr lang="zh-CN" altLang="en-US" sz="2800" b="1" dirty="0" smtClean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：</a:t>
            </a:r>
            <a:endParaRPr lang="zh-CN" altLang="en-US" sz="2800" b="1" dirty="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6" name="同侧圆角矩形 15"/>
          <p:cNvSpPr/>
          <p:nvPr/>
        </p:nvSpPr>
        <p:spPr>
          <a:xfrm>
            <a:off x="467546" y="966995"/>
            <a:ext cx="2000609" cy="516419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000" b="1" dirty="0" smtClean="0">
                <a:latin typeface="华文新魏" panose="02010800040101010101" pitchFamily="2" charset="-122"/>
                <a:ea typeface="华文新魏" panose="02010800040101010101" pitchFamily="2" charset="-122"/>
                <a:cs typeface="黑体" panose="02010600030101010101" charset="-122"/>
              </a:rPr>
              <a:t>典题精讲</a:t>
            </a:r>
            <a:endParaRPr lang="zh-CN" altLang="en-US" sz="3000" b="1" dirty="0">
              <a:latin typeface="华文新魏" panose="02010800040101010101" pitchFamily="2" charset="-122"/>
              <a:ea typeface="华文新魏" panose="02010800040101010101" pitchFamily="2" charset="-122"/>
              <a:cs typeface="黑体" panose="02010600030101010101" charset="-122"/>
            </a:endParaRPr>
          </a:p>
        </p:txBody>
      </p:sp>
      <p:cxnSp>
        <p:nvCxnSpPr>
          <p:cNvPr id="17" name="直线连接符 21"/>
          <p:cNvCxnSpPr/>
          <p:nvPr/>
        </p:nvCxnSpPr>
        <p:spPr>
          <a:xfrm flipV="1">
            <a:off x="467544" y="1623046"/>
            <a:ext cx="2071702" cy="5754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25" name="Picture 3" descr="F:\七彩课堂插图板式封面\排版用图标、页眉页脚\标题jpg\读读比比.jp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192" y="1124744"/>
            <a:ext cx="2592288" cy="18127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3" descr="F:\七彩课堂插图板式封面\排版用图标、页眉页脚\标题图（终-排版用）共29个\资料宝袋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4581128"/>
            <a:ext cx="2121375" cy="16482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矩形 10"/>
          <p:cNvSpPr/>
          <p:nvPr/>
        </p:nvSpPr>
        <p:spPr>
          <a:xfrm>
            <a:off x="1979712" y="3140968"/>
            <a:ext cx="504056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3    4 </a:t>
            </a:r>
            <a:endParaRPr lang="zh-CN" altLang="en-US" sz="36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pic>
        <p:nvPicPr>
          <p:cNvPr id="23553" name="例.eps" descr="id:2147501035;FounderCES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043608" y="1828148"/>
            <a:ext cx="507485" cy="448724"/>
          </a:xfrm>
          <a:prstGeom prst="rect">
            <a:avLst/>
          </a:prstGeom>
          <a:noFill/>
        </p:spPr>
      </p:pic>
      <p:sp>
        <p:nvSpPr>
          <p:cNvPr id="11" name="矩形 10"/>
          <p:cNvSpPr/>
          <p:nvPr/>
        </p:nvSpPr>
        <p:spPr>
          <a:xfrm>
            <a:off x="1619672" y="1764105"/>
            <a:ext cx="727280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判断：</a:t>
            </a:r>
            <a:r>
              <a:rPr lang="zh-CN" altLang="zh-CN" sz="36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只有计算</a:t>
            </a:r>
            <a:r>
              <a:rPr lang="en-US" altLang="zh-CN" sz="36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42÷6</a:t>
            </a:r>
            <a:r>
              <a:rPr lang="zh-CN" altLang="zh-CN" sz="36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和</a:t>
            </a:r>
            <a:r>
              <a:rPr lang="en-US" altLang="zh-CN" sz="36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42÷7</a:t>
            </a:r>
            <a:r>
              <a:rPr lang="zh-CN" altLang="zh-CN" sz="36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时才用乘法口诀“</a:t>
            </a:r>
            <a:r>
              <a:rPr lang="zh-CN" altLang="en-US" sz="36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六</a:t>
            </a:r>
            <a:r>
              <a:rPr lang="zh-CN" altLang="zh-CN" sz="36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七</a:t>
            </a:r>
            <a:r>
              <a:rPr lang="zh-CN" altLang="en-US" sz="36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四</a:t>
            </a:r>
            <a:r>
              <a:rPr lang="zh-CN" altLang="zh-CN" sz="36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十二</a:t>
            </a:r>
            <a:r>
              <a:rPr lang="zh-CN" altLang="en-US" sz="36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。（    ）</a:t>
            </a:r>
            <a:endParaRPr lang="zh-CN" altLang="zh-CN" sz="36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 rot="18875437">
            <a:off x="6507082" y="2607725"/>
            <a:ext cx="2236510" cy="707886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none">
            <a:spAutoFit/>
          </a:bodyPr>
          <a:lstStyle/>
          <a:p>
            <a:r>
              <a:rPr lang="zh-CN" altLang="zh-CN" sz="4000" dirty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错误</a:t>
            </a:r>
            <a:r>
              <a:rPr lang="zh-CN" altLang="zh-CN" sz="4000" dirty="0" smtClean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解答</a:t>
            </a:r>
            <a:endParaRPr lang="zh-CN" altLang="en-US" sz="4000" dirty="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2" name="同侧圆角矩形 11"/>
          <p:cNvSpPr/>
          <p:nvPr/>
        </p:nvSpPr>
        <p:spPr>
          <a:xfrm>
            <a:off x="467546" y="966995"/>
            <a:ext cx="2000609" cy="516419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000" b="1" dirty="0" smtClean="0">
                <a:latin typeface="华文新魏" panose="02010800040101010101" pitchFamily="2" charset="-122"/>
                <a:ea typeface="华文新魏" panose="02010800040101010101" pitchFamily="2" charset="-122"/>
                <a:cs typeface="黑体" panose="02010600030101010101" charset="-122"/>
              </a:rPr>
              <a:t>易错提醒</a:t>
            </a:r>
            <a:endParaRPr lang="zh-CN" altLang="en-US" sz="3000" b="1" dirty="0">
              <a:latin typeface="华文新魏" panose="02010800040101010101" pitchFamily="2" charset="-122"/>
              <a:ea typeface="华文新魏" panose="02010800040101010101" pitchFamily="2" charset="-122"/>
              <a:cs typeface="黑体" panose="02010600030101010101" charset="-122"/>
            </a:endParaRPr>
          </a:p>
        </p:txBody>
      </p:sp>
      <p:cxnSp>
        <p:nvCxnSpPr>
          <p:cNvPr id="13" name="直线连接符 21"/>
          <p:cNvCxnSpPr/>
          <p:nvPr/>
        </p:nvCxnSpPr>
        <p:spPr>
          <a:xfrm flipV="1">
            <a:off x="467544" y="1623046"/>
            <a:ext cx="2071702" cy="5754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aphicFrame>
        <p:nvGraphicFramePr>
          <p:cNvPr id="25" name="对象 24"/>
          <p:cNvGraphicFramePr>
            <a:graphicFrameLocks noChangeAspect="1"/>
          </p:cNvGraphicFramePr>
          <p:nvPr/>
        </p:nvGraphicFramePr>
        <p:xfrm>
          <a:off x="2267744" y="4293096"/>
          <a:ext cx="114300" cy="215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公式" r:id="rId2" imgW="114300" imgH="215900" progId="Equation.3">
                  <p:embed/>
                </p:oleObj>
              </mc:Choice>
              <mc:Fallback>
                <p:oleObj name="公式" r:id="rId2" imgW="114300" imgH="215900" progId="Equation.3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67744" y="4293096"/>
                        <a:ext cx="114300" cy="2159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6" name="矩形 25"/>
          <p:cNvSpPr/>
          <p:nvPr/>
        </p:nvSpPr>
        <p:spPr>
          <a:xfrm>
            <a:off x="7452320" y="2348880"/>
            <a:ext cx="100811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 </a:t>
            </a:r>
            <a:r>
              <a:rPr lang="zh-CN" altLang="en-US" sz="36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√</a:t>
            </a:r>
            <a:endParaRPr lang="zh-CN" altLang="zh-CN" sz="36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899592" y="4221088"/>
            <a:ext cx="230425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错解分析：</a:t>
            </a:r>
            <a:endParaRPr lang="zh-CN" altLang="zh-CN" sz="3200" dirty="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899592" y="4869160"/>
            <a:ext cx="504056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rgbClr val="7030A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忽略</a:t>
            </a:r>
            <a:r>
              <a:rPr lang="zh-CN" altLang="zh-CN" sz="3200" dirty="0" smtClean="0">
                <a:solidFill>
                  <a:srgbClr val="7030A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了乘法计算时也要用到乘法口诀</a:t>
            </a:r>
            <a:r>
              <a:rPr lang="zh-CN" altLang="en-US" sz="3200" dirty="0" smtClean="0">
                <a:solidFill>
                  <a:srgbClr val="7030A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。</a:t>
            </a:r>
            <a:endParaRPr lang="en-US" altLang="zh-CN" sz="3200" dirty="0">
              <a:solidFill>
                <a:srgbClr val="7030A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pic>
        <p:nvPicPr>
          <p:cNvPr id="14" name="Picture 5" descr="F:\七彩课堂插图板式封面\排版用图标、页眉页脚\标题jpg\我会找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36" y="4077072"/>
            <a:ext cx="3085282" cy="21602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6" grpId="0"/>
      <p:bldP spid="15" grpId="0"/>
      <p:bldP spid="1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pic>
        <p:nvPicPr>
          <p:cNvPr id="23553" name="例.eps" descr="id:2147501035;FounderCES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043608" y="1828148"/>
            <a:ext cx="507485" cy="448724"/>
          </a:xfrm>
          <a:prstGeom prst="rect">
            <a:avLst/>
          </a:prstGeom>
          <a:noFill/>
        </p:spPr>
      </p:pic>
      <p:sp>
        <p:nvSpPr>
          <p:cNvPr id="11" name="矩形 10"/>
          <p:cNvSpPr/>
          <p:nvPr/>
        </p:nvSpPr>
        <p:spPr>
          <a:xfrm>
            <a:off x="1619672" y="1764105"/>
            <a:ext cx="727280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判断：</a:t>
            </a:r>
            <a:r>
              <a:rPr lang="zh-CN" altLang="zh-CN" sz="36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只有计算</a:t>
            </a:r>
            <a:r>
              <a:rPr lang="en-US" altLang="zh-CN" sz="36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42÷6</a:t>
            </a:r>
            <a:r>
              <a:rPr lang="zh-CN" altLang="zh-CN" sz="36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和</a:t>
            </a:r>
            <a:r>
              <a:rPr lang="en-US" altLang="zh-CN" sz="36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42÷7</a:t>
            </a:r>
            <a:r>
              <a:rPr lang="zh-CN" altLang="zh-CN" sz="36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时才用乘法口诀“</a:t>
            </a:r>
            <a:r>
              <a:rPr lang="zh-CN" altLang="en-US" sz="36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六</a:t>
            </a:r>
            <a:r>
              <a:rPr lang="zh-CN" altLang="zh-CN" sz="36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七</a:t>
            </a:r>
            <a:r>
              <a:rPr lang="zh-CN" altLang="en-US" sz="36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四</a:t>
            </a:r>
            <a:r>
              <a:rPr lang="zh-CN" altLang="zh-CN" sz="36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十二</a:t>
            </a:r>
            <a:r>
              <a:rPr lang="zh-CN" altLang="en-US" sz="36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。（    ）</a:t>
            </a:r>
            <a:endParaRPr lang="zh-CN" altLang="zh-CN" sz="36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 rot="18875437">
            <a:off x="6651098" y="2679734"/>
            <a:ext cx="2236510" cy="707886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none">
            <a:spAutoFit/>
          </a:bodyPr>
          <a:lstStyle/>
          <a:p>
            <a:r>
              <a:rPr lang="zh-CN" altLang="en-US" sz="4000" dirty="0" smtClean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正确</a:t>
            </a:r>
            <a:r>
              <a:rPr lang="zh-CN" altLang="zh-CN" sz="4000" dirty="0" smtClean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解答</a:t>
            </a:r>
            <a:endParaRPr lang="zh-CN" altLang="en-US" sz="4000" dirty="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2" name="同侧圆角矩形 11"/>
          <p:cNvSpPr/>
          <p:nvPr/>
        </p:nvSpPr>
        <p:spPr>
          <a:xfrm>
            <a:off x="467546" y="966995"/>
            <a:ext cx="2000609" cy="516419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000" b="1" dirty="0" smtClean="0">
                <a:latin typeface="华文新魏" panose="02010800040101010101" pitchFamily="2" charset="-122"/>
                <a:ea typeface="华文新魏" panose="02010800040101010101" pitchFamily="2" charset="-122"/>
                <a:cs typeface="黑体" panose="02010600030101010101" charset="-122"/>
              </a:rPr>
              <a:t>易错提醒</a:t>
            </a:r>
            <a:endParaRPr lang="zh-CN" altLang="en-US" sz="3000" b="1" dirty="0">
              <a:latin typeface="华文新魏" panose="02010800040101010101" pitchFamily="2" charset="-122"/>
              <a:ea typeface="华文新魏" panose="02010800040101010101" pitchFamily="2" charset="-122"/>
              <a:cs typeface="黑体" panose="02010600030101010101" charset="-122"/>
            </a:endParaRPr>
          </a:p>
        </p:txBody>
      </p:sp>
      <p:cxnSp>
        <p:nvCxnSpPr>
          <p:cNvPr id="13" name="直线连接符 21"/>
          <p:cNvCxnSpPr/>
          <p:nvPr/>
        </p:nvCxnSpPr>
        <p:spPr>
          <a:xfrm flipV="1">
            <a:off x="467544" y="1623046"/>
            <a:ext cx="2071702" cy="5754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aphicFrame>
        <p:nvGraphicFramePr>
          <p:cNvPr id="25" name="对象 24"/>
          <p:cNvGraphicFramePr>
            <a:graphicFrameLocks noChangeAspect="1"/>
          </p:cNvGraphicFramePr>
          <p:nvPr/>
        </p:nvGraphicFramePr>
        <p:xfrm>
          <a:off x="2267744" y="4293096"/>
          <a:ext cx="114300" cy="215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227" name="公式" r:id="rId2" imgW="114300" imgH="215900" progId="Equation.3">
                  <p:embed/>
                </p:oleObj>
              </mc:Choice>
              <mc:Fallback>
                <p:oleObj name="公式" r:id="rId2" imgW="114300" imgH="215900" progId="Equation.3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67744" y="4293096"/>
                        <a:ext cx="114300" cy="2159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6" name="矩形 25"/>
          <p:cNvSpPr/>
          <p:nvPr/>
        </p:nvSpPr>
        <p:spPr>
          <a:xfrm>
            <a:off x="7452320" y="2276872"/>
            <a:ext cx="100811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 ×</a:t>
            </a:r>
            <a:endParaRPr lang="zh-CN" altLang="zh-CN" sz="36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7" name="AutoShape 27"/>
          <p:cNvSpPr>
            <a:spLocks noChangeArrowheads="1"/>
          </p:cNvSpPr>
          <p:nvPr/>
        </p:nvSpPr>
        <p:spPr bwMode="auto">
          <a:xfrm>
            <a:off x="755576" y="4797152"/>
            <a:ext cx="7776864" cy="1218206"/>
          </a:xfrm>
          <a:prstGeom prst="wedgeRoundRectCallout">
            <a:avLst>
              <a:gd name="adj1" fmla="val 18086"/>
              <a:gd name="adj2" fmla="val 48969"/>
              <a:gd name="adj3" fmla="val 16667"/>
            </a:avLst>
          </a:prstGeom>
          <a:solidFill>
            <a:srgbClr val="FFFFBB"/>
          </a:solidFill>
          <a:ln w="19050">
            <a:solidFill>
              <a:srgbClr val="3399FF"/>
            </a:solidFill>
            <a:miter lim="800000"/>
          </a:ln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algn="just" eaLnBrk="1" hangingPunct="1">
              <a:spcBef>
                <a:spcPct val="0"/>
              </a:spcBef>
              <a:buNone/>
            </a:pPr>
            <a:r>
              <a:rPr lang="zh-CN" altLang="zh-CN" sz="3200" dirty="0" smtClean="0">
                <a:solidFill>
                  <a:srgbClr val="00B05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乘法口诀可以计算对应的乘法算式</a:t>
            </a:r>
            <a:r>
              <a:rPr lang="en-US" altLang="zh-CN" sz="3200" dirty="0" smtClean="0">
                <a:solidFill>
                  <a:srgbClr val="00B05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,</a:t>
            </a:r>
            <a:r>
              <a:rPr lang="zh-CN" altLang="zh-CN" sz="3200" dirty="0" smtClean="0">
                <a:solidFill>
                  <a:srgbClr val="00B05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也可以计算对应的除法算式</a:t>
            </a:r>
            <a:r>
              <a:rPr lang="zh-CN" altLang="en-US" sz="3200" dirty="0" smtClean="0">
                <a:solidFill>
                  <a:srgbClr val="00B05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。</a:t>
            </a:r>
            <a:endParaRPr lang="zh-CN" altLang="en-US" sz="3200" dirty="0" smtClean="0">
              <a:solidFill>
                <a:srgbClr val="00B05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algn="just" eaLnBrk="1" hangingPunct="1">
              <a:spcBef>
                <a:spcPct val="0"/>
              </a:spcBef>
              <a:buFontTx/>
              <a:buNone/>
            </a:pPr>
            <a:endParaRPr lang="zh-CN" altLang="zh-CN" sz="1800" b="0" dirty="0">
              <a:solidFill>
                <a:srgbClr val="00B050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6" grpId="0"/>
      <p:bldP spid="1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同侧圆角矩形 8"/>
          <p:cNvSpPr/>
          <p:nvPr/>
        </p:nvSpPr>
        <p:spPr>
          <a:xfrm>
            <a:off x="467548" y="968367"/>
            <a:ext cx="2000609" cy="516419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000" b="1" dirty="0" smtClean="0">
                <a:latin typeface="华文新魏" panose="02010800040101010101" pitchFamily="2" charset="-122"/>
                <a:ea typeface="华文新魏" panose="02010800040101010101" pitchFamily="2" charset="-122"/>
                <a:cs typeface="黑体" panose="02010600030101010101" charset="-122"/>
              </a:rPr>
              <a:t>学以致用</a:t>
            </a:r>
            <a:endParaRPr lang="zh-CN" altLang="en-US" sz="3000" b="1" dirty="0">
              <a:latin typeface="华文新魏" panose="02010800040101010101" pitchFamily="2" charset="-122"/>
              <a:ea typeface="华文新魏" panose="02010800040101010101" pitchFamily="2" charset="-122"/>
              <a:cs typeface="黑体" panose="02010600030101010101" charset="-122"/>
            </a:endParaRPr>
          </a:p>
        </p:txBody>
      </p:sp>
      <p:cxnSp>
        <p:nvCxnSpPr>
          <p:cNvPr id="10" name="直线连接符 21"/>
          <p:cNvCxnSpPr/>
          <p:nvPr/>
        </p:nvCxnSpPr>
        <p:spPr>
          <a:xfrm flipV="1">
            <a:off x="484074" y="1623046"/>
            <a:ext cx="2071702" cy="5754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" name="Rectangle 13"/>
          <p:cNvSpPr>
            <a:spLocks noChangeArrowheads="1"/>
          </p:cNvSpPr>
          <p:nvPr/>
        </p:nvSpPr>
        <p:spPr bwMode="auto">
          <a:xfrm>
            <a:off x="2339752" y="5661248"/>
            <a:ext cx="72008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3600" dirty="0" smtClean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解：</a:t>
            </a:r>
            <a:endParaRPr lang="zh-CN" altLang="en-US" sz="3600" dirty="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7" name="Rectangle 13"/>
          <p:cNvSpPr>
            <a:spLocks noChangeArrowheads="1"/>
          </p:cNvSpPr>
          <p:nvPr/>
        </p:nvSpPr>
        <p:spPr bwMode="auto">
          <a:xfrm>
            <a:off x="3203848" y="5661248"/>
            <a:ext cx="1224136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None/>
            </a:pPr>
            <a:r>
              <a:rPr lang="en-US" altLang="zh-CN" sz="3600" dirty="0" smtClean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Times New Roman" panose="02020603050405020304" pitchFamily="18" charset="0"/>
              </a:rPr>
              <a:t>18</a:t>
            </a:r>
            <a:endParaRPr lang="en-US" altLang="zh-CN" sz="3600" dirty="0">
              <a:solidFill>
                <a:schemeClr val="tx1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Times New Roman" panose="02020603050405020304" pitchFamily="18" charset="0"/>
            </a:endParaRPr>
          </a:p>
        </p:txBody>
      </p:sp>
      <p:pic>
        <p:nvPicPr>
          <p:cNvPr id="17" name="Picture 20" descr="93副本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3861048"/>
            <a:ext cx="1191253" cy="19335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矩形 17"/>
          <p:cNvSpPr/>
          <p:nvPr/>
        </p:nvSpPr>
        <p:spPr>
          <a:xfrm>
            <a:off x="611560" y="1700808"/>
            <a:ext cx="784887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en-US" altLang="zh-CN" sz="3600" kern="1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1.</a:t>
            </a:r>
            <a:r>
              <a:rPr lang="zh-CN" altLang="en-US" sz="3600" kern="1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图中共有（    ）个正方形。</a:t>
            </a:r>
            <a:endParaRPr lang="zh-CN" altLang="zh-CN" sz="3600" kern="1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3" name="AutoShape 27"/>
          <p:cNvSpPr>
            <a:spLocks noChangeArrowheads="1"/>
          </p:cNvSpPr>
          <p:nvPr/>
        </p:nvSpPr>
        <p:spPr bwMode="auto">
          <a:xfrm>
            <a:off x="2339752" y="4509120"/>
            <a:ext cx="4248472" cy="1080120"/>
          </a:xfrm>
          <a:prstGeom prst="wedgeRoundRectCallout">
            <a:avLst>
              <a:gd name="adj1" fmla="val -63472"/>
              <a:gd name="adj2" fmla="val -64001"/>
              <a:gd name="adj3" fmla="val 16667"/>
            </a:avLst>
          </a:prstGeom>
          <a:noFill/>
          <a:ln w="19050">
            <a:solidFill>
              <a:srgbClr val="3399FF"/>
            </a:solidFill>
            <a:miter lim="800000"/>
          </a:ln>
        </p:spPr>
        <p:txBody>
          <a:bodyPr/>
          <a:lstStyle/>
          <a:p>
            <a:r>
              <a:rPr lang="zh-CN" altLang="en-US" sz="3200" dirty="0" smtClean="0">
                <a:solidFill>
                  <a:srgbClr val="00B05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将最左边多出的一个移到最右边的空缺处。</a:t>
            </a:r>
            <a:endParaRPr lang="zh-CN" altLang="en-US" sz="3200" dirty="0" smtClean="0">
              <a:solidFill>
                <a:srgbClr val="1C1C1C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  <a:p>
            <a:endParaRPr lang="zh-CN" altLang="en-US" sz="3200" dirty="0" smtClean="0">
              <a:solidFill>
                <a:srgbClr val="00B05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55776" y="2492896"/>
            <a:ext cx="3990975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utoUpdateAnimBg="0"/>
      <p:bldP spid="7" grpId="0" bldLvl="0" autoUpdateAnimBg="0"/>
      <p:bldP spid="13" grpId="0" bldLvl="0" animBg="1" autoUpdateAnimBg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同侧圆角矩形 8"/>
          <p:cNvSpPr/>
          <p:nvPr/>
        </p:nvSpPr>
        <p:spPr>
          <a:xfrm>
            <a:off x="467548" y="968367"/>
            <a:ext cx="2000609" cy="516419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000" b="1" dirty="0" smtClean="0">
                <a:latin typeface="华文新魏" panose="02010800040101010101" pitchFamily="2" charset="-122"/>
                <a:ea typeface="华文新魏" panose="02010800040101010101" pitchFamily="2" charset="-122"/>
                <a:cs typeface="黑体" panose="02010600030101010101" charset="-122"/>
              </a:rPr>
              <a:t>学以致用</a:t>
            </a:r>
            <a:endParaRPr lang="zh-CN" altLang="en-US" sz="3000" b="1" dirty="0">
              <a:latin typeface="华文新魏" panose="02010800040101010101" pitchFamily="2" charset="-122"/>
              <a:ea typeface="华文新魏" panose="02010800040101010101" pitchFamily="2" charset="-122"/>
              <a:cs typeface="黑体" panose="02010600030101010101" charset="-122"/>
            </a:endParaRPr>
          </a:p>
        </p:txBody>
      </p:sp>
      <p:cxnSp>
        <p:nvCxnSpPr>
          <p:cNvPr id="10" name="直线连接符 21"/>
          <p:cNvCxnSpPr/>
          <p:nvPr/>
        </p:nvCxnSpPr>
        <p:spPr>
          <a:xfrm flipV="1">
            <a:off x="484074" y="1623046"/>
            <a:ext cx="2071702" cy="5754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" name="Rectangle 13"/>
          <p:cNvSpPr>
            <a:spLocks noChangeArrowheads="1"/>
          </p:cNvSpPr>
          <p:nvPr/>
        </p:nvSpPr>
        <p:spPr bwMode="auto">
          <a:xfrm>
            <a:off x="2339752" y="5661248"/>
            <a:ext cx="72008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3600" dirty="0" smtClean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解：</a:t>
            </a:r>
            <a:endParaRPr lang="zh-CN" altLang="en-US" sz="3600" dirty="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7" name="Rectangle 13"/>
          <p:cNvSpPr>
            <a:spLocks noChangeArrowheads="1"/>
          </p:cNvSpPr>
          <p:nvPr/>
        </p:nvSpPr>
        <p:spPr bwMode="auto">
          <a:xfrm>
            <a:off x="3203848" y="5661248"/>
            <a:ext cx="565212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None/>
            </a:pPr>
            <a:r>
              <a:rPr lang="en-US" altLang="zh-CN" sz="3600" dirty="0" smtClean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Times New Roman" panose="02020603050405020304" pitchFamily="18" charset="0"/>
              </a:rPr>
              <a:t>6    6</a:t>
            </a:r>
            <a:endParaRPr lang="en-US" altLang="zh-CN" sz="3600" dirty="0">
              <a:solidFill>
                <a:schemeClr val="tx1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Times New Roman" panose="02020603050405020304" pitchFamily="18" charset="0"/>
            </a:endParaRPr>
          </a:p>
        </p:txBody>
      </p:sp>
      <p:pic>
        <p:nvPicPr>
          <p:cNvPr id="17" name="Picture 20" descr="93副本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4221088"/>
            <a:ext cx="1191253" cy="19335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矩形 17"/>
          <p:cNvSpPr/>
          <p:nvPr/>
        </p:nvSpPr>
        <p:spPr>
          <a:xfrm>
            <a:off x="467544" y="1772816"/>
            <a:ext cx="835292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CN" sz="3600" kern="1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2.</a:t>
            </a:r>
            <a:r>
              <a:rPr lang="zh-CN" altLang="en-US" sz="3600" kern="1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括号里最大能填几？</a:t>
            </a:r>
            <a:endParaRPr lang="en-US" altLang="zh-CN" sz="3600" kern="100" dirty="0" smtClean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3" name="AutoShape 27"/>
          <p:cNvSpPr>
            <a:spLocks noChangeArrowheads="1"/>
          </p:cNvSpPr>
          <p:nvPr/>
        </p:nvSpPr>
        <p:spPr bwMode="auto">
          <a:xfrm>
            <a:off x="2483768" y="3933056"/>
            <a:ext cx="4824536" cy="792088"/>
          </a:xfrm>
          <a:prstGeom prst="wedgeRoundRectCallout">
            <a:avLst>
              <a:gd name="adj1" fmla="val -62444"/>
              <a:gd name="adj2" fmla="val 59618"/>
              <a:gd name="adj3" fmla="val 16667"/>
            </a:avLst>
          </a:prstGeom>
          <a:noFill/>
          <a:ln w="19050">
            <a:solidFill>
              <a:srgbClr val="3399FF"/>
            </a:solidFill>
            <a:miter lim="800000"/>
          </a:ln>
        </p:spPr>
        <p:txBody>
          <a:bodyPr/>
          <a:lstStyle/>
          <a:p>
            <a:r>
              <a:rPr lang="zh-CN" altLang="en-US" sz="3200" dirty="0" smtClean="0">
                <a:solidFill>
                  <a:srgbClr val="00B05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根据已知两个数总和判断。</a:t>
            </a:r>
            <a:endParaRPr lang="zh-CN" altLang="en-US" sz="3200" dirty="0" smtClean="0">
              <a:solidFill>
                <a:srgbClr val="1C1C1C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  <a:p>
            <a:endParaRPr lang="zh-CN" altLang="en-US" sz="3200" dirty="0" smtClean="0">
              <a:solidFill>
                <a:srgbClr val="00B05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83568" y="3068960"/>
            <a:ext cx="828092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（    ）</a:t>
            </a:r>
            <a:r>
              <a:rPr lang="en-US" altLang="zh-CN" sz="36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×8</a:t>
            </a:r>
            <a:r>
              <a:rPr lang="zh-CN" altLang="en-US" sz="36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＜</a:t>
            </a:r>
            <a:r>
              <a:rPr lang="en-US" altLang="zh-CN" sz="36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55      </a:t>
            </a:r>
            <a:r>
              <a:rPr lang="zh-CN" altLang="en-US" sz="36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（    ）</a:t>
            </a:r>
            <a:r>
              <a:rPr lang="en-US" altLang="zh-CN" sz="36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×6</a:t>
            </a:r>
            <a:r>
              <a:rPr lang="zh-CN" altLang="en-US" sz="36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＜</a:t>
            </a:r>
            <a:r>
              <a:rPr lang="en-US" altLang="zh-CN" sz="36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38</a:t>
            </a:r>
            <a:endParaRPr lang="zh-CN" altLang="en-US" sz="36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utoUpdateAnimBg="0"/>
      <p:bldP spid="7" grpId="0" bldLvl="0" autoUpdateAnimBg="0"/>
      <p:bldP spid="13" grpId="0" bldLvl="0" animBg="1" autoUpdateAnimBg="0"/>
      <p:bldP spid="11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同侧圆角矩形 8"/>
          <p:cNvSpPr/>
          <p:nvPr/>
        </p:nvSpPr>
        <p:spPr>
          <a:xfrm>
            <a:off x="467548" y="968367"/>
            <a:ext cx="2000609" cy="516419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000" b="1" dirty="0" smtClean="0">
                <a:latin typeface="华文新魏" panose="02010800040101010101" pitchFamily="2" charset="-122"/>
                <a:ea typeface="华文新魏" panose="02010800040101010101" pitchFamily="2" charset="-122"/>
                <a:cs typeface="黑体" panose="02010600030101010101" charset="-122"/>
              </a:rPr>
              <a:t>学以致用</a:t>
            </a:r>
            <a:endParaRPr lang="zh-CN" altLang="en-US" sz="3000" b="1" dirty="0">
              <a:latin typeface="华文新魏" panose="02010800040101010101" pitchFamily="2" charset="-122"/>
              <a:ea typeface="华文新魏" panose="02010800040101010101" pitchFamily="2" charset="-122"/>
              <a:cs typeface="黑体" panose="02010600030101010101" charset="-122"/>
            </a:endParaRPr>
          </a:p>
        </p:txBody>
      </p:sp>
      <p:cxnSp>
        <p:nvCxnSpPr>
          <p:cNvPr id="10" name="直线连接符 21"/>
          <p:cNvCxnSpPr/>
          <p:nvPr/>
        </p:nvCxnSpPr>
        <p:spPr>
          <a:xfrm flipV="1">
            <a:off x="484074" y="1623046"/>
            <a:ext cx="2071702" cy="5754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" name="Rectangle 13"/>
          <p:cNvSpPr>
            <a:spLocks noChangeArrowheads="1"/>
          </p:cNvSpPr>
          <p:nvPr/>
        </p:nvSpPr>
        <p:spPr bwMode="auto">
          <a:xfrm>
            <a:off x="2483768" y="5445224"/>
            <a:ext cx="72008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3600" dirty="0" smtClean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解：</a:t>
            </a:r>
            <a:endParaRPr lang="zh-CN" altLang="en-US" sz="3600" dirty="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pic>
        <p:nvPicPr>
          <p:cNvPr id="17" name="Picture 20" descr="93副本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4365104"/>
            <a:ext cx="1191253" cy="19335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矩形 17"/>
          <p:cNvSpPr/>
          <p:nvPr/>
        </p:nvSpPr>
        <p:spPr>
          <a:xfrm>
            <a:off x="539552" y="1844824"/>
            <a:ext cx="813690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en-US" altLang="zh-CN" sz="3600" kern="1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3.</a:t>
            </a:r>
            <a:r>
              <a:rPr lang="zh-CN" altLang="en-US" sz="3600" kern="1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算一算。</a:t>
            </a:r>
            <a:endParaRPr lang="en-US" altLang="zh-CN" sz="3600" kern="100" dirty="0" smtClean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3" name="AutoShape 27"/>
          <p:cNvSpPr>
            <a:spLocks noChangeArrowheads="1"/>
          </p:cNvSpPr>
          <p:nvPr/>
        </p:nvSpPr>
        <p:spPr bwMode="auto">
          <a:xfrm>
            <a:off x="2267744" y="4005064"/>
            <a:ext cx="6444208" cy="1224136"/>
          </a:xfrm>
          <a:prstGeom prst="wedgeRoundRectCallout">
            <a:avLst>
              <a:gd name="adj1" fmla="val -62315"/>
              <a:gd name="adj2" fmla="val 55400"/>
              <a:gd name="adj3" fmla="val 16667"/>
            </a:avLst>
          </a:prstGeom>
          <a:noFill/>
          <a:ln w="19050">
            <a:solidFill>
              <a:srgbClr val="3399FF"/>
            </a:solidFill>
            <a:miter lim="800000"/>
          </a:ln>
        </p:spPr>
        <p:txBody>
          <a:bodyPr/>
          <a:lstStyle/>
          <a:p>
            <a:r>
              <a:rPr lang="zh-CN" altLang="en-US" sz="3200" dirty="0" smtClean="0">
                <a:solidFill>
                  <a:srgbClr val="00B05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先算出圆和三角形分别代表</a:t>
            </a:r>
            <a:r>
              <a:rPr lang="en-US" altLang="zh-CN" sz="3200" dirty="0" smtClean="0">
                <a:solidFill>
                  <a:srgbClr val="00B05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7</a:t>
            </a:r>
            <a:r>
              <a:rPr lang="zh-CN" altLang="en-US" sz="3200" dirty="0" smtClean="0">
                <a:solidFill>
                  <a:srgbClr val="00B05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和</a:t>
            </a:r>
            <a:r>
              <a:rPr lang="en-US" altLang="zh-CN" sz="3200" dirty="0" smtClean="0">
                <a:solidFill>
                  <a:srgbClr val="00B05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3</a:t>
            </a:r>
            <a:r>
              <a:rPr lang="zh-CN" altLang="en-US" sz="3200" dirty="0" smtClean="0">
                <a:solidFill>
                  <a:srgbClr val="00B05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，用第三个算式算出正方形代表</a:t>
            </a:r>
            <a:r>
              <a:rPr lang="en-US" altLang="zh-CN" sz="3200" dirty="0" smtClean="0">
                <a:solidFill>
                  <a:srgbClr val="00B05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8</a:t>
            </a:r>
            <a:r>
              <a:rPr lang="zh-CN" altLang="en-US" sz="3200" dirty="0" smtClean="0">
                <a:solidFill>
                  <a:srgbClr val="00B05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。</a:t>
            </a:r>
            <a:endParaRPr lang="zh-CN" altLang="en-US" sz="3200" dirty="0" smtClean="0">
              <a:solidFill>
                <a:srgbClr val="1C1C1C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  <a:p>
            <a:endParaRPr lang="zh-CN" altLang="en-US" sz="3200" dirty="0" smtClean="0">
              <a:solidFill>
                <a:srgbClr val="00B05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pic>
        <p:nvPicPr>
          <p:cNvPr id="56324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624" y="2780928"/>
            <a:ext cx="3426917" cy="967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6325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6056" y="2780928"/>
            <a:ext cx="2605433" cy="10626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Rectangle 13"/>
          <p:cNvSpPr>
            <a:spLocks noChangeArrowheads="1"/>
          </p:cNvSpPr>
          <p:nvPr/>
        </p:nvSpPr>
        <p:spPr bwMode="auto">
          <a:xfrm>
            <a:off x="3347864" y="5517232"/>
            <a:ext cx="792088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None/>
            </a:pPr>
            <a:r>
              <a:rPr lang="en-US" altLang="zh-CN" sz="3600" dirty="0" smtClean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Times New Roman" panose="02020603050405020304" pitchFamily="18" charset="0"/>
              </a:rPr>
              <a:t>15</a:t>
            </a:r>
            <a:endParaRPr lang="en-US" altLang="zh-CN" sz="3600" dirty="0">
              <a:solidFill>
                <a:schemeClr val="tx1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63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563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utoUpdateAnimBg="0"/>
      <p:bldP spid="13" grpId="0" bldLvl="0" animBg="1" autoUpdateAnimBg="0"/>
      <p:bldP spid="14" grpId="0" bldLvl="0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1520" y="908721"/>
            <a:ext cx="64807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3600" b="1" dirty="0" smtClean="0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第五单元   表内乘法和除法（二）</a:t>
            </a:r>
            <a:endParaRPr lang="zh-CN" altLang="en-US" sz="36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cxnSp>
        <p:nvCxnSpPr>
          <p:cNvPr id="3" name="直线连接符 21"/>
          <p:cNvCxnSpPr/>
          <p:nvPr/>
        </p:nvCxnSpPr>
        <p:spPr>
          <a:xfrm>
            <a:off x="3275856" y="2564904"/>
            <a:ext cx="4320480" cy="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4" name="Picture 4" descr="C:\Users\duyanlin\Desktop\二年级上学路上.pn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70" y="2636913"/>
            <a:ext cx="5168371" cy="35242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矩形 4"/>
          <p:cNvSpPr/>
          <p:nvPr/>
        </p:nvSpPr>
        <p:spPr>
          <a:xfrm>
            <a:off x="3131840" y="1628800"/>
            <a:ext cx="54006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kumimoji="1" lang="en-US" altLang="zh-CN" sz="4800" b="1" dirty="0" smtClean="0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黑体" panose="02010600030101010101" charset="-122"/>
                <a:ea typeface="黑体" panose="02010600030101010101" charset="-122"/>
              </a:rPr>
              <a:t>10  </a:t>
            </a:r>
            <a:r>
              <a:rPr kumimoji="1" lang="zh-CN" altLang="en-US" sz="4800" b="1" dirty="0" smtClean="0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黑体" panose="02010600030101010101" charset="-122"/>
                <a:ea typeface="黑体" panose="02010600030101010101" charset="-122"/>
              </a:rPr>
              <a:t>整理与复习</a:t>
            </a:r>
            <a:endParaRPr lang="zh-CN" altLang="en-US" sz="4800" dirty="0">
              <a:latin typeface="黑体" panose="02010600030101010101" charset="-122"/>
              <a:ea typeface="黑体" panose="0201060003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同侧圆角矩形 8"/>
          <p:cNvSpPr/>
          <p:nvPr/>
        </p:nvSpPr>
        <p:spPr>
          <a:xfrm>
            <a:off x="467548" y="968367"/>
            <a:ext cx="2000609" cy="516419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000" b="1" dirty="0" smtClean="0">
                <a:latin typeface="华文新魏" panose="02010800040101010101" pitchFamily="2" charset="-122"/>
                <a:ea typeface="华文新魏" panose="02010800040101010101" pitchFamily="2" charset="-122"/>
                <a:cs typeface="黑体" panose="02010600030101010101" charset="-122"/>
              </a:rPr>
              <a:t>学以致用</a:t>
            </a:r>
            <a:endParaRPr lang="zh-CN" altLang="en-US" sz="3000" b="1" dirty="0">
              <a:latin typeface="华文新魏" panose="02010800040101010101" pitchFamily="2" charset="-122"/>
              <a:ea typeface="华文新魏" panose="02010800040101010101" pitchFamily="2" charset="-122"/>
              <a:cs typeface="黑体" panose="02010600030101010101" charset="-122"/>
            </a:endParaRPr>
          </a:p>
        </p:txBody>
      </p:sp>
      <p:cxnSp>
        <p:nvCxnSpPr>
          <p:cNvPr id="10" name="直线连接符 21"/>
          <p:cNvCxnSpPr/>
          <p:nvPr/>
        </p:nvCxnSpPr>
        <p:spPr>
          <a:xfrm flipV="1">
            <a:off x="484074" y="1623046"/>
            <a:ext cx="2071702" cy="5754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" name="Rectangle 13"/>
          <p:cNvSpPr>
            <a:spLocks noChangeArrowheads="1"/>
          </p:cNvSpPr>
          <p:nvPr/>
        </p:nvSpPr>
        <p:spPr bwMode="auto">
          <a:xfrm>
            <a:off x="1619672" y="5157192"/>
            <a:ext cx="72008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3600" dirty="0" smtClean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解：</a:t>
            </a:r>
            <a:endParaRPr lang="zh-CN" altLang="en-US" sz="3600" dirty="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7" name="Rectangle 13"/>
          <p:cNvSpPr>
            <a:spLocks noChangeArrowheads="1"/>
          </p:cNvSpPr>
          <p:nvPr/>
        </p:nvSpPr>
        <p:spPr bwMode="auto">
          <a:xfrm>
            <a:off x="2411760" y="5168225"/>
            <a:ext cx="6480720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None/>
            </a:pPr>
            <a:r>
              <a:rPr lang="en-US" altLang="zh-CN" sz="3600" dirty="0" smtClean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Times New Roman" panose="02020603050405020304" pitchFamily="18" charset="0"/>
              </a:rPr>
              <a:t>8÷2=4</a:t>
            </a:r>
            <a:endParaRPr lang="en-US" altLang="zh-CN" sz="3600" dirty="0" smtClean="0">
              <a:solidFill>
                <a:schemeClr val="tx1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Times New Roman" panose="02020603050405020304" pitchFamily="18" charset="0"/>
            </a:endParaRPr>
          </a:p>
          <a:p>
            <a:pPr eaLnBrk="1" hangingPunct="1">
              <a:spcBef>
                <a:spcPct val="0"/>
              </a:spcBef>
              <a:buNone/>
            </a:pPr>
            <a:r>
              <a:rPr lang="zh-CN" altLang="en-US" sz="3600" dirty="0" smtClean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Times New Roman" panose="02020603050405020304" pitchFamily="18" charset="0"/>
              </a:rPr>
              <a:t>口答：钢笔的价钱是铅笔的</a:t>
            </a:r>
            <a:r>
              <a:rPr lang="en-US" altLang="zh-CN" sz="3600" dirty="0" smtClean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Times New Roman" panose="02020603050405020304" pitchFamily="18" charset="0"/>
              </a:rPr>
              <a:t>4</a:t>
            </a:r>
            <a:r>
              <a:rPr lang="zh-CN" altLang="en-US" sz="3600" dirty="0" smtClean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Times New Roman" panose="02020603050405020304" pitchFamily="18" charset="0"/>
              </a:rPr>
              <a:t>倍。</a:t>
            </a:r>
            <a:endParaRPr lang="en-US" altLang="zh-CN" sz="3600" dirty="0">
              <a:solidFill>
                <a:schemeClr val="tx1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Times New Roman" panose="02020603050405020304" pitchFamily="18" charset="0"/>
            </a:endParaRPr>
          </a:p>
        </p:txBody>
      </p:sp>
      <p:pic>
        <p:nvPicPr>
          <p:cNvPr id="17" name="Picture 20" descr="93副本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3933056"/>
            <a:ext cx="1191253" cy="19335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矩形 17"/>
          <p:cNvSpPr/>
          <p:nvPr/>
        </p:nvSpPr>
        <p:spPr>
          <a:xfrm>
            <a:off x="467544" y="1772816"/>
            <a:ext cx="835292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en-US" altLang="zh-CN" sz="3600" kern="1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4.</a:t>
            </a:r>
            <a:r>
              <a:rPr lang="zh-CN" altLang="en-US" sz="3600" kern="1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钢笔的价钱是铅笔的几倍？</a:t>
            </a:r>
            <a:endParaRPr lang="en-US" altLang="zh-CN" sz="3600" kern="100" dirty="0" smtClean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3" name="AutoShape 27"/>
          <p:cNvSpPr>
            <a:spLocks noChangeArrowheads="1"/>
          </p:cNvSpPr>
          <p:nvPr/>
        </p:nvSpPr>
        <p:spPr bwMode="auto">
          <a:xfrm>
            <a:off x="2771800" y="4221088"/>
            <a:ext cx="5904656" cy="1080120"/>
          </a:xfrm>
          <a:prstGeom prst="wedgeRoundRectCallout">
            <a:avLst>
              <a:gd name="adj1" fmla="val -72203"/>
              <a:gd name="adj2" fmla="val -11968"/>
              <a:gd name="adj3" fmla="val 16667"/>
            </a:avLst>
          </a:prstGeom>
          <a:noFill/>
          <a:ln w="19050">
            <a:solidFill>
              <a:srgbClr val="3399FF"/>
            </a:solidFill>
            <a:miter lim="800000"/>
          </a:ln>
        </p:spPr>
        <p:txBody>
          <a:bodyPr/>
          <a:lstStyle/>
          <a:p>
            <a:r>
              <a:rPr lang="zh-CN" altLang="en-US" sz="3200" dirty="0" smtClean="0">
                <a:solidFill>
                  <a:srgbClr val="00B05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求一个数是另一个数的几倍，用除法计算。</a:t>
            </a:r>
            <a:endParaRPr lang="zh-CN" altLang="en-US" sz="3200" dirty="0" smtClean="0">
              <a:solidFill>
                <a:srgbClr val="1C1C1C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  <a:p>
            <a:endParaRPr lang="zh-CN" altLang="en-US" sz="3200" dirty="0" smtClean="0">
              <a:solidFill>
                <a:srgbClr val="00B05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pic>
        <p:nvPicPr>
          <p:cNvPr id="542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35896" y="2420888"/>
            <a:ext cx="2605185" cy="17514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4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utoUpdateAnimBg="0"/>
      <p:bldP spid="7" grpId="0" bldLvl="0" autoUpdateAnimBg="0"/>
      <p:bldP spid="13" grpId="0" bldLvl="0" animBg="1" autoUpdateAnimBg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同侧圆角矩形 8"/>
          <p:cNvSpPr/>
          <p:nvPr/>
        </p:nvSpPr>
        <p:spPr>
          <a:xfrm>
            <a:off x="467548" y="968367"/>
            <a:ext cx="2000609" cy="516419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000" b="1" dirty="0" smtClean="0">
                <a:latin typeface="华文新魏" panose="02010800040101010101" pitchFamily="2" charset="-122"/>
                <a:ea typeface="华文新魏" panose="02010800040101010101" pitchFamily="2" charset="-122"/>
                <a:cs typeface="黑体" panose="02010600030101010101" charset="-122"/>
              </a:rPr>
              <a:t>学以致用</a:t>
            </a:r>
            <a:endParaRPr lang="zh-CN" altLang="en-US" sz="3000" b="1" dirty="0">
              <a:latin typeface="华文新魏" panose="02010800040101010101" pitchFamily="2" charset="-122"/>
              <a:ea typeface="华文新魏" panose="02010800040101010101" pitchFamily="2" charset="-122"/>
              <a:cs typeface="黑体" panose="02010600030101010101" charset="-122"/>
            </a:endParaRPr>
          </a:p>
        </p:txBody>
      </p:sp>
      <p:cxnSp>
        <p:nvCxnSpPr>
          <p:cNvPr id="10" name="直线连接符 21"/>
          <p:cNvCxnSpPr/>
          <p:nvPr/>
        </p:nvCxnSpPr>
        <p:spPr>
          <a:xfrm flipV="1">
            <a:off x="484074" y="1623046"/>
            <a:ext cx="2071702" cy="5754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" name="Rectangle 13"/>
          <p:cNvSpPr>
            <a:spLocks noChangeArrowheads="1"/>
          </p:cNvSpPr>
          <p:nvPr/>
        </p:nvSpPr>
        <p:spPr bwMode="auto">
          <a:xfrm>
            <a:off x="2555776" y="5157192"/>
            <a:ext cx="72008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3600" dirty="0" smtClean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解：</a:t>
            </a:r>
            <a:endParaRPr lang="zh-CN" altLang="en-US" sz="3600" dirty="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7" name="Rectangle 13"/>
          <p:cNvSpPr>
            <a:spLocks noChangeArrowheads="1"/>
          </p:cNvSpPr>
          <p:nvPr/>
        </p:nvSpPr>
        <p:spPr bwMode="auto">
          <a:xfrm>
            <a:off x="3347864" y="5157192"/>
            <a:ext cx="3672408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None/>
            </a:pPr>
            <a:r>
              <a:rPr lang="en-US" altLang="zh-CN" sz="3600" dirty="0" smtClean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Times New Roman" panose="02020603050405020304" pitchFamily="18" charset="0"/>
              </a:rPr>
              <a:t>56÷8=7</a:t>
            </a:r>
            <a:r>
              <a:rPr lang="zh-CN" altLang="en-US" sz="3600" dirty="0" smtClean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Times New Roman" panose="02020603050405020304" pitchFamily="18" charset="0"/>
              </a:rPr>
              <a:t>（支）</a:t>
            </a:r>
            <a:endParaRPr lang="en-US" altLang="zh-CN" sz="3600" dirty="0" smtClean="0">
              <a:solidFill>
                <a:schemeClr val="tx1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Times New Roman" panose="02020603050405020304" pitchFamily="18" charset="0"/>
            </a:endParaRPr>
          </a:p>
          <a:p>
            <a:pPr eaLnBrk="1" hangingPunct="1">
              <a:spcBef>
                <a:spcPct val="0"/>
              </a:spcBef>
              <a:buNone/>
            </a:pPr>
            <a:r>
              <a:rPr lang="zh-CN" altLang="en-US" sz="3600" dirty="0" smtClean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Times New Roman" panose="02020603050405020304" pitchFamily="18" charset="0"/>
              </a:rPr>
              <a:t>口答：每人分</a:t>
            </a:r>
            <a:r>
              <a:rPr lang="en-US" altLang="zh-CN" sz="3600" dirty="0" smtClean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Times New Roman" panose="02020603050405020304" pitchFamily="18" charset="0"/>
              </a:rPr>
              <a:t>7</a:t>
            </a:r>
            <a:r>
              <a:rPr lang="zh-CN" altLang="en-US" sz="3600" dirty="0" smtClean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Times New Roman" panose="02020603050405020304" pitchFamily="18" charset="0"/>
              </a:rPr>
              <a:t>支</a:t>
            </a:r>
            <a:endParaRPr lang="en-US" altLang="zh-CN" sz="3600" dirty="0">
              <a:solidFill>
                <a:schemeClr val="tx1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Times New Roman" panose="02020603050405020304" pitchFamily="18" charset="0"/>
            </a:endParaRPr>
          </a:p>
        </p:txBody>
      </p:sp>
      <p:pic>
        <p:nvPicPr>
          <p:cNvPr id="17" name="Picture 20" descr="93副本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3573016"/>
            <a:ext cx="1191253" cy="19335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矩形 17"/>
          <p:cNvSpPr/>
          <p:nvPr/>
        </p:nvSpPr>
        <p:spPr>
          <a:xfrm>
            <a:off x="539552" y="1916832"/>
            <a:ext cx="835292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CN" sz="3600" kern="1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5.</a:t>
            </a:r>
            <a:r>
              <a:rPr lang="zh-CN" altLang="en-US" sz="3600" kern="1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把</a:t>
            </a:r>
            <a:r>
              <a:rPr lang="en-US" altLang="zh-CN" sz="3600" kern="1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56</a:t>
            </a:r>
            <a:r>
              <a:rPr lang="zh-CN" altLang="en-US" sz="3600" kern="1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支铅笔平均分给小文和她的</a:t>
            </a:r>
            <a:r>
              <a:rPr lang="en-US" altLang="zh-CN" sz="3600" kern="1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7</a:t>
            </a:r>
            <a:r>
              <a:rPr lang="zh-CN" altLang="en-US" sz="3600" kern="1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个同学，每人分几支？</a:t>
            </a:r>
            <a:endParaRPr lang="zh-CN" altLang="zh-CN" sz="3600" kern="100" dirty="0" smtClean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3" name="AutoShape 27"/>
          <p:cNvSpPr>
            <a:spLocks noChangeArrowheads="1"/>
          </p:cNvSpPr>
          <p:nvPr/>
        </p:nvSpPr>
        <p:spPr bwMode="auto">
          <a:xfrm>
            <a:off x="2411760" y="3717032"/>
            <a:ext cx="5832648" cy="1080120"/>
          </a:xfrm>
          <a:prstGeom prst="wedgeRoundRectCallout">
            <a:avLst>
              <a:gd name="adj1" fmla="val -64693"/>
              <a:gd name="adj2" fmla="val -43576"/>
              <a:gd name="adj3" fmla="val 16667"/>
            </a:avLst>
          </a:prstGeom>
          <a:noFill/>
          <a:ln w="19050">
            <a:solidFill>
              <a:srgbClr val="3399FF"/>
            </a:solidFill>
            <a:miter lim="800000"/>
          </a:ln>
        </p:spPr>
        <p:txBody>
          <a:bodyPr/>
          <a:lstStyle/>
          <a:p>
            <a:r>
              <a:rPr lang="zh-CN" altLang="en-US" sz="3200" dirty="0" smtClean="0">
                <a:solidFill>
                  <a:srgbClr val="00B05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注意“小文和她的</a:t>
            </a:r>
            <a:r>
              <a:rPr lang="en-US" altLang="zh-CN" sz="3200" dirty="0" smtClean="0">
                <a:solidFill>
                  <a:srgbClr val="00B05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7</a:t>
            </a:r>
            <a:r>
              <a:rPr lang="zh-CN" altLang="en-US" sz="3200" dirty="0" smtClean="0">
                <a:solidFill>
                  <a:srgbClr val="00B05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个同学”这句话。</a:t>
            </a:r>
            <a:endParaRPr lang="zh-CN" altLang="en-US" sz="3200" dirty="0" smtClean="0">
              <a:solidFill>
                <a:srgbClr val="00B05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utoUpdateAnimBg="0"/>
      <p:bldP spid="7" grpId="0" bldLvl="0" autoUpdateAnimBg="0"/>
      <p:bldP spid="13" grpId="0" bldLvl="0" animBg="1" autoUpdateAnimBg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同侧圆角矩形 12"/>
          <p:cNvSpPr/>
          <p:nvPr/>
        </p:nvSpPr>
        <p:spPr>
          <a:xfrm>
            <a:off x="467548" y="968367"/>
            <a:ext cx="2000609" cy="516419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000" b="1" dirty="0" smtClean="0">
                <a:latin typeface="华文新魏" panose="02010800040101010101" pitchFamily="2" charset="-122"/>
                <a:ea typeface="华文新魏" panose="02010800040101010101" pitchFamily="2" charset="-122"/>
                <a:cs typeface="黑体" panose="02010600030101010101" charset="-122"/>
              </a:rPr>
              <a:t>课堂小结</a:t>
            </a:r>
            <a:endParaRPr lang="zh-CN" altLang="en-US" sz="3000" b="1" dirty="0">
              <a:latin typeface="华文新魏" panose="02010800040101010101" pitchFamily="2" charset="-122"/>
              <a:ea typeface="华文新魏" panose="02010800040101010101" pitchFamily="2" charset="-122"/>
              <a:cs typeface="黑体" panose="02010600030101010101" charset="-122"/>
            </a:endParaRPr>
          </a:p>
        </p:txBody>
      </p:sp>
      <p:cxnSp>
        <p:nvCxnSpPr>
          <p:cNvPr id="15" name="直线连接符 21"/>
          <p:cNvCxnSpPr/>
          <p:nvPr/>
        </p:nvCxnSpPr>
        <p:spPr>
          <a:xfrm flipV="1">
            <a:off x="484074" y="1623046"/>
            <a:ext cx="2071702" cy="5754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" name="Rectangle 13"/>
          <p:cNvSpPr>
            <a:spLocks noChangeArrowheads="1"/>
          </p:cNvSpPr>
          <p:nvPr/>
        </p:nvSpPr>
        <p:spPr bwMode="auto">
          <a:xfrm>
            <a:off x="539552" y="4911668"/>
            <a:ext cx="8280920" cy="609398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dirty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2</a:t>
            </a:r>
            <a:r>
              <a:rPr lang="zh-CN" altLang="en-US" dirty="0" smtClean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.我会列竖式计算乘法和除法了</a:t>
            </a:r>
            <a:r>
              <a:rPr lang="zh-CN" altLang="zh-CN" dirty="0" smtClean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。</a:t>
            </a:r>
            <a:endParaRPr lang="zh-CN" altLang="en-US" dirty="0">
              <a:solidFill>
                <a:schemeClr val="tx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grpSp>
        <p:nvGrpSpPr>
          <p:cNvPr id="2" name="Group 24"/>
          <p:cNvGrpSpPr/>
          <p:nvPr/>
        </p:nvGrpSpPr>
        <p:grpSpPr bwMode="auto">
          <a:xfrm>
            <a:off x="251520" y="1700808"/>
            <a:ext cx="3059789" cy="1152128"/>
            <a:chOff x="249" y="1359"/>
            <a:chExt cx="1542" cy="771"/>
          </a:xfrm>
        </p:grpSpPr>
        <p:sp>
          <p:nvSpPr>
            <p:cNvPr id="9" name="AutoShape 27"/>
            <p:cNvSpPr>
              <a:spLocks noChangeArrowheads="1"/>
            </p:cNvSpPr>
            <p:nvPr/>
          </p:nvSpPr>
          <p:spPr bwMode="auto">
            <a:xfrm>
              <a:off x="249" y="1416"/>
              <a:ext cx="1542" cy="714"/>
            </a:xfrm>
            <a:prstGeom prst="wedgeRoundRectCallout">
              <a:avLst>
                <a:gd name="adj1" fmla="val 64016"/>
                <a:gd name="adj2" fmla="val -7803"/>
                <a:gd name="adj3" fmla="val 16667"/>
              </a:avLst>
            </a:prstGeom>
            <a:solidFill>
              <a:srgbClr val="FFFFFF"/>
            </a:solidFill>
            <a:ln w="19050">
              <a:solidFill>
                <a:srgbClr val="3399FF"/>
              </a:solidFill>
              <a:miter lim="800000"/>
            </a:ln>
          </p:spPr>
          <p:txBody>
            <a:bodyPr/>
            <a:lstStyle>
              <a:lvl1pPr eaLnBrk="0" hangingPunct="0">
                <a:spcBef>
                  <a:spcPct val="20000"/>
                </a:spcBef>
                <a:buChar char="•"/>
                <a:defRPr sz="28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4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9pPr>
            </a:lstStyle>
            <a:p>
              <a:pPr algn="just" eaLnBrk="1" hangingPunct="1">
                <a:spcBef>
                  <a:spcPct val="0"/>
                </a:spcBef>
                <a:buFontTx/>
                <a:buNone/>
              </a:pPr>
              <a:endParaRPr lang="zh-CN" altLang="en-US" sz="2000">
                <a:latin typeface="楷体_GB2312" panose="02010609030101010101" pitchFamily="49" charset="-122"/>
              </a:endParaRPr>
            </a:p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zh-CN" sz="1800" b="0">
                <a:solidFill>
                  <a:schemeClr val="tx1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10" name="Rectangle 13"/>
            <p:cNvSpPr>
              <a:spLocks noChangeArrowheads="1"/>
            </p:cNvSpPr>
            <p:nvPr/>
          </p:nvSpPr>
          <p:spPr bwMode="auto">
            <a:xfrm>
              <a:off x="295" y="1359"/>
              <a:ext cx="1442" cy="7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pPr eaLnBrk="1" hangingPunct="1">
                <a:lnSpc>
                  <a:spcPct val="120000"/>
                </a:lnSpc>
              </a:pPr>
              <a:r>
                <a:rPr lang="zh-CN" altLang="en-US" sz="2800" b="0" dirty="0" smtClean="0">
                  <a:latin typeface="华文新魏" panose="02010800040101010101" pitchFamily="2" charset="-122"/>
                  <a:ea typeface="华文新魏" panose="02010800040101010101" pitchFamily="2" charset="-122"/>
                </a:rPr>
                <a:t>学完了这一单元，我的收获真大啊</a:t>
              </a:r>
              <a:r>
                <a:rPr lang="en-US" altLang="zh-CN" sz="2800" b="0" dirty="0" smtClean="0">
                  <a:latin typeface="华文新魏" panose="02010800040101010101" pitchFamily="2" charset="-122"/>
                  <a:ea typeface="华文新魏" panose="02010800040101010101" pitchFamily="2" charset="-122"/>
                </a:rPr>
                <a:t>!</a:t>
              </a:r>
              <a:endParaRPr lang="zh-CN" altLang="en-US" sz="2800" b="0" dirty="0" smtClean="0"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  <p:grpSp>
        <p:nvGrpSpPr>
          <p:cNvPr id="3" name="Group 21"/>
          <p:cNvGrpSpPr/>
          <p:nvPr/>
        </p:nvGrpSpPr>
        <p:grpSpPr bwMode="auto">
          <a:xfrm>
            <a:off x="5940153" y="1412775"/>
            <a:ext cx="1656183" cy="1008063"/>
            <a:chOff x="3946" y="1434"/>
            <a:chExt cx="1701" cy="635"/>
          </a:xfrm>
        </p:grpSpPr>
        <p:sp>
          <p:nvSpPr>
            <p:cNvPr id="12" name="AutoShape 27"/>
            <p:cNvSpPr>
              <a:spLocks noChangeArrowheads="1"/>
            </p:cNvSpPr>
            <p:nvPr/>
          </p:nvSpPr>
          <p:spPr bwMode="auto">
            <a:xfrm>
              <a:off x="3946" y="1434"/>
              <a:ext cx="1701" cy="635"/>
            </a:xfrm>
            <a:prstGeom prst="wedgeRoundRectCallout">
              <a:avLst>
                <a:gd name="adj1" fmla="val -73109"/>
                <a:gd name="adj2" fmla="val 24424"/>
                <a:gd name="adj3" fmla="val 16667"/>
              </a:avLst>
            </a:prstGeom>
            <a:solidFill>
              <a:srgbClr val="FFFFFF"/>
            </a:solidFill>
            <a:ln w="19050">
              <a:solidFill>
                <a:srgbClr val="3399FF"/>
              </a:solidFill>
              <a:miter lim="800000"/>
            </a:ln>
          </p:spPr>
          <p:txBody>
            <a:bodyPr/>
            <a:lstStyle>
              <a:lvl1pPr eaLnBrk="0" hangingPunct="0">
                <a:spcBef>
                  <a:spcPct val="20000"/>
                </a:spcBef>
                <a:buChar char="•"/>
                <a:defRPr sz="28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4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9pPr>
            </a:lstStyle>
            <a:p>
              <a:pPr algn="just" eaLnBrk="1" hangingPunct="1">
                <a:spcBef>
                  <a:spcPct val="0"/>
                </a:spcBef>
                <a:buFontTx/>
                <a:buNone/>
              </a:pPr>
              <a:endParaRPr lang="zh-CN" altLang="zh-CN" sz="2000">
                <a:solidFill>
                  <a:schemeClr val="tx1"/>
                </a:solidFill>
                <a:latin typeface="楷体_GB2312" panose="02010609030101010101" pitchFamily="49" charset="-122"/>
                <a:ea typeface="宋体" panose="02010600030101010101" pitchFamily="2" charset="-122"/>
              </a:endParaRPr>
            </a:p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zh-CN" sz="1800" b="0">
                <a:solidFill>
                  <a:schemeClr val="tx1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14" name="Rectangle 17"/>
            <p:cNvSpPr>
              <a:spLocks noChangeArrowheads="1"/>
            </p:cNvSpPr>
            <p:nvPr/>
          </p:nvSpPr>
          <p:spPr bwMode="auto">
            <a:xfrm>
              <a:off x="3946" y="1434"/>
              <a:ext cx="1352" cy="33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pPr eaLnBrk="1" hangingPunct="1"/>
              <a:r>
                <a:rPr lang="zh-CN" altLang="en-US" sz="2800" b="0" dirty="0" smtClean="0">
                  <a:latin typeface="华文新魏" panose="02010800040101010101" pitchFamily="2" charset="-122"/>
                  <a:ea typeface="华文新魏" panose="02010800040101010101" pitchFamily="2" charset="-122"/>
                </a:rPr>
                <a:t>你想说什么？</a:t>
              </a:r>
              <a:endParaRPr lang="zh-CN" altLang="en-US" sz="2800" b="0" dirty="0"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  <p:grpSp>
        <p:nvGrpSpPr>
          <p:cNvPr id="4" name="Group 23"/>
          <p:cNvGrpSpPr/>
          <p:nvPr/>
        </p:nvGrpSpPr>
        <p:grpSpPr bwMode="auto">
          <a:xfrm>
            <a:off x="3563888" y="1916832"/>
            <a:ext cx="2160240" cy="1584176"/>
            <a:chOff x="1973" y="1156"/>
            <a:chExt cx="1950" cy="1406"/>
          </a:xfrm>
        </p:grpSpPr>
        <p:pic>
          <p:nvPicPr>
            <p:cNvPr id="17" name="Picture 10" descr="76副本"/>
            <p:cNvPicPr>
              <a:picLocks noChangeAspect="1" noChangeArrowheads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92" y="1156"/>
              <a:ext cx="1031" cy="14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8" name="Picture 22" descr="95副本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73" y="1253"/>
              <a:ext cx="1024" cy="11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2" name="矩形 21"/>
          <p:cNvSpPr/>
          <p:nvPr/>
        </p:nvSpPr>
        <p:spPr>
          <a:xfrm>
            <a:off x="539552" y="3573016"/>
            <a:ext cx="8280920" cy="52322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1.</a:t>
            </a:r>
            <a:r>
              <a:rPr lang="zh-CN" altLang="en-US" sz="28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我知道</a:t>
            </a:r>
            <a:r>
              <a:rPr lang="en-US" altLang="zh-CN" sz="28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6~9</a:t>
            </a:r>
            <a:r>
              <a:rPr lang="zh-CN" altLang="en-US" sz="28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的乘法口诀了。</a:t>
            </a:r>
            <a:endParaRPr lang="zh-CN" altLang="zh-CN" sz="28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9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2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93"/>
          <p:cNvSpPr/>
          <p:nvPr/>
        </p:nvSpPr>
        <p:spPr bwMode="auto">
          <a:xfrm>
            <a:off x="3430940" y="2671168"/>
            <a:ext cx="2592388" cy="412908"/>
          </a:xfrm>
          <a:custGeom>
            <a:avLst/>
            <a:gdLst>
              <a:gd name="T0" fmla="*/ 2147483646 w 1638"/>
              <a:gd name="T1" fmla="*/ 0 h 289"/>
              <a:gd name="T2" fmla="*/ 0 w 1638"/>
              <a:gd name="T3" fmla="*/ 166330131 h 289"/>
              <a:gd name="T4" fmla="*/ 0 w 1638"/>
              <a:gd name="T5" fmla="*/ 728325156 h 289"/>
              <a:gd name="T6" fmla="*/ 2147483646 w 1638"/>
              <a:gd name="T7" fmla="*/ 536793490 h 289"/>
              <a:gd name="T8" fmla="*/ 2147483646 w 1638"/>
              <a:gd name="T9" fmla="*/ 0 h 28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638" h="289">
                <a:moveTo>
                  <a:pt x="1633" y="0"/>
                </a:moveTo>
                <a:lnTo>
                  <a:pt x="0" y="66"/>
                </a:lnTo>
                <a:lnTo>
                  <a:pt x="0" y="289"/>
                </a:lnTo>
                <a:lnTo>
                  <a:pt x="1638" y="213"/>
                </a:lnTo>
                <a:lnTo>
                  <a:pt x="1633" y="0"/>
                </a:lnTo>
                <a:close/>
              </a:path>
            </a:pathLst>
          </a:custGeom>
          <a:solidFill>
            <a:srgbClr val="00582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" name="Freeform 94"/>
          <p:cNvSpPr/>
          <p:nvPr/>
        </p:nvSpPr>
        <p:spPr bwMode="auto">
          <a:xfrm>
            <a:off x="3430942" y="2671168"/>
            <a:ext cx="2600325" cy="412908"/>
          </a:xfrm>
          <a:custGeom>
            <a:avLst/>
            <a:gdLst>
              <a:gd name="T0" fmla="*/ 2147483646 w 1638"/>
              <a:gd name="T1" fmla="*/ 0 h 289"/>
              <a:gd name="T2" fmla="*/ 0 w 1638"/>
              <a:gd name="T3" fmla="*/ 166330131 h 289"/>
              <a:gd name="T4" fmla="*/ 0 w 1638"/>
              <a:gd name="T5" fmla="*/ 728325156 h 289"/>
              <a:gd name="T6" fmla="*/ 2147483646 w 1638"/>
              <a:gd name="T7" fmla="*/ 536793490 h 289"/>
              <a:gd name="T8" fmla="*/ 2147483646 w 1638"/>
              <a:gd name="T9" fmla="*/ 0 h 28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638" h="289">
                <a:moveTo>
                  <a:pt x="1633" y="0"/>
                </a:moveTo>
                <a:lnTo>
                  <a:pt x="0" y="66"/>
                </a:lnTo>
                <a:lnTo>
                  <a:pt x="0" y="289"/>
                </a:lnTo>
                <a:lnTo>
                  <a:pt x="1638" y="213"/>
                </a:lnTo>
                <a:lnTo>
                  <a:pt x="1633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4" name="Freeform 95"/>
          <p:cNvSpPr/>
          <p:nvPr/>
        </p:nvSpPr>
        <p:spPr bwMode="auto">
          <a:xfrm>
            <a:off x="2835630" y="3765589"/>
            <a:ext cx="2359025" cy="405766"/>
          </a:xfrm>
          <a:custGeom>
            <a:avLst/>
            <a:gdLst>
              <a:gd name="T0" fmla="*/ 2147483646 w 1486"/>
              <a:gd name="T1" fmla="*/ 0 h 284"/>
              <a:gd name="T2" fmla="*/ 0 w 1486"/>
              <a:gd name="T3" fmla="*/ 153730325 h 284"/>
              <a:gd name="T4" fmla="*/ 12601575 w 1486"/>
              <a:gd name="T5" fmla="*/ 715724375 h 284"/>
              <a:gd name="T6" fmla="*/ 2147483646 w 1486"/>
              <a:gd name="T7" fmla="*/ 536794075 h 284"/>
              <a:gd name="T8" fmla="*/ 2147483646 w 1486"/>
              <a:gd name="T9" fmla="*/ 0 h 28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486" h="284">
                <a:moveTo>
                  <a:pt x="1486" y="0"/>
                </a:moveTo>
                <a:lnTo>
                  <a:pt x="0" y="61"/>
                </a:lnTo>
                <a:lnTo>
                  <a:pt x="5" y="284"/>
                </a:lnTo>
                <a:lnTo>
                  <a:pt x="1486" y="213"/>
                </a:lnTo>
                <a:lnTo>
                  <a:pt x="1486" y="0"/>
                </a:lnTo>
                <a:close/>
              </a:path>
            </a:pathLst>
          </a:custGeom>
          <a:solidFill>
            <a:srgbClr val="00582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5" name="Freeform 96"/>
          <p:cNvSpPr/>
          <p:nvPr/>
        </p:nvSpPr>
        <p:spPr bwMode="auto">
          <a:xfrm>
            <a:off x="2826105" y="3765589"/>
            <a:ext cx="2359025" cy="405766"/>
          </a:xfrm>
          <a:custGeom>
            <a:avLst/>
            <a:gdLst>
              <a:gd name="T0" fmla="*/ 2147483646 w 1486"/>
              <a:gd name="T1" fmla="*/ 0 h 284"/>
              <a:gd name="T2" fmla="*/ 0 w 1486"/>
              <a:gd name="T3" fmla="*/ 153730325 h 284"/>
              <a:gd name="T4" fmla="*/ 12601575 w 1486"/>
              <a:gd name="T5" fmla="*/ 715724375 h 284"/>
              <a:gd name="T6" fmla="*/ 2147483646 w 1486"/>
              <a:gd name="T7" fmla="*/ 536794075 h 284"/>
              <a:gd name="T8" fmla="*/ 2147483646 w 1486"/>
              <a:gd name="T9" fmla="*/ 0 h 28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486" h="284">
                <a:moveTo>
                  <a:pt x="1486" y="0"/>
                </a:moveTo>
                <a:lnTo>
                  <a:pt x="0" y="61"/>
                </a:lnTo>
                <a:lnTo>
                  <a:pt x="5" y="284"/>
                </a:lnTo>
                <a:lnTo>
                  <a:pt x="1486" y="213"/>
                </a:lnTo>
                <a:lnTo>
                  <a:pt x="1486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6" name="Freeform 97"/>
          <p:cNvSpPr/>
          <p:nvPr/>
        </p:nvSpPr>
        <p:spPr bwMode="auto">
          <a:xfrm>
            <a:off x="3443640" y="4584264"/>
            <a:ext cx="1481138" cy="572929"/>
          </a:xfrm>
          <a:custGeom>
            <a:avLst/>
            <a:gdLst>
              <a:gd name="T0" fmla="*/ 1098788496 w 933"/>
              <a:gd name="T1" fmla="*/ 0 h 401"/>
              <a:gd name="T2" fmla="*/ 2147483646 w 933"/>
              <a:gd name="T3" fmla="*/ 282257722 h 401"/>
              <a:gd name="T4" fmla="*/ 1890117826 w 933"/>
              <a:gd name="T5" fmla="*/ 549394494 h 401"/>
              <a:gd name="T6" fmla="*/ 2094251344 w 933"/>
              <a:gd name="T7" fmla="*/ 1010584244 h 401"/>
              <a:gd name="T8" fmla="*/ 0 w 933"/>
              <a:gd name="T9" fmla="*/ 511592914 h 401"/>
              <a:gd name="T10" fmla="*/ 1098788496 w 933"/>
              <a:gd name="T11" fmla="*/ 0 h 401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933" h="401">
                <a:moveTo>
                  <a:pt x="436" y="0"/>
                </a:moveTo>
                <a:lnTo>
                  <a:pt x="933" y="112"/>
                </a:lnTo>
                <a:lnTo>
                  <a:pt x="750" y="218"/>
                </a:lnTo>
                <a:lnTo>
                  <a:pt x="831" y="401"/>
                </a:lnTo>
                <a:lnTo>
                  <a:pt x="0" y="203"/>
                </a:lnTo>
                <a:lnTo>
                  <a:pt x="436" y="0"/>
                </a:lnTo>
                <a:close/>
              </a:path>
            </a:pathLst>
          </a:custGeom>
          <a:solidFill>
            <a:srgbClr val="00582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7" name="Freeform 98"/>
          <p:cNvSpPr/>
          <p:nvPr/>
        </p:nvSpPr>
        <p:spPr bwMode="auto">
          <a:xfrm>
            <a:off x="3430940" y="4584264"/>
            <a:ext cx="1481138" cy="572929"/>
          </a:xfrm>
          <a:custGeom>
            <a:avLst/>
            <a:gdLst>
              <a:gd name="T0" fmla="*/ 1098788496 w 933"/>
              <a:gd name="T1" fmla="*/ 0 h 401"/>
              <a:gd name="T2" fmla="*/ 2147483646 w 933"/>
              <a:gd name="T3" fmla="*/ 282257722 h 401"/>
              <a:gd name="T4" fmla="*/ 1890117826 w 933"/>
              <a:gd name="T5" fmla="*/ 549394494 h 401"/>
              <a:gd name="T6" fmla="*/ 2094251344 w 933"/>
              <a:gd name="T7" fmla="*/ 1010584244 h 401"/>
              <a:gd name="T8" fmla="*/ 0 w 933"/>
              <a:gd name="T9" fmla="*/ 511592914 h 401"/>
              <a:gd name="T10" fmla="*/ 1098788496 w 933"/>
              <a:gd name="T11" fmla="*/ 0 h 401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933" h="401">
                <a:moveTo>
                  <a:pt x="436" y="0"/>
                </a:moveTo>
                <a:lnTo>
                  <a:pt x="933" y="112"/>
                </a:lnTo>
                <a:lnTo>
                  <a:pt x="750" y="218"/>
                </a:lnTo>
                <a:lnTo>
                  <a:pt x="831" y="401"/>
                </a:lnTo>
                <a:lnTo>
                  <a:pt x="0" y="203"/>
                </a:lnTo>
                <a:lnTo>
                  <a:pt x="436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8" name="Freeform 100"/>
          <p:cNvSpPr/>
          <p:nvPr/>
        </p:nvSpPr>
        <p:spPr bwMode="auto">
          <a:xfrm>
            <a:off x="2826103" y="2671168"/>
            <a:ext cx="3205162" cy="1500187"/>
          </a:xfrm>
          <a:custGeom>
            <a:avLst/>
            <a:gdLst>
              <a:gd name="T0" fmla="*/ 2147483646 w 2019"/>
              <a:gd name="T1" fmla="*/ 0 h 1050"/>
              <a:gd name="T2" fmla="*/ 0 w 2019"/>
              <a:gd name="T3" fmla="*/ 1496972813 h 1050"/>
              <a:gd name="T4" fmla="*/ 12601573 w 2019"/>
              <a:gd name="T5" fmla="*/ 2147483646 h 1050"/>
              <a:gd name="T6" fmla="*/ 2147483646 w 2019"/>
              <a:gd name="T7" fmla="*/ 1151712200 h 1050"/>
              <a:gd name="T8" fmla="*/ 2147483646 w 2019"/>
              <a:gd name="T9" fmla="*/ 0 h 105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019" h="1050">
                <a:moveTo>
                  <a:pt x="2014" y="0"/>
                </a:moveTo>
                <a:lnTo>
                  <a:pt x="0" y="594"/>
                </a:lnTo>
                <a:lnTo>
                  <a:pt x="5" y="1050"/>
                </a:lnTo>
                <a:lnTo>
                  <a:pt x="2019" y="457"/>
                </a:lnTo>
                <a:lnTo>
                  <a:pt x="2014" y="0"/>
                </a:lnTo>
              </a:path>
            </a:pathLst>
          </a:custGeom>
          <a:solidFill>
            <a:srgbClr val="57907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9" name="Freeform 102"/>
          <p:cNvSpPr/>
          <p:nvPr/>
        </p:nvSpPr>
        <p:spPr bwMode="auto">
          <a:xfrm>
            <a:off x="2826105" y="2671167"/>
            <a:ext cx="3197225" cy="942976"/>
          </a:xfrm>
          <a:custGeom>
            <a:avLst/>
            <a:gdLst>
              <a:gd name="T0" fmla="*/ 2147483646 w 2014"/>
              <a:gd name="T1" fmla="*/ 0 h 660"/>
              <a:gd name="T2" fmla="*/ 2147483646 w 2014"/>
              <a:gd name="T3" fmla="*/ 0 h 660"/>
              <a:gd name="T4" fmla="*/ 2147483646 w 2014"/>
              <a:gd name="T5" fmla="*/ 640119688 h 660"/>
              <a:gd name="T6" fmla="*/ 0 w 2014"/>
              <a:gd name="T7" fmla="*/ 1496972813 h 660"/>
              <a:gd name="T8" fmla="*/ 0 w 2014"/>
              <a:gd name="T9" fmla="*/ 1663303125 h 660"/>
              <a:gd name="T10" fmla="*/ 2147483646 w 2014"/>
              <a:gd name="T11" fmla="*/ 191531875 h 660"/>
              <a:gd name="T12" fmla="*/ 2147483646 w 2014"/>
              <a:gd name="T13" fmla="*/ 0 h 66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2014" h="660">
                <a:moveTo>
                  <a:pt x="2014" y="0"/>
                </a:moveTo>
                <a:lnTo>
                  <a:pt x="2014" y="0"/>
                </a:lnTo>
                <a:lnTo>
                  <a:pt x="1162" y="254"/>
                </a:lnTo>
                <a:lnTo>
                  <a:pt x="0" y="594"/>
                </a:lnTo>
                <a:lnTo>
                  <a:pt x="0" y="660"/>
                </a:lnTo>
                <a:lnTo>
                  <a:pt x="2014" y="76"/>
                </a:lnTo>
                <a:lnTo>
                  <a:pt x="2014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0" name="Freeform 104"/>
          <p:cNvSpPr/>
          <p:nvPr/>
        </p:nvSpPr>
        <p:spPr bwMode="auto">
          <a:xfrm>
            <a:off x="2826103" y="3229809"/>
            <a:ext cx="3205162" cy="941546"/>
          </a:xfrm>
          <a:custGeom>
            <a:avLst/>
            <a:gdLst>
              <a:gd name="T0" fmla="*/ 2147483646 w 2019"/>
              <a:gd name="T1" fmla="*/ 0 h 659"/>
              <a:gd name="T2" fmla="*/ 0 w 2019"/>
              <a:gd name="T3" fmla="*/ 1507054158 h 659"/>
              <a:gd name="T4" fmla="*/ 12601573 w 2019"/>
              <a:gd name="T5" fmla="*/ 1660784556 h 659"/>
              <a:gd name="T6" fmla="*/ 2147483646 w 2019"/>
              <a:gd name="T7" fmla="*/ 166330392 h 659"/>
              <a:gd name="T8" fmla="*/ 2147483646 w 2019"/>
              <a:gd name="T9" fmla="*/ 0 h 65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019" h="659">
                <a:moveTo>
                  <a:pt x="2019" y="0"/>
                </a:moveTo>
                <a:lnTo>
                  <a:pt x="0" y="598"/>
                </a:lnTo>
                <a:lnTo>
                  <a:pt x="5" y="659"/>
                </a:lnTo>
                <a:lnTo>
                  <a:pt x="2019" y="66"/>
                </a:lnTo>
                <a:lnTo>
                  <a:pt x="2019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1" name="Freeform 105"/>
          <p:cNvSpPr/>
          <p:nvPr/>
        </p:nvSpPr>
        <p:spPr bwMode="auto">
          <a:xfrm>
            <a:off x="2762603" y="3359825"/>
            <a:ext cx="31750" cy="160020"/>
          </a:xfrm>
          <a:custGeom>
            <a:avLst/>
            <a:gdLst>
              <a:gd name="T0" fmla="*/ 0 w 20"/>
              <a:gd name="T1" fmla="*/ 282257500 h 112"/>
              <a:gd name="T2" fmla="*/ 25201563 w 20"/>
              <a:gd name="T3" fmla="*/ 0 h 112"/>
              <a:gd name="T4" fmla="*/ 50403125 w 20"/>
              <a:gd name="T5" fmla="*/ 0 h 112"/>
              <a:gd name="T6" fmla="*/ 25201563 w 20"/>
              <a:gd name="T7" fmla="*/ 282257500 h 112"/>
              <a:gd name="T8" fmla="*/ 0 w 20"/>
              <a:gd name="T9" fmla="*/ 282257500 h 11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0" h="112">
                <a:moveTo>
                  <a:pt x="0" y="112"/>
                </a:moveTo>
                <a:lnTo>
                  <a:pt x="10" y="0"/>
                </a:lnTo>
                <a:lnTo>
                  <a:pt x="20" y="0"/>
                </a:lnTo>
                <a:lnTo>
                  <a:pt x="10" y="112"/>
                </a:lnTo>
                <a:lnTo>
                  <a:pt x="0" y="112"/>
                </a:lnTo>
                <a:close/>
              </a:path>
            </a:pathLst>
          </a:custGeom>
          <a:solidFill>
            <a:srgbClr val="7D423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2" name="Freeform 106"/>
          <p:cNvSpPr>
            <a:spLocks noEditPoints="1"/>
          </p:cNvSpPr>
          <p:nvPr/>
        </p:nvSpPr>
        <p:spPr bwMode="auto">
          <a:xfrm>
            <a:off x="2857855" y="3345538"/>
            <a:ext cx="73025" cy="158591"/>
          </a:xfrm>
          <a:custGeom>
            <a:avLst/>
            <a:gdLst>
              <a:gd name="T0" fmla="*/ 40322500 w 46"/>
              <a:gd name="T1" fmla="*/ 254535853 h 111"/>
              <a:gd name="T2" fmla="*/ 0 w 46"/>
              <a:gd name="T3" fmla="*/ 0 h 111"/>
              <a:gd name="T4" fmla="*/ 27722513 w 46"/>
              <a:gd name="T5" fmla="*/ 0 h 111"/>
              <a:gd name="T6" fmla="*/ 65524063 w 46"/>
              <a:gd name="T7" fmla="*/ 241934314 h 111"/>
              <a:gd name="T8" fmla="*/ 115927188 w 46"/>
              <a:gd name="T9" fmla="*/ 254535853 h 111"/>
              <a:gd name="T10" fmla="*/ 115927188 w 46"/>
              <a:gd name="T11" fmla="*/ 279737344 h 111"/>
              <a:gd name="T12" fmla="*/ 40322500 w 46"/>
              <a:gd name="T13" fmla="*/ 254535853 h 111"/>
              <a:gd name="T14" fmla="*/ 0 w 46"/>
              <a:gd name="T15" fmla="*/ 0 h 111"/>
              <a:gd name="T16" fmla="*/ 0 w 46"/>
              <a:gd name="T17" fmla="*/ 0 h 111"/>
              <a:gd name="T18" fmla="*/ 0 w 46"/>
              <a:gd name="T19" fmla="*/ 0 h 111"/>
              <a:gd name="T20" fmla="*/ 0 w 46"/>
              <a:gd name="T21" fmla="*/ 0 h 111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46" h="111">
                <a:moveTo>
                  <a:pt x="16" y="101"/>
                </a:moveTo>
                <a:lnTo>
                  <a:pt x="0" y="0"/>
                </a:lnTo>
                <a:lnTo>
                  <a:pt x="11" y="0"/>
                </a:lnTo>
                <a:lnTo>
                  <a:pt x="26" y="96"/>
                </a:lnTo>
                <a:lnTo>
                  <a:pt x="46" y="101"/>
                </a:lnTo>
                <a:lnTo>
                  <a:pt x="46" y="111"/>
                </a:lnTo>
                <a:lnTo>
                  <a:pt x="16" y="101"/>
                </a:lnTo>
                <a:close/>
                <a:moveTo>
                  <a:pt x="0" y="0"/>
                </a:moveTo>
                <a:lnTo>
                  <a:pt x="0" y="0"/>
                </a:lnTo>
                <a:close/>
              </a:path>
            </a:pathLst>
          </a:custGeom>
          <a:solidFill>
            <a:srgbClr val="7D423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3" name="Freeform 107"/>
          <p:cNvSpPr/>
          <p:nvPr/>
        </p:nvSpPr>
        <p:spPr bwMode="auto">
          <a:xfrm>
            <a:off x="2770542" y="3504128"/>
            <a:ext cx="47625" cy="44292"/>
          </a:xfrm>
          <a:custGeom>
            <a:avLst/>
            <a:gdLst>
              <a:gd name="T0" fmla="*/ 0 w 30"/>
              <a:gd name="T1" fmla="*/ 27722794 h 31"/>
              <a:gd name="T2" fmla="*/ 12601575 w 30"/>
              <a:gd name="T3" fmla="*/ 0 h 31"/>
              <a:gd name="T4" fmla="*/ 75604688 w 30"/>
              <a:gd name="T5" fmla="*/ 52924613 h 31"/>
              <a:gd name="T6" fmla="*/ 50403125 w 30"/>
              <a:gd name="T7" fmla="*/ 78126431 h 31"/>
              <a:gd name="T8" fmla="*/ 0 w 30"/>
              <a:gd name="T9" fmla="*/ 27722794 h 3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30" h="31">
                <a:moveTo>
                  <a:pt x="0" y="11"/>
                </a:moveTo>
                <a:lnTo>
                  <a:pt x="5" y="0"/>
                </a:lnTo>
                <a:lnTo>
                  <a:pt x="30" y="21"/>
                </a:lnTo>
                <a:lnTo>
                  <a:pt x="20" y="31"/>
                </a:lnTo>
                <a:lnTo>
                  <a:pt x="0" y="11"/>
                </a:lnTo>
                <a:close/>
              </a:path>
            </a:pathLst>
          </a:custGeom>
          <a:solidFill>
            <a:srgbClr val="7D423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4" name="任意多边形 38"/>
          <p:cNvSpPr/>
          <p:nvPr/>
        </p:nvSpPr>
        <p:spPr bwMode="auto">
          <a:xfrm>
            <a:off x="2348267" y="2888338"/>
            <a:ext cx="754063" cy="490061"/>
          </a:xfrm>
          <a:custGeom>
            <a:avLst/>
            <a:gdLst>
              <a:gd name="T0" fmla="*/ 571249 w 753252"/>
              <a:gd name="T1" fmla="*/ 682 h 544174"/>
              <a:gd name="T2" fmla="*/ 671144 w 753252"/>
              <a:gd name="T3" fmla="*/ 40962 h 544174"/>
              <a:gd name="T4" fmla="*/ 711404 w 753252"/>
              <a:gd name="T5" fmla="*/ 16794 h 544174"/>
              <a:gd name="T6" fmla="*/ 711404 w 753252"/>
              <a:gd name="T7" fmla="*/ 81241 h 544174"/>
              <a:gd name="T8" fmla="*/ 115556 w 753252"/>
              <a:gd name="T9" fmla="*/ 467925 h 544174"/>
              <a:gd name="T10" fmla="*/ 119816 w 753252"/>
              <a:gd name="T11" fmla="*/ 467020 h 544174"/>
              <a:gd name="T12" fmla="*/ 104903 w 753252"/>
              <a:gd name="T13" fmla="*/ 460272 h 544174"/>
              <a:gd name="T14" fmla="*/ 42886 w 753252"/>
              <a:gd name="T15" fmla="*/ 452305 h 544174"/>
              <a:gd name="T16" fmla="*/ 2795 w 753252"/>
              <a:gd name="T17" fmla="*/ 379461 h 544174"/>
              <a:gd name="T18" fmla="*/ 82978 w 753252"/>
              <a:gd name="T19" fmla="*/ 371368 h 544174"/>
              <a:gd name="T20" fmla="*/ 123069 w 753252"/>
              <a:gd name="T21" fmla="*/ 306617 h 544174"/>
              <a:gd name="T22" fmla="*/ 155143 w 753252"/>
              <a:gd name="T23" fmla="*/ 379461 h 544174"/>
              <a:gd name="T24" fmla="*/ 139106 w 753252"/>
              <a:gd name="T25" fmla="*/ 423976 h 544174"/>
              <a:gd name="T26" fmla="*/ 123914 w 753252"/>
              <a:gd name="T27" fmla="*/ 466148 h 544174"/>
              <a:gd name="T28" fmla="*/ 125621 w 753252"/>
              <a:gd name="T29" fmla="*/ 465785 h 544174"/>
              <a:gd name="T30" fmla="*/ 365168 w 753252"/>
              <a:gd name="T31" fmla="*/ 218191 h 544174"/>
              <a:gd name="T32" fmla="*/ 571249 w 753252"/>
              <a:gd name="T33" fmla="*/ 682 h 544174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0" t="0" r="r" b="b"/>
            <a:pathLst>
              <a:path w="753252" h="544174">
                <a:moveTo>
                  <a:pt x="570635" y="682"/>
                </a:moveTo>
                <a:cubicBezTo>
                  <a:pt x="604065" y="3701"/>
                  <a:pt x="638249" y="16784"/>
                  <a:pt x="670422" y="40937"/>
                </a:cubicBezTo>
                <a:cubicBezTo>
                  <a:pt x="678465" y="32886"/>
                  <a:pt x="694552" y="24835"/>
                  <a:pt x="710639" y="16784"/>
                </a:cubicBezTo>
                <a:cubicBezTo>
                  <a:pt x="710639" y="32886"/>
                  <a:pt x="710639" y="57038"/>
                  <a:pt x="710639" y="81191"/>
                </a:cubicBezTo>
                <a:cubicBezTo>
                  <a:pt x="839332" y="234158"/>
                  <a:pt x="686509" y="733314"/>
                  <a:pt x="115432" y="467635"/>
                </a:cubicBezTo>
                <a:lnTo>
                  <a:pt x="119687" y="466730"/>
                </a:lnTo>
                <a:lnTo>
                  <a:pt x="104790" y="459986"/>
                </a:lnTo>
                <a:cubicBezTo>
                  <a:pt x="86393" y="455057"/>
                  <a:pt x="66869" y="458090"/>
                  <a:pt x="42840" y="452024"/>
                </a:cubicBezTo>
                <a:cubicBezTo>
                  <a:pt x="2792" y="443935"/>
                  <a:pt x="-5218" y="403491"/>
                  <a:pt x="2792" y="379225"/>
                </a:cubicBezTo>
                <a:cubicBezTo>
                  <a:pt x="18811" y="346870"/>
                  <a:pt x="58860" y="338782"/>
                  <a:pt x="82889" y="371137"/>
                </a:cubicBezTo>
                <a:cubicBezTo>
                  <a:pt x="66869" y="338782"/>
                  <a:pt x="90898" y="298338"/>
                  <a:pt x="122937" y="306427"/>
                </a:cubicBezTo>
                <a:cubicBezTo>
                  <a:pt x="146966" y="306427"/>
                  <a:pt x="170995" y="338782"/>
                  <a:pt x="154976" y="379225"/>
                </a:cubicBezTo>
                <a:cubicBezTo>
                  <a:pt x="150971" y="395403"/>
                  <a:pt x="144964" y="409558"/>
                  <a:pt x="138956" y="423713"/>
                </a:cubicBezTo>
                <a:lnTo>
                  <a:pt x="123781" y="465859"/>
                </a:lnTo>
                <a:lnTo>
                  <a:pt x="125486" y="465496"/>
                </a:lnTo>
                <a:cubicBezTo>
                  <a:pt x="170353" y="454929"/>
                  <a:pt x="350700" y="401215"/>
                  <a:pt x="364775" y="218056"/>
                </a:cubicBezTo>
                <a:cubicBezTo>
                  <a:pt x="376840" y="73140"/>
                  <a:pt x="470344" y="-8375"/>
                  <a:pt x="570635" y="682"/>
                </a:cubicBezTo>
                <a:close/>
              </a:path>
            </a:pathLst>
          </a:custGeom>
          <a:solidFill>
            <a:srgbClr val="FFC1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5" name="Freeform 110"/>
          <p:cNvSpPr/>
          <p:nvPr/>
        </p:nvSpPr>
        <p:spPr bwMode="auto">
          <a:xfrm>
            <a:off x="2865790" y="2961203"/>
            <a:ext cx="88900" cy="65723"/>
          </a:xfrm>
          <a:custGeom>
            <a:avLst/>
            <a:gdLst>
              <a:gd name="T0" fmla="*/ 0 w 11"/>
              <a:gd name="T1" fmla="*/ 460844547 h 9"/>
              <a:gd name="T2" fmla="*/ 587839127 w 11"/>
              <a:gd name="T3" fmla="*/ 0 h 9"/>
              <a:gd name="T4" fmla="*/ 391895445 w 11"/>
              <a:gd name="T5" fmla="*/ 460844547 h 9"/>
              <a:gd name="T6" fmla="*/ 0 w 11"/>
              <a:gd name="T7" fmla="*/ 460844547 h 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1" h="9">
                <a:moveTo>
                  <a:pt x="0" y="7"/>
                </a:moveTo>
                <a:cubicBezTo>
                  <a:pt x="0" y="7"/>
                  <a:pt x="7" y="9"/>
                  <a:pt x="9" y="0"/>
                </a:cubicBezTo>
                <a:cubicBezTo>
                  <a:pt x="9" y="0"/>
                  <a:pt x="11" y="4"/>
                  <a:pt x="6" y="7"/>
                </a:cubicBezTo>
                <a:cubicBezTo>
                  <a:pt x="4" y="9"/>
                  <a:pt x="2" y="8"/>
                  <a:pt x="0" y="7"/>
                </a:cubicBezTo>
                <a:close/>
              </a:path>
            </a:pathLst>
          </a:custGeom>
          <a:solidFill>
            <a:srgbClr val="67371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6" name="Freeform 111"/>
          <p:cNvSpPr/>
          <p:nvPr/>
        </p:nvSpPr>
        <p:spPr bwMode="auto">
          <a:xfrm>
            <a:off x="2883255" y="3012639"/>
            <a:ext cx="7937" cy="57150"/>
          </a:xfrm>
          <a:custGeom>
            <a:avLst/>
            <a:gdLst>
              <a:gd name="T0" fmla="*/ 0 w 1"/>
              <a:gd name="T1" fmla="*/ 63007875 h 8"/>
              <a:gd name="T2" fmla="*/ 63003906 w 1"/>
              <a:gd name="T3" fmla="*/ 63007875 h 8"/>
              <a:gd name="T4" fmla="*/ 0 w 1"/>
              <a:gd name="T5" fmla="*/ 0 h 8"/>
              <a:gd name="T6" fmla="*/ 0 w 1"/>
              <a:gd name="T7" fmla="*/ 63007875 h 8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" h="8">
                <a:moveTo>
                  <a:pt x="0" y="1"/>
                </a:moveTo>
                <a:cubicBezTo>
                  <a:pt x="0" y="1"/>
                  <a:pt x="0" y="8"/>
                  <a:pt x="1" y="1"/>
                </a:cubicBezTo>
                <a:cubicBezTo>
                  <a:pt x="0" y="0"/>
                  <a:pt x="0" y="0"/>
                  <a:pt x="0" y="0"/>
                </a:cubicBezTo>
                <a:lnTo>
                  <a:pt x="0" y="1"/>
                </a:lnTo>
                <a:close/>
              </a:path>
            </a:pathLst>
          </a:custGeom>
          <a:solidFill>
            <a:srgbClr val="67371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7" name="Freeform 112"/>
          <p:cNvSpPr/>
          <p:nvPr/>
        </p:nvSpPr>
        <p:spPr bwMode="auto">
          <a:xfrm>
            <a:off x="2899128" y="3012639"/>
            <a:ext cx="23812" cy="50006"/>
          </a:xfrm>
          <a:custGeom>
            <a:avLst/>
            <a:gdLst>
              <a:gd name="T0" fmla="*/ 0 w 3"/>
              <a:gd name="T1" fmla="*/ 63008442 h 7"/>
              <a:gd name="T2" fmla="*/ 63006552 w 3"/>
              <a:gd name="T3" fmla="*/ 0 h 7"/>
              <a:gd name="T4" fmla="*/ 0 w 3"/>
              <a:gd name="T5" fmla="*/ 0 h 7"/>
              <a:gd name="T6" fmla="*/ 0 w 3"/>
              <a:gd name="T7" fmla="*/ 63008442 h 7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3" h="7">
                <a:moveTo>
                  <a:pt x="0" y="1"/>
                </a:moveTo>
                <a:cubicBezTo>
                  <a:pt x="0" y="1"/>
                  <a:pt x="3" y="7"/>
                  <a:pt x="1" y="0"/>
                </a:cubicBezTo>
                <a:cubicBezTo>
                  <a:pt x="0" y="0"/>
                  <a:pt x="0" y="0"/>
                  <a:pt x="0" y="0"/>
                </a:cubicBezTo>
                <a:lnTo>
                  <a:pt x="0" y="1"/>
                </a:lnTo>
                <a:close/>
              </a:path>
            </a:pathLst>
          </a:custGeom>
          <a:solidFill>
            <a:srgbClr val="67371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8" name="Freeform 113"/>
          <p:cNvSpPr/>
          <p:nvPr/>
        </p:nvSpPr>
        <p:spPr bwMode="auto">
          <a:xfrm>
            <a:off x="2922940" y="2996923"/>
            <a:ext cx="31750" cy="44291"/>
          </a:xfrm>
          <a:custGeom>
            <a:avLst/>
            <a:gdLst>
              <a:gd name="T0" fmla="*/ 0 w 4"/>
              <a:gd name="T1" fmla="*/ 67272804 h 6"/>
              <a:gd name="T2" fmla="*/ 63007875 w 4"/>
              <a:gd name="T3" fmla="*/ 0 h 6"/>
              <a:gd name="T4" fmla="*/ 0 w 4"/>
              <a:gd name="T5" fmla="*/ 67272804 h 6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4" h="6">
                <a:moveTo>
                  <a:pt x="0" y="1"/>
                </a:moveTo>
                <a:cubicBezTo>
                  <a:pt x="0" y="1"/>
                  <a:pt x="4" y="6"/>
                  <a:pt x="1" y="0"/>
                </a:cubicBezTo>
                <a:cubicBezTo>
                  <a:pt x="0" y="1"/>
                  <a:pt x="0" y="1"/>
                  <a:pt x="0" y="1"/>
                </a:cubicBezTo>
                <a:close/>
              </a:path>
            </a:pathLst>
          </a:custGeom>
          <a:solidFill>
            <a:srgbClr val="67371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9" name="Freeform 114"/>
          <p:cNvSpPr/>
          <p:nvPr/>
        </p:nvSpPr>
        <p:spPr bwMode="auto">
          <a:xfrm>
            <a:off x="2938815" y="2975491"/>
            <a:ext cx="39688" cy="37147"/>
          </a:xfrm>
          <a:custGeom>
            <a:avLst/>
            <a:gdLst>
              <a:gd name="T0" fmla="*/ 0 w 5"/>
              <a:gd name="T1" fmla="*/ 136290050 h 5"/>
              <a:gd name="T2" fmla="*/ 0 w 5"/>
              <a:gd name="T3" fmla="*/ 0 h 5"/>
              <a:gd name="T4" fmla="*/ 0 w 5"/>
              <a:gd name="T5" fmla="*/ 68145025 h 5"/>
              <a:gd name="T6" fmla="*/ 0 w 5"/>
              <a:gd name="T7" fmla="*/ 136290050 h 5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5" h="5">
                <a:moveTo>
                  <a:pt x="0" y="2"/>
                </a:moveTo>
                <a:cubicBezTo>
                  <a:pt x="0" y="2"/>
                  <a:pt x="5" y="5"/>
                  <a:pt x="0" y="0"/>
                </a:cubicBezTo>
                <a:cubicBezTo>
                  <a:pt x="0" y="1"/>
                  <a:pt x="0" y="1"/>
                  <a:pt x="0" y="1"/>
                </a:cubicBezTo>
                <a:lnTo>
                  <a:pt x="0" y="2"/>
                </a:lnTo>
                <a:close/>
              </a:path>
            </a:pathLst>
          </a:custGeom>
          <a:solidFill>
            <a:srgbClr val="67371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0" name="Freeform 115"/>
          <p:cNvSpPr/>
          <p:nvPr/>
        </p:nvSpPr>
        <p:spPr bwMode="auto">
          <a:xfrm>
            <a:off x="2729267" y="3026926"/>
            <a:ext cx="322263" cy="231457"/>
          </a:xfrm>
          <a:custGeom>
            <a:avLst/>
            <a:gdLst>
              <a:gd name="T0" fmla="*/ 0 w 40"/>
              <a:gd name="T1" fmla="*/ 2066843145 h 32"/>
              <a:gd name="T2" fmla="*/ 843805383 w 40"/>
              <a:gd name="T3" fmla="*/ 839652265 h 32"/>
              <a:gd name="T4" fmla="*/ 0 w 40"/>
              <a:gd name="T5" fmla="*/ 2066843145 h 32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40" h="32">
                <a:moveTo>
                  <a:pt x="0" y="32"/>
                </a:moveTo>
                <a:cubicBezTo>
                  <a:pt x="0" y="32"/>
                  <a:pt x="12" y="25"/>
                  <a:pt x="13" y="13"/>
                </a:cubicBezTo>
                <a:cubicBezTo>
                  <a:pt x="13" y="0"/>
                  <a:pt x="40" y="25"/>
                  <a:pt x="0" y="3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1" name="Freeform 116"/>
          <p:cNvSpPr/>
          <p:nvPr/>
        </p:nvSpPr>
        <p:spPr bwMode="auto">
          <a:xfrm>
            <a:off x="5853467" y="2569726"/>
            <a:ext cx="73025" cy="145733"/>
          </a:xfrm>
          <a:custGeom>
            <a:avLst/>
            <a:gdLst>
              <a:gd name="T0" fmla="*/ 0 w 46"/>
              <a:gd name="T1" fmla="*/ 12601575 h 102"/>
              <a:gd name="T2" fmla="*/ 27722513 w 46"/>
              <a:gd name="T3" fmla="*/ 0 h 102"/>
              <a:gd name="T4" fmla="*/ 115927188 w 46"/>
              <a:gd name="T5" fmla="*/ 241935000 h 102"/>
              <a:gd name="T6" fmla="*/ 90725625 w 46"/>
              <a:gd name="T7" fmla="*/ 257055938 h 102"/>
              <a:gd name="T8" fmla="*/ 0 w 46"/>
              <a:gd name="T9" fmla="*/ 12601575 h 10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46" h="102">
                <a:moveTo>
                  <a:pt x="0" y="5"/>
                </a:moveTo>
                <a:lnTo>
                  <a:pt x="11" y="0"/>
                </a:lnTo>
                <a:lnTo>
                  <a:pt x="46" y="96"/>
                </a:lnTo>
                <a:lnTo>
                  <a:pt x="36" y="102"/>
                </a:lnTo>
                <a:lnTo>
                  <a:pt x="0" y="5"/>
                </a:lnTo>
                <a:close/>
              </a:path>
            </a:pathLst>
          </a:custGeom>
          <a:solidFill>
            <a:srgbClr val="7D423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2" name="Freeform 117"/>
          <p:cNvSpPr/>
          <p:nvPr/>
        </p:nvSpPr>
        <p:spPr bwMode="auto">
          <a:xfrm>
            <a:off x="5766155" y="2576869"/>
            <a:ext cx="47625" cy="160020"/>
          </a:xfrm>
          <a:custGeom>
            <a:avLst/>
            <a:gdLst>
              <a:gd name="T0" fmla="*/ 0 w 30"/>
              <a:gd name="T1" fmla="*/ 269657513 h 112"/>
              <a:gd name="T2" fmla="*/ 37803138 w 30"/>
              <a:gd name="T3" fmla="*/ 229335013 h 112"/>
              <a:gd name="T4" fmla="*/ 12601575 w 30"/>
              <a:gd name="T5" fmla="*/ 0 h 112"/>
              <a:gd name="T6" fmla="*/ 37803138 w 30"/>
              <a:gd name="T7" fmla="*/ 0 h 112"/>
              <a:gd name="T8" fmla="*/ 75604688 w 30"/>
              <a:gd name="T9" fmla="*/ 244455950 h 112"/>
              <a:gd name="T10" fmla="*/ 12601575 w 30"/>
              <a:gd name="T11" fmla="*/ 282257500 h 112"/>
              <a:gd name="T12" fmla="*/ 0 w 30"/>
              <a:gd name="T13" fmla="*/ 269657513 h 112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30" h="112">
                <a:moveTo>
                  <a:pt x="0" y="107"/>
                </a:moveTo>
                <a:lnTo>
                  <a:pt x="15" y="91"/>
                </a:lnTo>
                <a:lnTo>
                  <a:pt x="5" y="0"/>
                </a:lnTo>
                <a:lnTo>
                  <a:pt x="15" y="0"/>
                </a:lnTo>
                <a:lnTo>
                  <a:pt x="30" y="97"/>
                </a:lnTo>
                <a:lnTo>
                  <a:pt x="5" y="112"/>
                </a:lnTo>
                <a:lnTo>
                  <a:pt x="0" y="107"/>
                </a:lnTo>
                <a:close/>
              </a:path>
            </a:pathLst>
          </a:custGeom>
          <a:solidFill>
            <a:srgbClr val="7D423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3" name="Freeform 118"/>
          <p:cNvSpPr/>
          <p:nvPr/>
        </p:nvSpPr>
        <p:spPr bwMode="auto">
          <a:xfrm>
            <a:off x="5886805" y="2699743"/>
            <a:ext cx="39687" cy="44291"/>
          </a:xfrm>
          <a:custGeom>
            <a:avLst/>
            <a:gdLst>
              <a:gd name="T0" fmla="*/ 0 w 25"/>
              <a:gd name="T1" fmla="*/ 65523397 h 31"/>
              <a:gd name="T2" fmla="*/ 37802661 w 25"/>
              <a:gd name="T3" fmla="*/ 0 h 31"/>
              <a:gd name="T4" fmla="*/ 63003906 w 25"/>
              <a:gd name="T5" fmla="*/ 12601447 h 31"/>
              <a:gd name="T6" fmla="*/ 25201245 w 25"/>
              <a:gd name="T7" fmla="*/ 78124844 h 31"/>
              <a:gd name="T8" fmla="*/ 0 w 25"/>
              <a:gd name="T9" fmla="*/ 65523397 h 3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5" h="31">
                <a:moveTo>
                  <a:pt x="0" y="26"/>
                </a:moveTo>
                <a:lnTo>
                  <a:pt x="15" y="0"/>
                </a:lnTo>
                <a:lnTo>
                  <a:pt x="25" y="5"/>
                </a:lnTo>
                <a:lnTo>
                  <a:pt x="10" y="31"/>
                </a:lnTo>
                <a:lnTo>
                  <a:pt x="0" y="26"/>
                </a:lnTo>
                <a:close/>
              </a:path>
            </a:pathLst>
          </a:custGeom>
          <a:solidFill>
            <a:srgbClr val="7D423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4" name="任意多边形 37"/>
          <p:cNvSpPr/>
          <p:nvPr/>
        </p:nvSpPr>
        <p:spPr bwMode="auto">
          <a:xfrm>
            <a:off x="5467703" y="2159675"/>
            <a:ext cx="760412" cy="440056"/>
          </a:xfrm>
          <a:custGeom>
            <a:avLst/>
            <a:gdLst>
              <a:gd name="T0" fmla="*/ 639527 w 760238"/>
              <a:gd name="T1" fmla="*/ 161808 h 489328"/>
              <a:gd name="T2" fmla="*/ 677040 w 760238"/>
              <a:gd name="T3" fmla="*/ 214091 h 489328"/>
              <a:gd name="T4" fmla="*/ 749794 w 760238"/>
              <a:gd name="T5" fmla="*/ 206009 h 489328"/>
              <a:gd name="T6" fmla="*/ 733626 w 760238"/>
              <a:gd name="T7" fmla="*/ 278752 h 489328"/>
              <a:gd name="T8" fmla="*/ 660873 w 760238"/>
              <a:gd name="T9" fmla="*/ 319163 h 489328"/>
              <a:gd name="T10" fmla="*/ 604287 w 760238"/>
              <a:gd name="T11" fmla="*/ 238339 h 489328"/>
              <a:gd name="T12" fmla="*/ 620455 w 760238"/>
              <a:gd name="T13" fmla="*/ 165597 h 489328"/>
              <a:gd name="T14" fmla="*/ 639527 w 760238"/>
              <a:gd name="T15" fmla="*/ 161808 h 489328"/>
              <a:gd name="T16" fmla="*/ 170818 w 760238"/>
              <a:gd name="T17" fmla="*/ 516 h 489328"/>
              <a:gd name="T18" fmla="*/ 378889 w 760238"/>
              <a:gd name="T19" fmla="*/ 158784 h 489328"/>
              <a:gd name="T20" fmla="*/ 669101 w 760238"/>
              <a:gd name="T21" fmla="*/ 319725 h 489328"/>
              <a:gd name="T22" fmla="*/ 16123 w 760238"/>
              <a:gd name="T23" fmla="*/ 126596 h 489328"/>
              <a:gd name="T24" fmla="*/ 0 w 760238"/>
              <a:gd name="T25" fmla="*/ 70267 h 489328"/>
              <a:gd name="T26" fmla="*/ 40307 w 760238"/>
              <a:gd name="T27" fmla="*/ 78313 h 489328"/>
              <a:gd name="T28" fmla="*/ 170818 w 760238"/>
              <a:gd name="T29" fmla="*/ 516 h 489328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0" t="0" r="r" b="b"/>
            <a:pathLst>
              <a:path w="760238" h="489328">
                <a:moveTo>
                  <a:pt x="639381" y="161933"/>
                </a:moveTo>
                <a:cubicBezTo>
                  <a:pt x="658701" y="165725"/>
                  <a:pt x="676885" y="189991"/>
                  <a:pt x="676885" y="214257"/>
                </a:cubicBezTo>
                <a:cubicBezTo>
                  <a:pt x="684967" y="181902"/>
                  <a:pt x="725376" y="181902"/>
                  <a:pt x="749622" y="206168"/>
                </a:cubicBezTo>
                <a:cubicBezTo>
                  <a:pt x="765785" y="230434"/>
                  <a:pt x="765785" y="262789"/>
                  <a:pt x="733458" y="278967"/>
                </a:cubicBezTo>
                <a:cubicBezTo>
                  <a:pt x="709213" y="295144"/>
                  <a:pt x="684967" y="295144"/>
                  <a:pt x="660722" y="319410"/>
                </a:cubicBezTo>
                <a:cubicBezTo>
                  <a:pt x="644558" y="287055"/>
                  <a:pt x="620313" y="270878"/>
                  <a:pt x="604149" y="238523"/>
                </a:cubicBezTo>
                <a:cubicBezTo>
                  <a:pt x="587985" y="206168"/>
                  <a:pt x="596067" y="173813"/>
                  <a:pt x="620313" y="165725"/>
                </a:cubicBezTo>
                <a:cubicBezTo>
                  <a:pt x="626374" y="161680"/>
                  <a:pt x="632940" y="160669"/>
                  <a:pt x="639381" y="161933"/>
                </a:cubicBezTo>
                <a:close/>
                <a:moveTo>
                  <a:pt x="170779" y="516"/>
                </a:moveTo>
                <a:cubicBezTo>
                  <a:pt x="250352" y="-5933"/>
                  <a:pt x="333467" y="48174"/>
                  <a:pt x="378802" y="158907"/>
                </a:cubicBezTo>
                <a:cubicBezTo>
                  <a:pt x="451339" y="344132"/>
                  <a:pt x="668948" y="319972"/>
                  <a:pt x="668948" y="319972"/>
                </a:cubicBezTo>
                <a:cubicBezTo>
                  <a:pt x="217610" y="722635"/>
                  <a:pt x="-64477" y="303866"/>
                  <a:pt x="16119" y="126694"/>
                </a:cubicBezTo>
                <a:cubicBezTo>
                  <a:pt x="8060" y="110587"/>
                  <a:pt x="8060" y="78374"/>
                  <a:pt x="0" y="70321"/>
                </a:cubicBezTo>
                <a:cubicBezTo>
                  <a:pt x="16119" y="70321"/>
                  <a:pt x="32239" y="78374"/>
                  <a:pt x="40298" y="78374"/>
                </a:cubicBezTo>
                <a:cubicBezTo>
                  <a:pt x="76567" y="30055"/>
                  <a:pt x="123035" y="4385"/>
                  <a:pt x="170779" y="516"/>
                </a:cubicBezTo>
                <a:close/>
              </a:path>
            </a:pathLst>
          </a:custGeom>
          <a:solidFill>
            <a:srgbClr val="FFC1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5" name="Freeform 121"/>
          <p:cNvSpPr/>
          <p:nvPr/>
        </p:nvSpPr>
        <p:spPr bwMode="auto">
          <a:xfrm>
            <a:off x="5572480" y="2279690"/>
            <a:ext cx="306387" cy="217170"/>
          </a:xfrm>
          <a:custGeom>
            <a:avLst/>
            <a:gdLst>
              <a:gd name="T0" fmla="*/ 2147483646 w 38"/>
              <a:gd name="T1" fmla="*/ 1617377597 h 30"/>
              <a:gd name="T2" fmla="*/ 1365195969 w 38"/>
              <a:gd name="T3" fmla="*/ 711650003 h 30"/>
              <a:gd name="T4" fmla="*/ 2147483646 w 38"/>
              <a:gd name="T5" fmla="*/ 1617377597 h 3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38" h="30">
                <a:moveTo>
                  <a:pt x="38" y="25"/>
                </a:moveTo>
                <a:cubicBezTo>
                  <a:pt x="38" y="25"/>
                  <a:pt x="25" y="22"/>
                  <a:pt x="21" y="11"/>
                </a:cubicBezTo>
                <a:cubicBezTo>
                  <a:pt x="17" y="0"/>
                  <a:pt x="0" y="30"/>
                  <a:pt x="38" y="2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6" name="Freeform 122"/>
          <p:cNvSpPr/>
          <p:nvPr/>
        </p:nvSpPr>
        <p:spPr bwMode="auto">
          <a:xfrm>
            <a:off x="5588353" y="2243971"/>
            <a:ext cx="112712" cy="57150"/>
          </a:xfrm>
          <a:custGeom>
            <a:avLst/>
            <a:gdLst>
              <a:gd name="T0" fmla="*/ 0 w 14"/>
              <a:gd name="T1" fmla="*/ 0 h 8"/>
              <a:gd name="T2" fmla="*/ 907436261 w 14"/>
              <a:gd name="T3" fmla="*/ 126007813 h 8"/>
              <a:gd name="T4" fmla="*/ 388904705 w 14"/>
              <a:gd name="T5" fmla="*/ 378023438 h 8"/>
              <a:gd name="T6" fmla="*/ 0 w 14"/>
              <a:gd name="T7" fmla="*/ 0 h 8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4" h="8">
                <a:moveTo>
                  <a:pt x="0" y="0"/>
                </a:moveTo>
                <a:cubicBezTo>
                  <a:pt x="0" y="0"/>
                  <a:pt x="5" y="8"/>
                  <a:pt x="14" y="2"/>
                </a:cubicBezTo>
                <a:cubicBezTo>
                  <a:pt x="14" y="2"/>
                  <a:pt x="12" y="7"/>
                  <a:pt x="6" y="6"/>
                </a:cubicBezTo>
                <a:cubicBezTo>
                  <a:pt x="2" y="5"/>
                  <a:pt x="1" y="3"/>
                  <a:pt x="0" y="0"/>
                </a:cubicBezTo>
                <a:close/>
              </a:path>
            </a:pathLst>
          </a:custGeom>
          <a:solidFill>
            <a:srgbClr val="67371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7" name="Freeform 123"/>
          <p:cNvSpPr/>
          <p:nvPr/>
        </p:nvSpPr>
        <p:spPr bwMode="auto">
          <a:xfrm>
            <a:off x="3703990" y="1641039"/>
            <a:ext cx="1481138" cy="724376"/>
          </a:xfrm>
          <a:custGeom>
            <a:avLst/>
            <a:gdLst>
              <a:gd name="T0" fmla="*/ 2147483646 w 933"/>
              <a:gd name="T1" fmla="*/ 587197565 h 507"/>
              <a:gd name="T2" fmla="*/ 229335090 w 933"/>
              <a:gd name="T3" fmla="*/ 0 h 507"/>
              <a:gd name="T4" fmla="*/ 433467021 w 933"/>
              <a:gd name="T5" fmla="*/ 433467144 h 507"/>
              <a:gd name="T6" fmla="*/ 0 w 933"/>
              <a:gd name="T7" fmla="*/ 728326402 h 507"/>
              <a:gd name="T8" fmla="*/ 2147483646 w 933"/>
              <a:gd name="T9" fmla="*/ 1277720806 h 507"/>
              <a:gd name="T10" fmla="*/ 2147483646 w 933"/>
              <a:gd name="T11" fmla="*/ 587197565 h 507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933" h="507">
                <a:moveTo>
                  <a:pt x="928" y="233"/>
                </a:moveTo>
                <a:lnTo>
                  <a:pt x="91" y="0"/>
                </a:lnTo>
                <a:lnTo>
                  <a:pt x="172" y="172"/>
                </a:lnTo>
                <a:lnTo>
                  <a:pt x="0" y="289"/>
                </a:lnTo>
                <a:lnTo>
                  <a:pt x="933" y="507"/>
                </a:lnTo>
                <a:lnTo>
                  <a:pt x="928" y="233"/>
                </a:lnTo>
                <a:close/>
              </a:path>
            </a:pathLst>
          </a:custGeom>
          <a:solidFill>
            <a:srgbClr val="00582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8" name="Freeform 124"/>
          <p:cNvSpPr/>
          <p:nvPr/>
        </p:nvSpPr>
        <p:spPr bwMode="auto">
          <a:xfrm>
            <a:off x="3703990" y="1649612"/>
            <a:ext cx="1481138" cy="724376"/>
          </a:xfrm>
          <a:custGeom>
            <a:avLst/>
            <a:gdLst>
              <a:gd name="T0" fmla="*/ 2147483646 w 933"/>
              <a:gd name="T1" fmla="*/ 587197565 h 507"/>
              <a:gd name="T2" fmla="*/ 229335090 w 933"/>
              <a:gd name="T3" fmla="*/ 0 h 507"/>
              <a:gd name="T4" fmla="*/ 433467021 w 933"/>
              <a:gd name="T5" fmla="*/ 433467144 h 507"/>
              <a:gd name="T6" fmla="*/ 0 w 933"/>
              <a:gd name="T7" fmla="*/ 728326402 h 507"/>
              <a:gd name="T8" fmla="*/ 2147483646 w 933"/>
              <a:gd name="T9" fmla="*/ 1277720806 h 507"/>
              <a:gd name="T10" fmla="*/ 2147483646 w 933"/>
              <a:gd name="T11" fmla="*/ 587197565 h 507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933" h="507">
                <a:moveTo>
                  <a:pt x="928" y="233"/>
                </a:moveTo>
                <a:lnTo>
                  <a:pt x="91" y="0"/>
                </a:lnTo>
                <a:lnTo>
                  <a:pt x="172" y="172"/>
                </a:lnTo>
                <a:lnTo>
                  <a:pt x="0" y="289"/>
                </a:lnTo>
                <a:lnTo>
                  <a:pt x="933" y="507"/>
                </a:lnTo>
                <a:lnTo>
                  <a:pt x="928" y="233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9" name="Freeform 126"/>
          <p:cNvSpPr/>
          <p:nvPr/>
        </p:nvSpPr>
        <p:spPr bwMode="auto">
          <a:xfrm>
            <a:off x="3421415" y="1975366"/>
            <a:ext cx="1771650" cy="1108710"/>
          </a:xfrm>
          <a:custGeom>
            <a:avLst/>
            <a:gdLst>
              <a:gd name="T0" fmla="*/ 2147483646 w 1116"/>
              <a:gd name="T1" fmla="*/ 0 h 776"/>
              <a:gd name="T2" fmla="*/ 0 w 1116"/>
              <a:gd name="T3" fmla="*/ 806450000 h 776"/>
              <a:gd name="T4" fmla="*/ 15120938 w 1116"/>
              <a:gd name="T5" fmla="*/ 1955641250 h 776"/>
              <a:gd name="T6" fmla="*/ 2147483646 w 1116"/>
              <a:gd name="T7" fmla="*/ 1151712200 h 776"/>
              <a:gd name="T8" fmla="*/ 2147483646 w 1116"/>
              <a:gd name="T9" fmla="*/ 0 h 77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116" h="776">
                <a:moveTo>
                  <a:pt x="1111" y="0"/>
                </a:moveTo>
                <a:lnTo>
                  <a:pt x="0" y="320"/>
                </a:lnTo>
                <a:lnTo>
                  <a:pt x="6" y="776"/>
                </a:lnTo>
                <a:lnTo>
                  <a:pt x="1116" y="457"/>
                </a:lnTo>
                <a:lnTo>
                  <a:pt x="1111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0" name="Freeform 129"/>
          <p:cNvSpPr/>
          <p:nvPr/>
        </p:nvSpPr>
        <p:spPr bwMode="auto">
          <a:xfrm>
            <a:off x="3430942" y="2555439"/>
            <a:ext cx="1762125" cy="528637"/>
          </a:xfrm>
          <a:custGeom>
            <a:avLst/>
            <a:gdLst>
              <a:gd name="T0" fmla="*/ 2147483646 w 1110"/>
              <a:gd name="T1" fmla="*/ 0 h 370"/>
              <a:gd name="T2" fmla="*/ 0 w 1110"/>
              <a:gd name="T3" fmla="*/ 791329063 h 370"/>
              <a:gd name="T4" fmla="*/ 0 w 1110"/>
              <a:gd name="T5" fmla="*/ 932457813 h 370"/>
              <a:gd name="T6" fmla="*/ 2147483646 w 1110"/>
              <a:gd name="T7" fmla="*/ 128528763 h 370"/>
              <a:gd name="T8" fmla="*/ 2147483646 w 1110"/>
              <a:gd name="T9" fmla="*/ 0 h 37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110" h="370">
                <a:moveTo>
                  <a:pt x="1110" y="0"/>
                </a:moveTo>
                <a:lnTo>
                  <a:pt x="0" y="314"/>
                </a:lnTo>
                <a:lnTo>
                  <a:pt x="0" y="370"/>
                </a:lnTo>
                <a:lnTo>
                  <a:pt x="1110" y="51"/>
                </a:lnTo>
                <a:lnTo>
                  <a:pt x="111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1" name="Freeform 131"/>
          <p:cNvSpPr/>
          <p:nvPr/>
        </p:nvSpPr>
        <p:spPr bwMode="auto">
          <a:xfrm>
            <a:off x="3421415" y="3765590"/>
            <a:ext cx="1771650" cy="1108710"/>
          </a:xfrm>
          <a:custGeom>
            <a:avLst/>
            <a:gdLst>
              <a:gd name="T0" fmla="*/ 2147483646 w 1116"/>
              <a:gd name="T1" fmla="*/ 0 h 776"/>
              <a:gd name="T2" fmla="*/ 0 w 1116"/>
              <a:gd name="T3" fmla="*/ 806450000 h 776"/>
              <a:gd name="T4" fmla="*/ 15120938 w 1116"/>
              <a:gd name="T5" fmla="*/ 1955641250 h 776"/>
              <a:gd name="T6" fmla="*/ 2147483646 w 1116"/>
              <a:gd name="T7" fmla="*/ 1151712200 h 776"/>
              <a:gd name="T8" fmla="*/ 2147483646 w 1116"/>
              <a:gd name="T9" fmla="*/ 0 h 77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116" h="776">
                <a:moveTo>
                  <a:pt x="1111" y="0"/>
                </a:moveTo>
                <a:lnTo>
                  <a:pt x="0" y="320"/>
                </a:lnTo>
                <a:lnTo>
                  <a:pt x="6" y="776"/>
                </a:lnTo>
                <a:lnTo>
                  <a:pt x="1116" y="457"/>
                </a:lnTo>
                <a:lnTo>
                  <a:pt x="1111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2" name="Freeform 133"/>
          <p:cNvSpPr>
            <a:spLocks noEditPoints="1"/>
          </p:cNvSpPr>
          <p:nvPr/>
        </p:nvSpPr>
        <p:spPr bwMode="auto">
          <a:xfrm>
            <a:off x="3421415" y="3765590"/>
            <a:ext cx="1771650" cy="1108710"/>
          </a:xfrm>
          <a:custGeom>
            <a:avLst/>
            <a:gdLst>
              <a:gd name="T0" fmla="*/ 2147483646 w 1116"/>
              <a:gd name="T1" fmla="*/ 1023183438 h 776"/>
              <a:gd name="T2" fmla="*/ 15120938 w 1116"/>
              <a:gd name="T3" fmla="*/ 1814512500 h 776"/>
              <a:gd name="T4" fmla="*/ 15120938 w 1116"/>
              <a:gd name="T5" fmla="*/ 1955641250 h 776"/>
              <a:gd name="T6" fmla="*/ 2147483646 w 1116"/>
              <a:gd name="T7" fmla="*/ 1151712200 h 776"/>
              <a:gd name="T8" fmla="*/ 2147483646 w 1116"/>
              <a:gd name="T9" fmla="*/ 1023183438 h 776"/>
              <a:gd name="T10" fmla="*/ 2147483646 w 1116"/>
              <a:gd name="T11" fmla="*/ 0 h 776"/>
              <a:gd name="T12" fmla="*/ 2147483646 w 1116"/>
              <a:gd name="T13" fmla="*/ 0 h 776"/>
              <a:gd name="T14" fmla="*/ 0 w 1116"/>
              <a:gd name="T15" fmla="*/ 806450000 h 776"/>
              <a:gd name="T16" fmla="*/ 0 w 1116"/>
              <a:gd name="T17" fmla="*/ 869454700 h 776"/>
              <a:gd name="T18" fmla="*/ 0 w 1116"/>
              <a:gd name="T19" fmla="*/ 932457813 h 776"/>
              <a:gd name="T20" fmla="*/ 2147483646 w 1116"/>
              <a:gd name="T21" fmla="*/ 128528763 h 776"/>
              <a:gd name="T22" fmla="*/ 2147483646 w 1116"/>
              <a:gd name="T23" fmla="*/ 0 h 77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1116" h="776">
                <a:moveTo>
                  <a:pt x="1116" y="406"/>
                </a:moveTo>
                <a:lnTo>
                  <a:pt x="6" y="720"/>
                </a:lnTo>
                <a:lnTo>
                  <a:pt x="6" y="776"/>
                </a:lnTo>
                <a:lnTo>
                  <a:pt x="1116" y="457"/>
                </a:lnTo>
                <a:lnTo>
                  <a:pt x="1116" y="406"/>
                </a:lnTo>
                <a:moveTo>
                  <a:pt x="1111" y="0"/>
                </a:moveTo>
                <a:lnTo>
                  <a:pt x="1111" y="0"/>
                </a:lnTo>
                <a:lnTo>
                  <a:pt x="0" y="320"/>
                </a:lnTo>
                <a:lnTo>
                  <a:pt x="0" y="345"/>
                </a:lnTo>
                <a:lnTo>
                  <a:pt x="0" y="370"/>
                </a:lnTo>
                <a:lnTo>
                  <a:pt x="1111" y="51"/>
                </a:lnTo>
                <a:lnTo>
                  <a:pt x="1111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3" name="任意多边形 163"/>
          <p:cNvSpPr/>
          <p:nvPr/>
        </p:nvSpPr>
        <p:spPr bwMode="auto">
          <a:xfrm rot="-942146">
            <a:off x="2667353" y="3086933"/>
            <a:ext cx="3522662" cy="668656"/>
          </a:xfrm>
          <a:custGeom>
            <a:avLst/>
            <a:gdLst>
              <a:gd name="T0" fmla="*/ 3522662 w 3521391"/>
              <a:gd name="T1" fmla="*/ 0 h 741516"/>
              <a:gd name="T2" fmla="*/ 3361063 w 3521391"/>
              <a:gd name="T3" fmla="*/ 600874 h 741516"/>
              <a:gd name="T4" fmla="*/ 3362254 w 3521391"/>
              <a:gd name="T5" fmla="*/ 600856 h 741516"/>
              <a:gd name="T6" fmla="*/ 3333887 w 3521391"/>
              <a:gd name="T7" fmla="*/ 701916 h 741516"/>
              <a:gd name="T8" fmla="*/ 0 w 3521391"/>
              <a:gd name="T9" fmla="*/ 742950 h 741516"/>
              <a:gd name="T10" fmla="*/ 3715 w 3521391"/>
              <a:gd name="T11" fmla="*/ 723834 h 741516"/>
              <a:gd name="T12" fmla="*/ 25198 w 3521391"/>
              <a:gd name="T13" fmla="*/ 647301 h 741516"/>
              <a:gd name="T14" fmla="*/ 25723 w 3521391"/>
              <a:gd name="T15" fmla="*/ 647294 h 741516"/>
              <a:gd name="T16" fmla="*/ 37682 w 3521391"/>
              <a:gd name="T17" fmla="*/ 602828 h 741516"/>
              <a:gd name="T18" fmla="*/ 194966 w 3521391"/>
              <a:gd name="T19" fmla="*/ 42480 h 741516"/>
              <a:gd name="T20" fmla="*/ 3522615 w 3521391"/>
              <a:gd name="T21" fmla="*/ 0 h 741516"/>
              <a:gd name="T22" fmla="*/ 3522661 w 3521391"/>
              <a:gd name="T23" fmla="*/ 0 h 74151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3521391"/>
              <a:gd name="T37" fmla="*/ 0 h 741516"/>
              <a:gd name="T38" fmla="*/ 3521391 w 3521391"/>
              <a:gd name="T39" fmla="*/ 741516 h 74151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3521391" h="741516">
                <a:moveTo>
                  <a:pt x="3521391" y="0"/>
                </a:moveTo>
                <a:lnTo>
                  <a:pt x="3359850" y="599714"/>
                </a:lnTo>
                <a:lnTo>
                  <a:pt x="3361041" y="599696"/>
                </a:lnTo>
                <a:lnTo>
                  <a:pt x="3332684" y="700561"/>
                </a:lnTo>
                <a:lnTo>
                  <a:pt x="0" y="741516"/>
                </a:lnTo>
                <a:lnTo>
                  <a:pt x="3714" y="722437"/>
                </a:lnTo>
                <a:lnTo>
                  <a:pt x="25189" y="646052"/>
                </a:lnTo>
                <a:lnTo>
                  <a:pt x="25714" y="646045"/>
                </a:lnTo>
                <a:lnTo>
                  <a:pt x="37668" y="601664"/>
                </a:lnTo>
                <a:lnTo>
                  <a:pt x="194896" y="42398"/>
                </a:lnTo>
                <a:lnTo>
                  <a:pt x="3521344" y="0"/>
                </a:lnTo>
                <a:lnTo>
                  <a:pt x="3521390" y="0"/>
                </a:lnTo>
                <a:lnTo>
                  <a:pt x="3521391" y="0"/>
                </a:lnTo>
                <a:close/>
              </a:path>
            </a:pathLst>
          </a:custGeom>
          <a:solidFill>
            <a:srgbClr val="00BC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 eaLnBrk="1" hangingPunct="1"/>
            <a:r>
              <a:rPr lang="zh-CN" altLang="en-US" sz="4800" dirty="0" smtClean="0">
                <a:solidFill>
                  <a:srgbClr val="FFFFFF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谢谢</a:t>
            </a:r>
            <a:endParaRPr lang="zh-CN" altLang="en-US" sz="4800" dirty="0">
              <a:solidFill>
                <a:srgbClr val="FFFFFF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34" name="任意多边形 167"/>
          <p:cNvSpPr/>
          <p:nvPr/>
        </p:nvSpPr>
        <p:spPr bwMode="auto">
          <a:xfrm rot="-878033">
            <a:off x="3303940" y="2192536"/>
            <a:ext cx="2008188" cy="674370"/>
          </a:xfrm>
          <a:custGeom>
            <a:avLst/>
            <a:gdLst>
              <a:gd name="T0" fmla="*/ 2008188 w 2008511"/>
              <a:gd name="T1" fmla="*/ 0 h 748757"/>
              <a:gd name="T2" fmla="*/ 1832608 w 2008511"/>
              <a:gd name="T3" fmla="*/ 704469 h 748757"/>
              <a:gd name="T4" fmla="*/ 0 w 2008511"/>
              <a:gd name="T5" fmla="*/ 749300 h 748757"/>
              <a:gd name="T6" fmla="*/ 173644 w 2008511"/>
              <a:gd name="T7" fmla="*/ 45967 h 748757"/>
              <a:gd name="T8" fmla="*/ 0 60000 65536"/>
              <a:gd name="T9" fmla="*/ 0 60000 65536"/>
              <a:gd name="T10" fmla="*/ 0 60000 65536"/>
              <a:gd name="T11" fmla="*/ 0 60000 65536"/>
              <a:gd name="T12" fmla="*/ 0 w 2008511"/>
              <a:gd name="T13" fmla="*/ 0 h 748757"/>
              <a:gd name="T14" fmla="*/ 2008511 w 2008511"/>
              <a:gd name="T15" fmla="*/ 748757 h 748757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008511" h="748757">
                <a:moveTo>
                  <a:pt x="2008511" y="0"/>
                </a:moveTo>
                <a:lnTo>
                  <a:pt x="1832903" y="703958"/>
                </a:lnTo>
                <a:lnTo>
                  <a:pt x="0" y="748757"/>
                </a:lnTo>
                <a:lnTo>
                  <a:pt x="173672" y="45934"/>
                </a:lnTo>
                <a:lnTo>
                  <a:pt x="2008511" y="0"/>
                </a:lnTo>
                <a:close/>
              </a:path>
            </a:pathLst>
          </a:custGeom>
          <a:solidFill>
            <a:srgbClr val="00BC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 eaLnBrk="1" hangingPunct="1"/>
            <a:endParaRPr lang="zh-CN" altLang="en-US" sz="3600" dirty="0">
              <a:solidFill>
                <a:srgbClr val="FFFFFF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35" name="任意多边形 171"/>
          <p:cNvSpPr/>
          <p:nvPr/>
        </p:nvSpPr>
        <p:spPr bwMode="auto">
          <a:xfrm rot="-750403">
            <a:off x="3330928" y="3949898"/>
            <a:ext cx="1979612" cy="740093"/>
          </a:xfrm>
          <a:custGeom>
            <a:avLst/>
            <a:gdLst>
              <a:gd name="T0" fmla="*/ 1979612 w 1979334"/>
              <a:gd name="T1" fmla="*/ 0 h 822792"/>
              <a:gd name="T2" fmla="*/ 1830233 w 1979334"/>
              <a:gd name="T3" fmla="*/ 709588 h 822792"/>
              <a:gd name="T4" fmla="*/ 0 w 1979334"/>
              <a:gd name="T5" fmla="*/ 822325 h 822792"/>
              <a:gd name="T6" fmla="*/ 147486 w 1979334"/>
              <a:gd name="T7" fmla="*/ 113942 h 822792"/>
              <a:gd name="T8" fmla="*/ 0 60000 65536"/>
              <a:gd name="T9" fmla="*/ 0 60000 65536"/>
              <a:gd name="T10" fmla="*/ 0 60000 65536"/>
              <a:gd name="T11" fmla="*/ 0 60000 65536"/>
              <a:gd name="T12" fmla="*/ 0 w 1979334"/>
              <a:gd name="T13" fmla="*/ 0 h 822792"/>
              <a:gd name="T14" fmla="*/ 1979334 w 1979334"/>
              <a:gd name="T15" fmla="*/ 822792 h 822792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979334" h="822792">
                <a:moveTo>
                  <a:pt x="1979334" y="0"/>
                </a:moveTo>
                <a:lnTo>
                  <a:pt x="1829976" y="709991"/>
                </a:lnTo>
                <a:lnTo>
                  <a:pt x="0" y="822792"/>
                </a:lnTo>
                <a:lnTo>
                  <a:pt x="147465" y="114007"/>
                </a:lnTo>
                <a:lnTo>
                  <a:pt x="1979334" y="0"/>
                </a:lnTo>
                <a:close/>
              </a:path>
            </a:pathLst>
          </a:custGeom>
          <a:solidFill>
            <a:srgbClr val="00BC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 eaLnBrk="1" hangingPunct="1"/>
            <a:endParaRPr lang="zh-CN" altLang="en-US" sz="3600" dirty="0">
              <a:solidFill>
                <a:srgbClr val="FFFFFF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同侧圆角矩形 23"/>
          <p:cNvSpPr/>
          <p:nvPr/>
        </p:nvSpPr>
        <p:spPr>
          <a:xfrm>
            <a:off x="452463" y="980731"/>
            <a:ext cx="2000609" cy="516419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000" b="1" dirty="0" smtClean="0">
                <a:latin typeface="华文新魏" panose="02010800040101010101" pitchFamily="2" charset="-122"/>
                <a:ea typeface="华文新魏" panose="02010800040101010101" pitchFamily="2" charset="-122"/>
                <a:cs typeface="黑体" panose="02010600030101010101" charset="-122"/>
              </a:rPr>
              <a:t>学习目标</a:t>
            </a:r>
            <a:endParaRPr lang="zh-CN" altLang="en-US" sz="3000" b="1" dirty="0">
              <a:latin typeface="华文新魏" panose="02010800040101010101" pitchFamily="2" charset="-122"/>
              <a:ea typeface="华文新魏" panose="02010800040101010101" pitchFamily="2" charset="-122"/>
              <a:cs typeface="黑体" panose="02010600030101010101" charset="-122"/>
            </a:endParaRPr>
          </a:p>
        </p:txBody>
      </p:sp>
      <p:pic>
        <p:nvPicPr>
          <p:cNvPr id="1027" name="Picture 3" descr="F:\七彩课堂插图板式封面\排版用图标、页眉页脚\标题图（终-排版用）共29个\资料宝袋.jp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516216" y="4725144"/>
            <a:ext cx="2016226" cy="14834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矩形 1"/>
          <p:cNvSpPr/>
          <p:nvPr/>
        </p:nvSpPr>
        <p:spPr>
          <a:xfrm>
            <a:off x="683568" y="2060848"/>
            <a:ext cx="763284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1.</a:t>
            </a:r>
            <a:r>
              <a:rPr lang="zh-CN" altLang="en-US" sz="36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知道</a:t>
            </a:r>
            <a:r>
              <a:rPr lang="en-US" altLang="zh-CN" sz="36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6~9</a:t>
            </a:r>
            <a:r>
              <a:rPr lang="zh-CN" altLang="en-US" sz="36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的乘法口诀，会用</a:t>
            </a:r>
            <a:r>
              <a:rPr lang="en-US" altLang="zh-CN" sz="36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6~9</a:t>
            </a:r>
            <a:r>
              <a:rPr lang="zh-CN" altLang="en-US" sz="36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的乘法口诀求商</a:t>
            </a:r>
            <a:r>
              <a:rPr lang="zh-CN" altLang="zh-CN" sz="36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。</a:t>
            </a:r>
            <a:endParaRPr lang="zh-CN" altLang="zh-CN" sz="36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cxnSp>
        <p:nvCxnSpPr>
          <p:cNvPr id="12" name="直线连接符 21"/>
          <p:cNvCxnSpPr/>
          <p:nvPr/>
        </p:nvCxnSpPr>
        <p:spPr>
          <a:xfrm flipV="1">
            <a:off x="484074" y="1623046"/>
            <a:ext cx="2071702" cy="5754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8" name="矩形 7"/>
          <p:cNvSpPr/>
          <p:nvPr/>
        </p:nvSpPr>
        <p:spPr>
          <a:xfrm>
            <a:off x="683568" y="3573016"/>
            <a:ext cx="763284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2.</a:t>
            </a:r>
            <a:r>
              <a:rPr lang="zh-CN" altLang="en-US" sz="36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 </a:t>
            </a:r>
            <a:r>
              <a:rPr lang="zh-CN" altLang="en-US" sz="3600" dirty="0">
                <a:latin typeface="华文新魏" panose="02010800040101010101" pitchFamily="2" charset="-122"/>
                <a:ea typeface="华文新魏" panose="02010800040101010101" pitchFamily="2" charset="-122"/>
              </a:rPr>
              <a:t>会</a:t>
            </a:r>
            <a:r>
              <a:rPr lang="zh-CN" altLang="en-US" sz="36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求一个数是另一个数的几倍。会计算连乘、连除、乘除混合算式</a:t>
            </a:r>
            <a:r>
              <a:rPr lang="zh-CN" altLang="zh-CN" sz="36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。</a:t>
            </a:r>
            <a:endParaRPr lang="zh-CN" altLang="zh-CN" sz="36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83568" y="4941168"/>
            <a:ext cx="763284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3.</a:t>
            </a:r>
            <a:r>
              <a:rPr lang="zh-CN" altLang="en-US" sz="36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会用竖式计算表内乘除法</a:t>
            </a:r>
            <a:r>
              <a:rPr lang="zh-CN" altLang="zh-CN" sz="36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。</a:t>
            </a:r>
            <a:endParaRPr lang="zh-CN" altLang="zh-CN" sz="36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同侧圆角矩形 9"/>
          <p:cNvSpPr/>
          <p:nvPr/>
        </p:nvSpPr>
        <p:spPr>
          <a:xfrm>
            <a:off x="452463" y="980731"/>
            <a:ext cx="2000609" cy="516419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000" b="1" dirty="0" smtClean="0">
                <a:latin typeface="华文新魏" panose="02010800040101010101" pitchFamily="2" charset="-122"/>
                <a:ea typeface="华文新魏" panose="02010800040101010101" pitchFamily="2" charset="-122"/>
                <a:cs typeface="黑体" panose="02010600030101010101" charset="-122"/>
              </a:rPr>
              <a:t>复习导入</a:t>
            </a:r>
            <a:endParaRPr lang="zh-CN" altLang="en-US" sz="3000" b="1" dirty="0">
              <a:latin typeface="华文新魏" panose="02010800040101010101" pitchFamily="2" charset="-122"/>
              <a:ea typeface="华文新魏" panose="02010800040101010101" pitchFamily="2" charset="-122"/>
              <a:cs typeface="黑体" panose="02010600030101010101" charset="-122"/>
            </a:endParaRPr>
          </a:p>
        </p:txBody>
      </p:sp>
      <p:cxnSp>
        <p:nvCxnSpPr>
          <p:cNvPr id="11" name="直线连接符 21"/>
          <p:cNvCxnSpPr/>
          <p:nvPr/>
        </p:nvCxnSpPr>
        <p:spPr>
          <a:xfrm flipV="1">
            <a:off x="484074" y="1623046"/>
            <a:ext cx="2071702" cy="5754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8" name="Text Box 6"/>
          <p:cNvSpPr txBox="1">
            <a:spLocks noChangeArrowheads="1"/>
          </p:cNvSpPr>
          <p:nvPr/>
        </p:nvSpPr>
        <p:spPr bwMode="auto">
          <a:xfrm>
            <a:off x="467544" y="2852936"/>
            <a:ext cx="8496944" cy="715089"/>
          </a:xfrm>
          <a:prstGeom prst="roundRect">
            <a:avLst/>
          </a:prstGeom>
          <a:blipFill>
            <a:blip r:embed="rId1" cstate="print"/>
            <a:tile tx="0" ty="0" sx="100000" sy="100000" flip="none" algn="tl"/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kumimoji="1" lang="en-US" altLang="zh-CN" sz="3600" dirty="0" smtClean="0">
                <a:solidFill>
                  <a:srgbClr val="00B05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1.</a:t>
            </a:r>
            <a:r>
              <a:rPr kumimoji="1" lang="zh-CN" altLang="en-US" sz="3600" dirty="0" smtClean="0">
                <a:solidFill>
                  <a:srgbClr val="00B05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对乘除法的初步认识</a:t>
            </a:r>
            <a:r>
              <a:rPr kumimoji="1" lang="zh-CN" altLang="en-US" sz="2800" dirty="0" smtClean="0">
                <a:solidFill>
                  <a:srgbClr val="00B05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。</a:t>
            </a:r>
            <a:endParaRPr kumimoji="1" lang="zh-CN" altLang="en-US" sz="2800" dirty="0" smtClean="0">
              <a:solidFill>
                <a:srgbClr val="00B05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2" name="Text Box 6"/>
          <p:cNvSpPr txBox="1">
            <a:spLocks noChangeArrowheads="1"/>
          </p:cNvSpPr>
          <p:nvPr/>
        </p:nvSpPr>
        <p:spPr bwMode="auto">
          <a:xfrm>
            <a:off x="467544" y="4365104"/>
            <a:ext cx="8496944" cy="715089"/>
          </a:xfrm>
          <a:prstGeom prst="roundRect">
            <a:avLst/>
          </a:prstGeom>
          <a:blipFill>
            <a:blip r:embed="rId1" cstate="print"/>
            <a:tile tx="0" ty="0" sx="100000" sy="100000" flip="none" algn="tl"/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kumimoji="1" lang="en-US" altLang="zh-CN" sz="3600" dirty="0" smtClean="0">
                <a:solidFill>
                  <a:srgbClr val="00B05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2.</a:t>
            </a:r>
            <a:r>
              <a:rPr kumimoji="1" lang="zh-CN" altLang="en-US" sz="3600" dirty="0" smtClean="0">
                <a:solidFill>
                  <a:srgbClr val="00B05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对</a:t>
            </a:r>
            <a:r>
              <a:rPr kumimoji="1" lang="en-US" altLang="zh-CN" sz="3600" dirty="0" smtClean="0">
                <a:solidFill>
                  <a:srgbClr val="00B05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1~5</a:t>
            </a:r>
            <a:r>
              <a:rPr kumimoji="1" lang="zh-CN" altLang="en-US" sz="3600" dirty="0" smtClean="0">
                <a:solidFill>
                  <a:srgbClr val="00B05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的乘法口诀的掌握。</a:t>
            </a:r>
            <a:endParaRPr kumimoji="1" lang="zh-CN" altLang="en-US" sz="3600" dirty="0" smtClean="0">
              <a:solidFill>
                <a:srgbClr val="00B05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Box 8"/>
          <p:cNvSpPr txBox="1">
            <a:spLocks noChangeArrowheads="1"/>
          </p:cNvSpPr>
          <p:nvPr/>
        </p:nvSpPr>
        <p:spPr bwMode="auto">
          <a:xfrm>
            <a:off x="467544" y="1844824"/>
            <a:ext cx="7898474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algn="l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algn="l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algn="l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algn="l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algn="l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en-US" sz="36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有</a:t>
            </a:r>
            <a:r>
              <a:rPr lang="en-US" altLang="zh-CN" sz="36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15</a:t>
            </a:r>
            <a:r>
              <a:rPr lang="zh-CN" altLang="en-US" sz="36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个蘑菇，小兔子每次运</a:t>
            </a:r>
            <a:r>
              <a:rPr lang="en-US" altLang="zh-CN" sz="36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3</a:t>
            </a:r>
            <a:r>
              <a:rPr lang="zh-CN" altLang="en-US" sz="36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个，几次运完？</a:t>
            </a:r>
            <a:endParaRPr lang="zh-CN" altLang="en-US" sz="36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7" name="同侧圆角矩形 6"/>
          <p:cNvSpPr/>
          <p:nvPr/>
        </p:nvSpPr>
        <p:spPr>
          <a:xfrm>
            <a:off x="452463" y="980731"/>
            <a:ext cx="2000609" cy="516419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000" b="1" dirty="0" smtClean="0">
                <a:latin typeface="华文新魏" panose="02010800040101010101" pitchFamily="2" charset="-122"/>
                <a:ea typeface="华文新魏" panose="02010800040101010101" pitchFamily="2" charset="-122"/>
                <a:cs typeface="黑体" panose="02010600030101010101" charset="-122"/>
              </a:rPr>
              <a:t>复习导入</a:t>
            </a:r>
            <a:endParaRPr lang="zh-CN" altLang="en-US" sz="3000" b="1" dirty="0">
              <a:latin typeface="华文新魏" panose="02010800040101010101" pitchFamily="2" charset="-122"/>
              <a:ea typeface="华文新魏" panose="02010800040101010101" pitchFamily="2" charset="-122"/>
              <a:cs typeface="黑体" panose="02010600030101010101" charset="-122"/>
            </a:endParaRPr>
          </a:p>
        </p:txBody>
      </p:sp>
      <p:cxnSp>
        <p:nvCxnSpPr>
          <p:cNvPr id="8" name="直线连接符 21"/>
          <p:cNvCxnSpPr/>
          <p:nvPr/>
        </p:nvCxnSpPr>
        <p:spPr>
          <a:xfrm flipV="1">
            <a:off x="484074" y="1623046"/>
            <a:ext cx="2071702" cy="5754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611560" y="3789040"/>
            <a:ext cx="131175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解答</a:t>
            </a:r>
            <a:r>
              <a:rPr lang="zh-CN" altLang="en-US" sz="2800" dirty="0" smtClean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：</a:t>
            </a:r>
            <a:endParaRPr lang="zh-CN" altLang="en-US" sz="2800" dirty="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3" name="Text Box 28"/>
          <p:cNvSpPr txBox="1">
            <a:spLocks noChangeArrowheads="1"/>
          </p:cNvSpPr>
          <p:nvPr/>
        </p:nvSpPr>
        <p:spPr bwMode="auto">
          <a:xfrm>
            <a:off x="2555776" y="5661248"/>
            <a:ext cx="396044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en-US" altLang="zh-CN" sz="36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15÷3=5</a:t>
            </a:r>
            <a:endParaRPr lang="en-US" altLang="zh-CN" sz="3600" dirty="0" smtClean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6" name="Text Box 28"/>
          <p:cNvSpPr txBox="1">
            <a:spLocks noChangeArrowheads="1"/>
          </p:cNvSpPr>
          <p:nvPr/>
        </p:nvSpPr>
        <p:spPr bwMode="auto">
          <a:xfrm>
            <a:off x="611560" y="4653136"/>
            <a:ext cx="8136904" cy="10772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共有</a:t>
            </a:r>
            <a:r>
              <a:rPr lang="en-US" altLang="zh-CN" sz="32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15</a:t>
            </a:r>
            <a:r>
              <a:rPr lang="zh-CN" altLang="en-US" sz="32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个，每次运</a:t>
            </a:r>
            <a:r>
              <a:rPr lang="en-US" altLang="zh-CN" sz="32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3</a:t>
            </a:r>
            <a:r>
              <a:rPr lang="zh-CN" altLang="en-US" sz="32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个，求需要运几次，就是把</a:t>
            </a:r>
            <a:r>
              <a:rPr lang="en-US" altLang="zh-CN" sz="32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15</a:t>
            </a:r>
            <a:r>
              <a:rPr lang="zh-CN" altLang="en-US" sz="32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平均分成</a:t>
            </a:r>
            <a:r>
              <a:rPr lang="en-US" altLang="zh-CN" sz="32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3</a:t>
            </a:r>
            <a:r>
              <a:rPr lang="zh-CN" altLang="en-US" sz="32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分，求每份几个。</a:t>
            </a:r>
            <a:endParaRPr lang="en-US" altLang="zh-CN" sz="3200" dirty="0" smtClean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同侧圆角矩形 17"/>
          <p:cNvSpPr/>
          <p:nvPr/>
        </p:nvSpPr>
        <p:spPr>
          <a:xfrm>
            <a:off x="467548" y="980731"/>
            <a:ext cx="2000609" cy="516419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000" b="1" dirty="0" smtClean="0">
                <a:latin typeface="华文新魏" panose="02010800040101010101" pitchFamily="2" charset="-122"/>
                <a:ea typeface="华文新魏" panose="02010800040101010101" pitchFamily="2" charset="-122"/>
                <a:cs typeface="黑体" panose="02010600030101010101" charset="-122"/>
              </a:rPr>
              <a:t>情景导入</a:t>
            </a:r>
            <a:endParaRPr lang="zh-CN" altLang="en-US" sz="3000" b="1" dirty="0">
              <a:latin typeface="华文新魏" panose="02010800040101010101" pitchFamily="2" charset="-122"/>
              <a:ea typeface="华文新魏" panose="02010800040101010101" pitchFamily="2" charset="-122"/>
              <a:cs typeface="黑体" panose="02010600030101010101" charset="-122"/>
            </a:endParaRPr>
          </a:p>
        </p:txBody>
      </p:sp>
      <p:cxnSp>
        <p:nvCxnSpPr>
          <p:cNvPr id="19" name="直线连接符 21"/>
          <p:cNvCxnSpPr/>
          <p:nvPr/>
        </p:nvCxnSpPr>
        <p:spPr>
          <a:xfrm flipV="1">
            <a:off x="484074" y="1623046"/>
            <a:ext cx="2071702" cy="5754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" name="Text Box 6"/>
          <p:cNvSpPr txBox="1">
            <a:spLocks noChangeArrowheads="1"/>
          </p:cNvSpPr>
          <p:nvPr/>
        </p:nvSpPr>
        <p:spPr bwMode="auto">
          <a:xfrm>
            <a:off x="539750" y="1844675"/>
            <a:ext cx="7885113" cy="646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600" dirty="0"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看看他们说了什么。</a:t>
            </a:r>
            <a:endParaRPr lang="en-US" altLang="zh-CN" sz="3600" dirty="0"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  <p:pic>
        <p:nvPicPr>
          <p:cNvPr id="7" name="Picture 2" descr="C:\Users\稳稳\Desktop\二上\55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484075" y="2564904"/>
            <a:ext cx="8313396" cy="360040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396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000" b="1">
                <a:solidFill>
                  <a:srgbClr val="00B0F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华文楷体" panose="02010600040101010101" pitchFamily="2" charset="-122"/>
              </a:rPr>
              <a:t>课件</a:t>
            </a:r>
            <a:r>
              <a:rPr lang="zh-CN" altLang="en-US" sz="2000">
                <a:solidFill>
                  <a:srgbClr val="00B0F0"/>
                </a:solidFill>
                <a:latin typeface="Candara" panose="020E0502030303020204" pitchFamily="34" charset="0"/>
                <a:ea typeface="华文楷体" panose="02010600040101010101" pitchFamily="2" charset="-122"/>
                <a:sym typeface="Candara" panose="020E0502030303020204" pitchFamily="34" charset="0"/>
              </a:rPr>
              <a:t>PPT</a:t>
            </a:r>
            <a:endParaRPr lang="zh-CN" altLang="en-US" sz="2000">
              <a:solidFill>
                <a:srgbClr val="00B0F0"/>
              </a:solidFill>
              <a:latin typeface="Candara" panose="020E0502030303020204" pitchFamily="34" charset="0"/>
              <a:ea typeface="华文楷体" panose="02010600040101010101" pitchFamily="2" charset="-122"/>
              <a:sym typeface="Candara" panose="020E0502030303020204" pitchFamily="34" charset="0"/>
            </a:endParaRPr>
          </a:p>
        </p:txBody>
      </p:sp>
      <p:sp>
        <p:nvSpPr>
          <p:cNvPr id="8195" name="直线连接符 21"/>
          <p:cNvSpPr>
            <a:spLocks noChangeShapeType="1"/>
          </p:cNvSpPr>
          <p:nvPr/>
        </p:nvSpPr>
        <p:spPr bwMode="auto">
          <a:xfrm flipV="1">
            <a:off x="484188" y="1628775"/>
            <a:ext cx="2071687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" name="同侧圆角矩形 10"/>
          <p:cNvSpPr/>
          <p:nvPr/>
        </p:nvSpPr>
        <p:spPr>
          <a:xfrm>
            <a:off x="467548" y="980731"/>
            <a:ext cx="2000609" cy="516419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000" b="1" dirty="0" smtClean="0">
                <a:latin typeface="华文新魏" panose="02010800040101010101" pitchFamily="2" charset="-122"/>
                <a:ea typeface="华文新魏" panose="02010800040101010101" pitchFamily="2" charset="-122"/>
                <a:cs typeface="黑体" panose="02010600030101010101" charset="-122"/>
              </a:rPr>
              <a:t>探究新知</a:t>
            </a:r>
            <a:endParaRPr lang="zh-CN" altLang="en-US" sz="3000" b="1" dirty="0">
              <a:latin typeface="华文新魏" panose="02010800040101010101" pitchFamily="2" charset="-122"/>
              <a:ea typeface="华文新魏" panose="02010800040101010101" pitchFamily="2" charset="-122"/>
              <a:cs typeface="黑体" panose="02010600030101010101" charset="-122"/>
            </a:endParaRPr>
          </a:p>
        </p:txBody>
      </p:sp>
      <p:pic>
        <p:nvPicPr>
          <p:cNvPr id="55300" name="Picture 4" descr="C:\Users\稳稳\Desktop\二上\图片1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47437" y="2490788"/>
            <a:ext cx="9096564" cy="3818532"/>
          </a:xfrm>
          <a:prstGeom prst="rect">
            <a:avLst/>
          </a:prstGeom>
          <a:noFill/>
        </p:spPr>
      </p:pic>
      <p:sp>
        <p:nvSpPr>
          <p:cNvPr id="15" name="Text Box 6"/>
          <p:cNvSpPr txBox="1">
            <a:spLocks noChangeArrowheads="1"/>
          </p:cNvSpPr>
          <p:nvPr/>
        </p:nvSpPr>
        <p:spPr bwMode="auto">
          <a:xfrm>
            <a:off x="539750" y="1844675"/>
            <a:ext cx="7885113" cy="646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600" dirty="0" smtClean="0"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乘法口诀表。</a:t>
            </a:r>
            <a:endParaRPr lang="en-US" altLang="zh-CN" sz="3600" dirty="0"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5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3" descr="F:\七彩课堂插图板式封面\排版用图标、页眉页脚\标题图（终-排版用）共29个\资料宝袋.jp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4653136"/>
            <a:ext cx="2121375" cy="16482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3" descr="F:\七彩课堂插图板式封面\排版用图标、页眉页脚\标题jpg\读读比比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980728"/>
            <a:ext cx="2592288" cy="18127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194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396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000" b="1">
                <a:solidFill>
                  <a:srgbClr val="00B0F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华文楷体" panose="02010600040101010101" pitchFamily="2" charset="-122"/>
              </a:rPr>
              <a:t>课件</a:t>
            </a:r>
            <a:r>
              <a:rPr lang="zh-CN" altLang="en-US" sz="2000">
                <a:solidFill>
                  <a:srgbClr val="00B0F0"/>
                </a:solidFill>
                <a:latin typeface="Candara" panose="020E0502030303020204" pitchFamily="34" charset="0"/>
                <a:ea typeface="华文楷体" panose="02010600040101010101" pitchFamily="2" charset="-122"/>
                <a:sym typeface="Candara" panose="020E0502030303020204" pitchFamily="34" charset="0"/>
              </a:rPr>
              <a:t>PPT</a:t>
            </a:r>
            <a:endParaRPr lang="zh-CN" altLang="en-US" sz="2000">
              <a:solidFill>
                <a:srgbClr val="00B0F0"/>
              </a:solidFill>
              <a:latin typeface="Candara" panose="020E0502030303020204" pitchFamily="34" charset="0"/>
              <a:ea typeface="华文楷体" panose="02010600040101010101" pitchFamily="2" charset="-122"/>
              <a:sym typeface="Candara" panose="020E0502030303020204" pitchFamily="34" charset="0"/>
            </a:endParaRPr>
          </a:p>
        </p:txBody>
      </p:sp>
      <p:sp>
        <p:nvSpPr>
          <p:cNvPr id="8195" name="直线连接符 21"/>
          <p:cNvSpPr>
            <a:spLocks noChangeShapeType="1"/>
          </p:cNvSpPr>
          <p:nvPr/>
        </p:nvSpPr>
        <p:spPr bwMode="auto">
          <a:xfrm flipV="1">
            <a:off x="484188" y="1628775"/>
            <a:ext cx="2071687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" name="同侧圆角矩形 10"/>
          <p:cNvSpPr/>
          <p:nvPr/>
        </p:nvSpPr>
        <p:spPr>
          <a:xfrm>
            <a:off x="467548" y="980731"/>
            <a:ext cx="2000609" cy="516419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000" b="1" dirty="0" smtClean="0">
                <a:latin typeface="华文新魏" panose="02010800040101010101" pitchFamily="2" charset="-122"/>
                <a:ea typeface="华文新魏" panose="02010800040101010101" pitchFamily="2" charset="-122"/>
                <a:cs typeface="黑体" panose="02010600030101010101" charset="-122"/>
              </a:rPr>
              <a:t>探究新知</a:t>
            </a:r>
            <a:endParaRPr lang="zh-CN" altLang="en-US" sz="3000" b="1" dirty="0">
              <a:latin typeface="华文新魏" panose="02010800040101010101" pitchFamily="2" charset="-122"/>
              <a:ea typeface="华文新魏" panose="02010800040101010101" pitchFamily="2" charset="-122"/>
              <a:cs typeface="黑体" panose="02010600030101010101" charset="-122"/>
            </a:endParaRPr>
          </a:p>
        </p:txBody>
      </p:sp>
      <p:sp>
        <p:nvSpPr>
          <p:cNvPr id="12" name="TextBox 20"/>
          <p:cNvSpPr>
            <a:spLocks noChangeArrowheads="1"/>
          </p:cNvSpPr>
          <p:nvPr/>
        </p:nvSpPr>
        <p:spPr bwMode="auto">
          <a:xfrm>
            <a:off x="899592" y="2852936"/>
            <a:ext cx="7704856" cy="2009061"/>
          </a:xfrm>
          <a:prstGeom prst="roundRect">
            <a:avLst>
              <a:gd name="adj" fmla="val 16667"/>
            </a:avLst>
          </a:prstGeom>
          <a:blipFill dpi="0" rotWithShape="1">
            <a:blip r:embed="rId3" cstate="print">
              <a:lum bright="70000" contrast="-70000"/>
            </a:blip>
            <a:srcRect/>
            <a:tile tx="0" ty="0" sx="100000" sy="100000" flip="none" algn="tl"/>
          </a:blipFill>
          <a:ln w="9525">
            <a:solidFill>
              <a:srgbClr val="FF0000"/>
            </a:solidFill>
            <a:round/>
          </a:ln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solidFill>
                  <a:srgbClr val="00B05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1.6~9</a:t>
            </a:r>
            <a:r>
              <a:rPr lang="zh-CN" altLang="en-US" sz="2800" dirty="0" smtClean="0">
                <a:solidFill>
                  <a:srgbClr val="00B05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的乘法口诀都有</a:t>
            </a:r>
            <a:r>
              <a:rPr lang="en-US" altLang="zh-CN" sz="2800" dirty="0" smtClean="0">
                <a:solidFill>
                  <a:srgbClr val="00B05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9</a:t>
            </a:r>
            <a:r>
              <a:rPr lang="zh-CN" altLang="en-US" sz="2800" dirty="0" smtClean="0">
                <a:solidFill>
                  <a:srgbClr val="00B05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句，是几的乘法口诀，每相邻两句口诀就相差几。</a:t>
            </a:r>
            <a:endParaRPr lang="en-US" altLang="zh-CN" sz="2800" dirty="0" smtClean="0">
              <a:solidFill>
                <a:srgbClr val="00B050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  <a:p>
            <a:r>
              <a:rPr lang="en-US" altLang="zh-CN" sz="2800" dirty="0" smtClean="0">
                <a:solidFill>
                  <a:srgbClr val="00B05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2.6~9</a:t>
            </a:r>
            <a:r>
              <a:rPr lang="zh-CN" altLang="en-US" sz="2800" dirty="0" smtClean="0">
                <a:solidFill>
                  <a:srgbClr val="00B05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的</a:t>
            </a:r>
            <a:r>
              <a:rPr lang="zh-CN" altLang="zh-CN" sz="2800" dirty="0" smtClean="0">
                <a:solidFill>
                  <a:srgbClr val="00B05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乘法口诀求商时</a:t>
            </a:r>
            <a:r>
              <a:rPr lang="en-US" altLang="zh-CN" sz="2800" dirty="0" smtClean="0">
                <a:solidFill>
                  <a:srgbClr val="00B05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,</a:t>
            </a:r>
            <a:r>
              <a:rPr lang="zh-CN" altLang="zh-CN" sz="2800" dirty="0" smtClean="0">
                <a:solidFill>
                  <a:srgbClr val="00B05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除数是几</a:t>
            </a:r>
            <a:r>
              <a:rPr lang="en-US" altLang="zh-CN" sz="2800" dirty="0" smtClean="0">
                <a:solidFill>
                  <a:srgbClr val="00B05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,</a:t>
            </a:r>
            <a:r>
              <a:rPr lang="zh-CN" altLang="zh-CN" sz="2800" dirty="0" smtClean="0">
                <a:solidFill>
                  <a:srgbClr val="00B05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就想几的乘法口诀</a:t>
            </a:r>
            <a:r>
              <a:rPr lang="zh-CN" altLang="en-US" sz="2800" dirty="0" smtClean="0">
                <a:solidFill>
                  <a:srgbClr val="00B05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，除数和几相乘得被除数，商就是几。 </a:t>
            </a:r>
            <a:endParaRPr lang="en-US" altLang="zh-CN" sz="2800" dirty="0" smtClean="0">
              <a:solidFill>
                <a:srgbClr val="00B050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396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000" b="1">
                <a:solidFill>
                  <a:srgbClr val="00B0F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华文楷体" panose="02010600040101010101" pitchFamily="2" charset="-122"/>
              </a:rPr>
              <a:t>课件</a:t>
            </a:r>
            <a:r>
              <a:rPr lang="zh-CN" altLang="en-US" sz="2000">
                <a:solidFill>
                  <a:srgbClr val="00B0F0"/>
                </a:solidFill>
                <a:latin typeface="Candara" panose="020E0502030303020204" pitchFamily="34" charset="0"/>
                <a:ea typeface="华文楷体" panose="02010600040101010101" pitchFamily="2" charset="-122"/>
                <a:sym typeface="Candara" panose="020E0502030303020204" pitchFamily="34" charset="0"/>
              </a:rPr>
              <a:t>PPT</a:t>
            </a:r>
            <a:endParaRPr lang="zh-CN" altLang="en-US" sz="2000">
              <a:solidFill>
                <a:srgbClr val="00B0F0"/>
              </a:solidFill>
              <a:latin typeface="Candara" panose="020E0502030303020204" pitchFamily="34" charset="0"/>
              <a:ea typeface="华文楷体" panose="02010600040101010101" pitchFamily="2" charset="-122"/>
              <a:sym typeface="Candara" panose="020E0502030303020204" pitchFamily="34" charset="0"/>
            </a:endParaRPr>
          </a:p>
        </p:txBody>
      </p:sp>
      <p:sp>
        <p:nvSpPr>
          <p:cNvPr id="8195" name="直线连接符 21"/>
          <p:cNvSpPr>
            <a:spLocks noChangeShapeType="1"/>
          </p:cNvSpPr>
          <p:nvPr/>
        </p:nvSpPr>
        <p:spPr bwMode="auto">
          <a:xfrm flipV="1">
            <a:off x="484188" y="1628775"/>
            <a:ext cx="2071687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" name="同侧圆角矩形 10"/>
          <p:cNvSpPr/>
          <p:nvPr/>
        </p:nvSpPr>
        <p:spPr>
          <a:xfrm>
            <a:off x="467548" y="980731"/>
            <a:ext cx="2000609" cy="516419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000" b="1" dirty="0" smtClean="0">
                <a:latin typeface="华文新魏" panose="02010800040101010101" pitchFamily="2" charset="-122"/>
                <a:ea typeface="华文新魏" panose="02010800040101010101" pitchFamily="2" charset="-122"/>
                <a:cs typeface="黑体" panose="02010600030101010101" charset="-122"/>
              </a:rPr>
              <a:t>探究新知</a:t>
            </a:r>
            <a:endParaRPr lang="zh-CN" altLang="en-US" sz="3000" b="1" dirty="0">
              <a:latin typeface="华文新魏" panose="02010800040101010101" pitchFamily="2" charset="-122"/>
              <a:ea typeface="华文新魏" panose="02010800040101010101" pitchFamily="2" charset="-122"/>
              <a:cs typeface="黑体" panose="02010600030101010101" charset="-122"/>
            </a:endParaRPr>
          </a:p>
        </p:txBody>
      </p:sp>
      <p:sp>
        <p:nvSpPr>
          <p:cNvPr id="12" name="TextBox 20"/>
          <p:cNvSpPr>
            <a:spLocks noChangeArrowheads="1"/>
          </p:cNvSpPr>
          <p:nvPr/>
        </p:nvSpPr>
        <p:spPr bwMode="auto">
          <a:xfrm>
            <a:off x="971600" y="2492896"/>
            <a:ext cx="7704856" cy="2962513"/>
          </a:xfrm>
          <a:prstGeom prst="roundRect">
            <a:avLst>
              <a:gd name="adj" fmla="val 16667"/>
            </a:avLst>
          </a:prstGeom>
          <a:blipFill dpi="0" rotWithShape="1">
            <a:blip r:embed="rId1" cstate="print">
              <a:lum bright="70000" contrast="-70000"/>
            </a:blip>
            <a:srcRect/>
            <a:tile tx="0" ty="0" sx="100000" sy="100000" flip="none" algn="tl"/>
          </a:blipFill>
          <a:ln w="9525">
            <a:solidFill>
              <a:srgbClr val="FF0000"/>
            </a:solidFill>
            <a:round/>
          </a:ln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solidFill>
                  <a:srgbClr val="00B05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3.</a:t>
            </a:r>
            <a:r>
              <a:rPr lang="zh-CN" altLang="en-US" sz="2800" dirty="0" smtClean="0">
                <a:solidFill>
                  <a:srgbClr val="00B05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写乘法竖式时，</a:t>
            </a:r>
            <a:r>
              <a:rPr lang="zh-CN" altLang="zh-CN" sz="2800" dirty="0" smtClean="0">
                <a:solidFill>
                  <a:srgbClr val="00B05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两个因数相同数位对齐</a:t>
            </a:r>
            <a:r>
              <a:rPr lang="en-US" altLang="zh-CN" sz="2800" dirty="0" smtClean="0">
                <a:solidFill>
                  <a:srgbClr val="00B05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,</a:t>
            </a:r>
            <a:r>
              <a:rPr lang="zh-CN" altLang="zh-CN" sz="2800" dirty="0" smtClean="0">
                <a:solidFill>
                  <a:srgbClr val="00B05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把乘号写在下面因数的左侧</a:t>
            </a:r>
            <a:r>
              <a:rPr lang="en-US" altLang="zh-CN" sz="2800" dirty="0" smtClean="0">
                <a:solidFill>
                  <a:srgbClr val="00B05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,</a:t>
            </a:r>
            <a:r>
              <a:rPr lang="zh-CN" altLang="zh-CN" sz="2800" dirty="0" smtClean="0">
                <a:solidFill>
                  <a:srgbClr val="00B05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在式子下面画一条横线</a:t>
            </a:r>
            <a:r>
              <a:rPr lang="en-US" altLang="zh-CN" sz="2800" dirty="0" smtClean="0">
                <a:solidFill>
                  <a:srgbClr val="00B05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,</a:t>
            </a:r>
            <a:r>
              <a:rPr lang="zh-CN" altLang="zh-CN" sz="2800" dirty="0" smtClean="0">
                <a:solidFill>
                  <a:srgbClr val="00B05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积写在横线下面</a:t>
            </a:r>
            <a:r>
              <a:rPr lang="en-US" altLang="zh-CN" sz="2800" dirty="0" smtClean="0">
                <a:solidFill>
                  <a:srgbClr val="00B05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 </a:t>
            </a:r>
            <a:r>
              <a:rPr lang="zh-CN" altLang="en-US" sz="2800" dirty="0" smtClean="0">
                <a:solidFill>
                  <a:srgbClr val="00B05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。</a:t>
            </a:r>
            <a:endParaRPr lang="en-US" altLang="zh-CN" sz="2800" dirty="0" smtClean="0">
              <a:solidFill>
                <a:srgbClr val="00B050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  <a:p>
            <a:r>
              <a:rPr lang="en-US" altLang="zh-CN" sz="2800" dirty="0" smtClean="0">
                <a:solidFill>
                  <a:srgbClr val="00B05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4.</a:t>
            </a:r>
            <a:r>
              <a:rPr lang="zh-CN" altLang="zh-CN" sz="2800" dirty="0" smtClean="0">
                <a:solidFill>
                  <a:srgbClr val="00B05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用竖式求商</a:t>
            </a:r>
            <a:r>
              <a:rPr lang="zh-CN" altLang="en-US" sz="2800" dirty="0" smtClean="0">
                <a:solidFill>
                  <a:srgbClr val="00B05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时，</a:t>
            </a:r>
            <a:r>
              <a:rPr lang="zh-CN" altLang="zh-CN" sz="2800" dirty="0" smtClean="0">
                <a:solidFill>
                  <a:srgbClr val="00B05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被除数写在“</a:t>
            </a:r>
            <a:r>
              <a:rPr lang="en-US" altLang="zh-CN" sz="2800" dirty="0" smtClean="0">
                <a:solidFill>
                  <a:srgbClr val="00B05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        </a:t>
            </a:r>
            <a:r>
              <a:rPr lang="zh-CN" altLang="zh-CN" sz="2800" dirty="0" smtClean="0">
                <a:solidFill>
                  <a:srgbClr val="00B05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”里</a:t>
            </a:r>
            <a:r>
              <a:rPr lang="en-US" altLang="zh-CN" sz="2800" dirty="0" smtClean="0">
                <a:solidFill>
                  <a:srgbClr val="00B05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,</a:t>
            </a:r>
            <a:r>
              <a:rPr lang="zh-CN" altLang="zh-CN" sz="2800" dirty="0" smtClean="0">
                <a:solidFill>
                  <a:srgbClr val="00B05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除数写在“</a:t>
            </a:r>
            <a:r>
              <a:rPr lang="en-US" altLang="zh-CN" sz="2800" dirty="0" smtClean="0">
                <a:solidFill>
                  <a:srgbClr val="00B05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      </a:t>
            </a:r>
            <a:r>
              <a:rPr lang="zh-CN" altLang="zh-CN" sz="2800" dirty="0" smtClean="0">
                <a:solidFill>
                  <a:srgbClr val="00B05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”的左侧</a:t>
            </a:r>
            <a:r>
              <a:rPr lang="en-US" altLang="zh-CN" sz="2800" dirty="0" smtClean="0">
                <a:solidFill>
                  <a:srgbClr val="00B05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,</a:t>
            </a:r>
            <a:r>
              <a:rPr lang="zh-CN" altLang="zh-CN" sz="2800" dirty="0" smtClean="0">
                <a:solidFill>
                  <a:srgbClr val="00B05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商写在被除数的上面</a:t>
            </a:r>
            <a:r>
              <a:rPr lang="en-US" altLang="zh-CN" sz="2800" dirty="0" smtClean="0">
                <a:solidFill>
                  <a:srgbClr val="00B05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,</a:t>
            </a:r>
            <a:r>
              <a:rPr lang="zh-CN" altLang="zh-CN" sz="2800" dirty="0" smtClean="0">
                <a:solidFill>
                  <a:srgbClr val="00B05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注意相同数位要对齐。</a:t>
            </a:r>
            <a:endParaRPr lang="zh-CN" altLang="zh-CN" sz="2800" dirty="0" smtClean="0">
              <a:solidFill>
                <a:srgbClr val="00B050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  <p:pic>
        <p:nvPicPr>
          <p:cNvPr id="8" name="R5222.EPS" descr="id:2147508314;FounderCES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228184" y="4077072"/>
            <a:ext cx="504056" cy="181808"/>
          </a:xfrm>
          <a:prstGeom prst="rect">
            <a:avLst/>
          </a:prstGeom>
        </p:spPr>
      </p:pic>
      <p:pic>
        <p:nvPicPr>
          <p:cNvPr id="9" name="R5222.EPS" descr="id:2147508314;FounderCES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267744" y="4509120"/>
            <a:ext cx="504056" cy="181808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1158</Words>
  <Application>WPS 演示</Application>
  <PresentationFormat>全屏显示(4:3)</PresentationFormat>
  <Paragraphs>190</Paragraphs>
  <Slides>23</Slides>
  <Notes>2</Notes>
  <HiddenSlides>0</HiddenSlides>
  <MMClips>0</MMClips>
  <ScaleCrop>false</ScaleCrop>
  <HeadingPairs>
    <vt:vector size="8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4</vt:i4>
      </vt:variant>
      <vt:variant>
        <vt:lpstr>幻灯片标题</vt:lpstr>
      </vt:variant>
      <vt:variant>
        <vt:i4>23</vt:i4>
      </vt:variant>
    </vt:vector>
  </HeadingPairs>
  <TitlesOfParts>
    <vt:vector size="45" baseType="lpstr">
      <vt:lpstr>Arial</vt:lpstr>
      <vt:lpstr>宋体</vt:lpstr>
      <vt:lpstr>Wingdings</vt:lpstr>
      <vt:lpstr>华文楷体</vt:lpstr>
      <vt:lpstr>Candara</vt:lpstr>
      <vt:lpstr>黑体</vt:lpstr>
      <vt:lpstr>方正大标宋简体</vt:lpstr>
      <vt:lpstr>华文新魏</vt:lpstr>
      <vt:lpstr>微软雅黑</vt:lpstr>
      <vt:lpstr/>
      <vt:lpstr>Arial Unicode MS</vt:lpstr>
      <vt:lpstr>Calibri</vt:lpstr>
      <vt:lpstr>楷体_GB2312</vt:lpstr>
      <vt:lpstr>Times New Roman</vt:lpstr>
      <vt:lpstr>华文行楷</vt:lpstr>
      <vt:lpstr>Calibri Light</vt:lpstr>
      <vt:lpstr>Courier New</vt:lpstr>
      <vt:lpstr>自定义设计方案</vt:lpstr>
      <vt:lpstr>Equation.3</vt:lpstr>
      <vt:lpstr>Equation.3</vt:lpstr>
      <vt:lpstr>Equation.3</vt:lpstr>
      <vt:lpstr>Equation.3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2017-09-10T14:50:39Z</dcterms:created>
  <dcterms:modified xsi:type="dcterms:W3CDTF">2017-09-10T14:51:15Z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2052-10.1.0.6749</vt:lpwstr>
  </property>
</Properties>
</file>