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5" r:id="rId2"/>
    <p:sldId id="296" r:id="rId3"/>
    <p:sldId id="297" r:id="rId4"/>
    <p:sldId id="273" r:id="rId5"/>
    <p:sldId id="272" r:id="rId6"/>
    <p:sldId id="305" r:id="rId7"/>
    <p:sldId id="257" r:id="rId8"/>
    <p:sldId id="271" r:id="rId9"/>
    <p:sldId id="299" r:id="rId10"/>
    <p:sldId id="300" r:id="rId11"/>
    <p:sldId id="301" r:id="rId12"/>
    <p:sldId id="302" r:id="rId13"/>
    <p:sldId id="269" r:id="rId14"/>
    <p:sldId id="270" r:id="rId15"/>
    <p:sldId id="304" r:id="rId16"/>
    <p:sldId id="268" r:id="rId17"/>
    <p:sldId id="303" r:id="rId18"/>
    <p:sldId id="267" r:id="rId19"/>
    <p:sldId id="258" r:id="rId20"/>
    <p:sldId id="277" r:id="rId2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3613" autoAdjust="0"/>
  </p:normalViewPr>
  <p:slideViewPr>
    <p:cSldViewPr snapToGrid="0">
      <p:cViewPr>
        <p:scale>
          <a:sx n="64" d="100"/>
          <a:sy n="64" d="100"/>
        </p:scale>
        <p:origin x="-78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2017-10-25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2017-10-25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2017-10-25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2017-10-25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2017-10-25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2017-10-25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2017-10-25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2017-10-25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2017-10-25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2017-10-25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2017-10-25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2072640" y="1257300"/>
            <a:ext cx="7924800" cy="3383280"/>
          </a:xfrm>
          <a:prstGeom prst="fram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5020" y="2226310"/>
            <a:ext cx="49276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8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期中复习</a:t>
            </a:r>
            <a:endParaRPr lang="zh-CN" altLang="en-US" sz="8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b="1">
                <a:ln w="25400">
                  <a:gradFill>
                    <a:gsLst>
                      <a:gs pos="11000">
                        <a:srgbClr val="275124"/>
                      </a:gs>
                      <a:gs pos="61000">
                        <a:srgbClr val="A6C29F">
                          <a:alpha val="100000"/>
                        </a:srgbClr>
                      </a:gs>
                      <a:gs pos="91000">
                        <a:srgbClr val="275124"/>
                      </a:gs>
                      <a:gs pos="74000">
                        <a:srgbClr val="55976C"/>
                      </a:gs>
                      <a:gs pos="38000">
                        <a:srgbClr val="CED7B9">
                          <a:alpha val="100000"/>
                        </a:srgbClr>
                      </a:gs>
                      <a:gs pos="46000">
                        <a:srgbClr val="F6ECD2"/>
                      </a:gs>
                    </a:gsLst>
                    <a:lin ang="5400000"/>
                  </a:gradFill>
                </a:ln>
                <a:blipFill>
                  <a:blip r:embed="rId2"/>
                  <a:tile tx="0" ty="0" sx="68000" sy="58000" flip="none" algn="b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难点</a:t>
            </a:r>
            <a:r>
              <a:rPr lang="en-US" altLang="zh-CN" sz="6600" b="1">
                <a:ln w="25400">
                  <a:gradFill>
                    <a:gsLst>
                      <a:gs pos="11000">
                        <a:srgbClr val="275124"/>
                      </a:gs>
                      <a:gs pos="61000">
                        <a:srgbClr val="A6C29F">
                          <a:alpha val="100000"/>
                        </a:srgbClr>
                      </a:gs>
                      <a:gs pos="91000">
                        <a:srgbClr val="275124"/>
                      </a:gs>
                      <a:gs pos="74000">
                        <a:srgbClr val="55976C"/>
                      </a:gs>
                      <a:gs pos="38000">
                        <a:srgbClr val="CED7B9">
                          <a:alpha val="100000"/>
                        </a:srgbClr>
                      </a:gs>
                      <a:gs pos="46000">
                        <a:srgbClr val="F6ECD2"/>
                      </a:gs>
                    </a:gsLst>
                    <a:lin ang="5400000"/>
                  </a:gradFill>
                </a:ln>
                <a:blipFill>
                  <a:blip r:embed="rId2"/>
                  <a:tile tx="0" ty="0" sx="68000" sy="58000" flip="none" algn="b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——</a:t>
            </a:r>
            <a:r>
              <a:rPr lang="zh-CN" altLang="en-US" sz="6600" b="1">
                <a:ln w="25400">
                  <a:gradFill>
                    <a:gsLst>
                      <a:gs pos="11000">
                        <a:srgbClr val="275124"/>
                      </a:gs>
                      <a:gs pos="61000">
                        <a:srgbClr val="A6C29F">
                          <a:alpha val="100000"/>
                        </a:srgbClr>
                      </a:gs>
                      <a:gs pos="91000">
                        <a:srgbClr val="275124"/>
                      </a:gs>
                      <a:gs pos="74000">
                        <a:srgbClr val="55976C"/>
                      </a:gs>
                      <a:gs pos="38000">
                        <a:srgbClr val="CED7B9">
                          <a:alpha val="100000"/>
                        </a:srgbClr>
                      </a:gs>
                      <a:gs pos="46000">
                        <a:srgbClr val="F6ECD2"/>
                      </a:gs>
                    </a:gsLst>
                    <a:lin ang="5400000"/>
                  </a:gradFill>
                </a:ln>
                <a:blipFill>
                  <a:blip r:embed="rId2"/>
                  <a:tile tx="0" ty="0" sx="68000" sy="58000" flip="none" algn="b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里程表</a:t>
            </a:r>
            <a:endParaRPr lang="zh-CN" altLang="en-US" sz="660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、根据里程表提出问题，一般先把里程表转化成线段图来观察，在进行列式。</a:t>
            </a:r>
          </a:p>
          <a:p>
            <a:r>
              <a:rPr lang="en-US" altLang="zh-CN"/>
              <a:t>2</a:t>
            </a:r>
            <a:r>
              <a:rPr lang="zh-CN" altLang="en-US"/>
              <a:t>、</a:t>
            </a:r>
            <a:r>
              <a:rPr lang="zh-CN" altLang="en-US" b="1">
                <a:solidFill>
                  <a:srgbClr val="00B050"/>
                </a:solidFill>
              </a:rPr>
              <a:t>位置变化，列式也随之变化。</a:t>
            </a:r>
          </a:p>
          <a:p>
            <a:r>
              <a:rPr lang="en-US" altLang="zh-CN" b="1">
                <a:solidFill>
                  <a:schemeClr val="tx1"/>
                </a:solidFill>
              </a:rPr>
              <a:t>3</a:t>
            </a:r>
            <a:r>
              <a:rPr lang="zh-CN" altLang="en-US" b="1">
                <a:solidFill>
                  <a:schemeClr val="tx1"/>
                </a:solidFill>
              </a:rPr>
              <a:t>、要从多角度去理解</a:t>
            </a:r>
            <a:r>
              <a:rPr lang="zh-CN" altLang="en-US" b="1">
                <a:solidFill>
                  <a:srgbClr val="FF0000"/>
                </a:solidFill>
              </a:rPr>
              <a:t>时间、路程、速度</a:t>
            </a:r>
            <a:r>
              <a:rPr lang="zh-CN" altLang="en-US" b="1">
                <a:solidFill>
                  <a:schemeClr val="tx1"/>
                </a:solidFill>
              </a:rPr>
              <a:t>的关系。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273935"/>
            <a:ext cx="5181600" cy="345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80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重难点：乘、除</a:t>
            </a:r>
            <a:endParaRPr lang="zh-CN" altLang="en-US" sz="800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6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知识点：</a:t>
            </a:r>
          </a:p>
          <a:p>
            <a:r>
              <a:rPr lang="zh-CN" altLang="en-US" sz="4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整十数乘一位数，根据表内乘法，先用整十数</a:t>
            </a:r>
            <a:r>
              <a:rPr lang="en-US" altLang="zh-CN" sz="4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0</a:t>
            </a:r>
            <a:r>
              <a:rPr lang="zh-CN" altLang="en-US" sz="4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前面的数与一位数相乘，再在积的末尾添上一个 </a:t>
            </a:r>
            <a:r>
              <a:rPr lang="en-US" altLang="zh-CN" sz="4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0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40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sym typeface="+mn-ea"/>
              </a:rPr>
              <a:t>整百数乘一位数，根据表内乘法，先用整百数 </a:t>
            </a:r>
            <a:r>
              <a:rPr lang="en-US" altLang="zh-CN" sz="40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sym typeface="+mn-ea"/>
              </a:rPr>
              <a:t>0 </a:t>
            </a:r>
            <a:r>
              <a:rPr lang="zh-CN" altLang="en-US" sz="40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sym typeface="+mn-ea"/>
              </a:rPr>
              <a:t>前面的数与一位数相乘，再在积的末尾添上一个 </a:t>
            </a:r>
            <a:r>
              <a:rPr lang="en-US" altLang="zh-CN" sz="40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sym typeface="+mn-ea"/>
              </a:rPr>
              <a:t>0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小试牛刀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8320" y="1597025"/>
            <a:ext cx="8594725" cy="4580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反思</a:t>
            </a:r>
            <a:r>
              <a:rPr lang="en-US" altLang="zh-CN"/>
              <a:t>——</a:t>
            </a:r>
            <a:r>
              <a:rPr lang="zh-CN" altLang="en-US"/>
              <a:t>我的难题？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1" y="1930556"/>
            <a:ext cx="8014970" cy="4351655"/>
          </a:xfrm>
          <a:ln w="57150">
            <a:solidFill>
              <a:schemeClr val="accent2">
                <a:lumMod val="75000"/>
              </a:schemeClr>
            </a:solidFill>
            <a:prstDash val="dash"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圆角矩形标注 3"/>
          <p:cNvSpPr/>
          <p:nvPr/>
        </p:nvSpPr>
        <p:spPr>
          <a:xfrm>
            <a:off x="9649460" y="711200"/>
            <a:ext cx="1447800" cy="3416935"/>
          </a:xfrm>
          <a:prstGeom prst="wedgeRoundRectCallout">
            <a:avLst>
              <a:gd name="adj1" fmla="val -105394"/>
              <a:gd name="adj2" fmla="val 6052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/>
              <a:t>关于乘法你有哪些困惑</a:t>
            </a:r>
          </a:p>
          <a:p>
            <a:pPr algn="ctr"/>
            <a:r>
              <a:rPr lang="zh-CN" altLang="en-US" sz="3600" b="1"/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重点：</a:t>
            </a:r>
            <a:r>
              <a:rPr lang="zh-CN" altLang="en-US" sz="8000" b="1">
                <a:blipFill>
                  <a:blip r:embed="rId2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  <a:sym typeface="+mn-ea"/>
              </a:rPr>
              <a:t>口算方法</a:t>
            </a:r>
            <a:endParaRPr lang="zh-CN" altLang="en-US" sz="8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6751320" cy="4351655"/>
          </a:xfrm>
        </p:spPr>
        <p:txBody>
          <a:bodyPr/>
          <a:lstStyle/>
          <a:p>
            <a:r>
              <a:rPr lang="zh-CN" altLang="en-US" sz="4800" b="1">
                <a:ln w="25400">
                  <a:gradFill>
                    <a:gsLst>
                      <a:gs pos="11000">
                        <a:srgbClr val="275124"/>
                      </a:gs>
                      <a:gs pos="61000">
                        <a:srgbClr val="A6C29F">
                          <a:alpha val="100000"/>
                        </a:srgbClr>
                      </a:gs>
                      <a:gs pos="91000">
                        <a:srgbClr val="275124"/>
                      </a:gs>
                      <a:gs pos="74000">
                        <a:srgbClr val="55976C"/>
                      </a:gs>
                      <a:gs pos="38000">
                        <a:srgbClr val="CED7B9">
                          <a:alpha val="100000"/>
                        </a:srgbClr>
                      </a:gs>
                      <a:gs pos="46000">
                        <a:srgbClr val="F6ECD2"/>
                      </a:gs>
                    </a:gsLst>
                    <a:lin ang="5400000"/>
                  </a:gradFill>
                </a:ln>
                <a:blipFill>
                  <a:blip r:embed="rId3"/>
                  <a:tile tx="0" ty="0" sx="68000" sy="58000" flip="none" algn="b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整十数除以一位数</a:t>
            </a:r>
          </a:p>
          <a:p>
            <a:r>
              <a:rPr lang="zh-CN" altLang="en-US" sz="4800"/>
              <a:t>先不看被除数末尾的 </a:t>
            </a:r>
            <a:r>
              <a:rPr lang="en-US" altLang="zh-CN" sz="4800"/>
              <a:t>0</a:t>
            </a:r>
            <a:r>
              <a:rPr lang="zh-CN" altLang="en-US" sz="4800"/>
              <a:t>，按照表内除法算出商，再将被除数末尾的</a:t>
            </a:r>
            <a:r>
              <a:rPr lang="en-US" altLang="zh-CN" sz="4800"/>
              <a:t>0</a:t>
            </a:r>
            <a:r>
              <a:rPr lang="zh-CN" altLang="en-US" sz="4800"/>
              <a:t>填在商的末尾。</a:t>
            </a:r>
          </a:p>
        </p:txBody>
      </p:sp>
      <p:sp>
        <p:nvSpPr>
          <p:cNvPr id="4" name="爆炸形 2 3"/>
          <p:cNvSpPr/>
          <p:nvPr/>
        </p:nvSpPr>
        <p:spPr>
          <a:xfrm>
            <a:off x="8451215" y="517525"/>
            <a:ext cx="3408680" cy="4836795"/>
          </a:xfrm>
          <a:prstGeom prst="irregularSeal2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>
                <a:solidFill>
                  <a:srgbClr val="00B050"/>
                </a:solidFill>
              </a:rPr>
              <a:t>丰</a:t>
            </a:r>
          </a:p>
          <a:p>
            <a:pPr algn="ctr"/>
            <a:r>
              <a:rPr lang="zh-CN" altLang="en-US" sz="5400" b="1">
                <a:solidFill>
                  <a:srgbClr val="00B050"/>
                </a:solidFill>
              </a:rPr>
              <a:t>收</a:t>
            </a:r>
          </a:p>
          <a:p>
            <a:pPr algn="ctr"/>
            <a:r>
              <a:rPr lang="zh-CN" altLang="en-US" sz="5400" b="1">
                <a:solidFill>
                  <a:srgbClr val="00B050"/>
                </a:solidFill>
              </a:rPr>
              <a:t>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1752600" y="662940"/>
            <a:ext cx="9403080" cy="5882005"/>
          </a:xfrm>
          <a:prstGeom prst="fram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7190" y="1960880"/>
            <a:ext cx="6357620" cy="347662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在除法算式里，</a:t>
            </a:r>
          </a:p>
          <a:p>
            <a:pPr algn="ctr"/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被除数不变，除数越大，</a:t>
            </a:r>
          </a:p>
          <a:p>
            <a:pPr algn="ctr"/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商越小；</a:t>
            </a:r>
          </a:p>
          <a:p>
            <a:pPr algn="ctr"/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除数不变，被除数越大，</a:t>
            </a:r>
          </a:p>
          <a:p>
            <a:pPr algn="ctr"/>
            <a:r>
              <a:rPr lang="zh-CN" altLang="en-US" sz="4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商越大，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97910" y="1946910"/>
            <a:ext cx="7593330" cy="3943350"/>
          </a:xfrm>
          <a:ln w="57150">
            <a:solidFill>
              <a:srgbClr val="00B050"/>
            </a:solidFill>
            <a:prstDash val="sysDot"/>
          </a:ln>
        </p:spPr>
        <p:txBody>
          <a:bodyPr/>
          <a:lstStyle/>
          <a:p>
            <a:endParaRPr lang="en-US" altLang="zh-CN"/>
          </a:p>
          <a:p>
            <a:r>
              <a:rPr lang="zh-CN" altLang="en-US" sz="6600"/>
              <a:t>因数 × 因数 </a:t>
            </a:r>
            <a:r>
              <a:rPr lang="en-US" altLang="zh-CN" sz="6600"/>
              <a:t>= </a:t>
            </a:r>
            <a:r>
              <a:rPr lang="zh-CN" altLang="en-US" sz="6600"/>
              <a:t>积</a:t>
            </a:r>
          </a:p>
          <a:p>
            <a:r>
              <a:rPr lang="zh-CN" altLang="en-US" sz="6600"/>
              <a:t>  </a:t>
            </a:r>
          </a:p>
          <a:p>
            <a:r>
              <a:rPr lang="zh-CN" altLang="en-US" sz="6600"/>
              <a:t>被除数 ÷ 除数 </a:t>
            </a:r>
            <a:r>
              <a:rPr lang="en-US" altLang="zh-CN" sz="6600"/>
              <a:t>= </a:t>
            </a:r>
            <a:r>
              <a:rPr lang="zh-CN" altLang="en-US" sz="6600"/>
              <a:t>商</a:t>
            </a:r>
          </a:p>
        </p:txBody>
      </p:sp>
      <p:sp>
        <p:nvSpPr>
          <p:cNvPr id="4" name="矩形 3"/>
          <p:cNvSpPr/>
          <p:nvPr/>
        </p:nvSpPr>
        <p:spPr>
          <a:xfrm>
            <a:off x="3445510" y="492125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乘除法公式</a:t>
            </a:r>
          </a:p>
        </p:txBody>
      </p:sp>
      <p:sp>
        <p:nvSpPr>
          <p:cNvPr id="5" name="爆炸形 2 4"/>
          <p:cNvSpPr/>
          <p:nvPr/>
        </p:nvSpPr>
        <p:spPr>
          <a:xfrm>
            <a:off x="670560" y="876300"/>
            <a:ext cx="1584960" cy="501396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/>
              <a:t>考点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练习：根据乘除法公式计算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4400"/>
              <a:t>乘法：</a:t>
            </a:r>
          </a:p>
          <a:p>
            <a:r>
              <a:rPr lang="en-US" altLang="zh-CN" sz="4400"/>
              <a:t>4 </a:t>
            </a:r>
            <a:r>
              <a:rPr lang="zh-CN" altLang="en-US" sz="4400"/>
              <a:t>× </a:t>
            </a:r>
            <a:r>
              <a:rPr lang="en-US" altLang="zh-CN" sz="4400"/>
              <a:t>9 = 36</a:t>
            </a:r>
          </a:p>
          <a:p>
            <a:endParaRPr lang="en-US" altLang="zh-CN" sz="440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4400"/>
              <a:t>除法：</a:t>
            </a:r>
          </a:p>
          <a:p>
            <a:r>
              <a:rPr lang="en-US" altLang="zh-CN" sz="4400"/>
              <a:t>36 </a:t>
            </a:r>
            <a:r>
              <a:rPr lang="zh-CN" altLang="en-US" sz="4400"/>
              <a:t>÷ </a:t>
            </a:r>
            <a:r>
              <a:rPr lang="en-US" altLang="zh-CN" sz="4400"/>
              <a:t>4 = 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835" y="2443480"/>
            <a:ext cx="4947920" cy="3733800"/>
          </a:xfrm>
        </p:spPr>
        <p:txBody>
          <a:bodyPr>
            <a:normAutofit/>
          </a:bodyPr>
          <a:lstStyle/>
          <a:p>
            <a:pPr algn="ctr"/>
            <a:endParaRPr lang="zh-CN" altLang="en-US" sz="3200"/>
          </a:p>
          <a:p>
            <a:pPr algn="l"/>
            <a:r>
              <a:rPr lang="zh-CN" altLang="en-US" sz="4400">
                <a:solidFill>
                  <a:srgbClr val="FF0000"/>
                </a:solidFill>
              </a:rPr>
              <a:t>技巧</a:t>
            </a:r>
            <a:r>
              <a:rPr lang="zh-CN" altLang="en-US" sz="4400"/>
              <a:t>：</a:t>
            </a:r>
          </a:p>
          <a:p>
            <a:pPr algn="ctr"/>
            <a:r>
              <a:rPr lang="zh-CN" altLang="en-US" sz="4400"/>
              <a:t>两位数除一位数</a:t>
            </a:r>
          </a:p>
          <a:p>
            <a:pPr algn="l"/>
            <a:r>
              <a:rPr lang="zh-CN" altLang="en-US" sz="4400">
                <a:solidFill>
                  <a:srgbClr val="FF0000"/>
                </a:solidFill>
              </a:rPr>
              <a:t>想乘法，算除法。</a:t>
            </a: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>
            <a:off x="1936115" y="513080"/>
            <a:ext cx="5081270" cy="160591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>
                <a:solidFill>
                  <a:schemeClr val="tx1"/>
                </a:solidFill>
              </a:rPr>
              <a:t>植树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7440" y="2247900"/>
            <a:ext cx="4948555" cy="333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横卷形 3"/>
          <p:cNvSpPr/>
          <p:nvPr/>
        </p:nvSpPr>
        <p:spPr>
          <a:xfrm>
            <a:off x="1751330" y="578485"/>
            <a:ext cx="8121650" cy="5199380"/>
          </a:xfrm>
          <a:prstGeom prst="horizont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关于三年级数学的期中复习，你还有哪些知识点不会？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期中复习列表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4000" b="1">
                <a:solidFill>
                  <a:srgbClr val="7030A0"/>
                </a:solidFill>
              </a:rPr>
              <a:t>1</a:t>
            </a:r>
            <a:r>
              <a:rPr lang="zh-CN" altLang="en-US" sz="4000" b="1">
                <a:solidFill>
                  <a:srgbClr val="7030A0"/>
                </a:solidFill>
              </a:rPr>
              <a:t>、混合运算</a:t>
            </a:r>
          </a:p>
          <a:p>
            <a:r>
              <a:rPr lang="en-US" altLang="zh-CN" sz="4000" b="1">
                <a:solidFill>
                  <a:srgbClr val="7030A0"/>
                </a:solidFill>
              </a:rPr>
              <a:t>2</a:t>
            </a:r>
            <a:r>
              <a:rPr lang="zh-CN" altLang="en-US" sz="4000" b="1">
                <a:solidFill>
                  <a:srgbClr val="7030A0"/>
                </a:solidFill>
              </a:rPr>
              <a:t>、观察物体</a:t>
            </a:r>
          </a:p>
          <a:p>
            <a:r>
              <a:rPr lang="en-US" altLang="zh-CN" sz="4000" b="1">
                <a:solidFill>
                  <a:srgbClr val="7030A0"/>
                </a:solidFill>
              </a:rPr>
              <a:t>3</a:t>
            </a:r>
            <a:r>
              <a:rPr lang="zh-CN" altLang="en-US" sz="4000" b="1">
                <a:solidFill>
                  <a:srgbClr val="7030A0"/>
                </a:solidFill>
              </a:rPr>
              <a:t>、加与减</a:t>
            </a:r>
          </a:p>
          <a:p>
            <a:r>
              <a:rPr lang="en-US" altLang="zh-CN" sz="4000" b="1">
                <a:solidFill>
                  <a:srgbClr val="7030A0"/>
                </a:solidFill>
              </a:rPr>
              <a:t>4</a:t>
            </a:r>
            <a:r>
              <a:rPr lang="zh-CN" altLang="en-US" sz="4000" b="1">
                <a:solidFill>
                  <a:srgbClr val="7030A0"/>
                </a:solidFill>
              </a:rPr>
              <a:t>、乘与除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35065" y="1825625"/>
            <a:ext cx="4369435" cy="364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82850" y="1315720"/>
            <a:ext cx="6659245" cy="30460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96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谢谢观看</a:t>
            </a:r>
          </a:p>
          <a:p>
            <a:pPr algn="ctr"/>
            <a:r>
              <a:rPr lang="en-US" altLang="zh-CN" sz="96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O(∩_∩)O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54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重点：运算法则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、减法、加法、乘法、除法统称</a:t>
            </a:r>
            <a:r>
              <a:rPr lang="zh-CN" altLang="en-US" sz="3200">
                <a:solidFill>
                  <a:srgbClr val="FF0000"/>
                </a:solidFill>
              </a:rPr>
              <a:t>四则运算</a:t>
            </a:r>
            <a:r>
              <a:rPr lang="zh-CN" altLang="en-US"/>
              <a:t>。</a:t>
            </a:r>
          </a:p>
          <a:p>
            <a:r>
              <a:rPr lang="en-US" altLang="zh-CN"/>
              <a:t>2</a:t>
            </a:r>
            <a:r>
              <a:rPr lang="zh-CN" altLang="en-US"/>
              <a:t>、从左往右按顺序计算。</a:t>
            </a:r>
          </a:p>
          <a:p>
            <a:r>
              <a:rPr lang="en-US" altLang="zh-CN"/>
              <a:t>3</a:t>
            </a:r>
            <a:r>
              <a:rPr lang="zh-CN" altLang="en-US"/>
              <a:t>、先乘除，后加减。</a:t>
            </a:r>
          </a:p>
          <a:p>
            <a:r>
              <a:rPr lang="en-US" altLang="zh-CN"/>
              <a:t>4</a:t>
            </a:r>
            <a:r>
              <a:rPr lang="zh-CN" altLang="en-US"/>
              <a:t>、有括号先算括号里面的运算。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284095"/>
            <a:ext cx="5181600" cy="343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1014095" y="565785"/>
            <a:ext cx="5067935" cy="1052830"/>
          </a:xfrm>
          <a:prstGeom prst="fram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rgbClr val="7030A0"/>
                </a:solidFill>
              </a:rPr>
              <a:t>易错点</a:t>
            </a:r>
          </a:p>
        </p:txBody>
      </p:sp>
      <p:sp>
        <p:nvSpPr>
          <p:cNvPr id="5" name="横卷形 4"/>
          <p:cNvSpPr/>
          <p:nvPr/>
        </p:nvSpPr>
        <p:spPr>
          <a:xfrm>
            <a:off x="1371600" y="1802765"/>
            <a:ext cx="9121140" cy="3751580"/>
          </a:xfrm>
          <a:prstGeom prst="horizontalScrol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、</a:t>
            </a:r>
            <a:r>
              <a:rPr lang="en-US" altLang="zh-CN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“ 0 ”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不能做除法，切记。</a:t>
            </a:r>
          </a:p>
          <a:p>
            <a:pPr algn="ctr"/>
            <a:r>
              <a:rPr lang="en-US" altLang="zh-CN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、一个数加上</a:t>
            </a:r>
            <a:r>
              <a:rPr lang="en-US" altLang="zh-CN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0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，还得原数。</a:t>
            </a:r>
          </a:p>
          <a:p>
            <a:pPr algn="ctr"/>
            <a:r>
              <a:rPr lang="en-US" altLang="zh-CN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、一个数减去</a:t>
            </a:r>
            <a:r>
              <a:rPr lang="en-US" altLang="zh-CN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0</a:t>
            </a:r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</a:rPr>
              <a:t>，还得原数。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09570" y="492125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0" cmpd="sng">
                  <a:solidFill>
                    <a:schemeClr val="bg1"/>
                  </a:solidFill>
                  <a:prstDash val="solid"/>
                </a:ln>
                <a:blipFill>
                  <a:blip r:embed="rId2">
                    <a:alphaModFix amt="80000"/>
                  </a:blip>
                  <a:tile tx="69850" ty="0" sx="39000" sy="18000" flip="none" algn="b"/>
                </a:blipFill>
                <a:effectLst>
                  <a:glow rad="50800">
                    <a:srgbClr val="376C83">
                      <a:alpha val="23000"/>
                    </a:srgbClr>
                  </a:glow>
                  <a:innerShdw blurRad="63500" dist="25400" dir="5400000">
                    <a:prstClr val="black">
                      <a:alpha val="25000"/>
                    </a:prstClr>
                  </a:innerShdw>
                </a:effectLst>
              </a:rPr>
              <a:t>考点：观察物体</a:t>
            </a:r>
          </a:p>
        </p:txBody>
      </p:sp>
      <p:sp>
        <p:nvSpPr>
          <p:cNvPr id="6" name="立方体 5"/>
          <p:cNvSpPr/>
          <p:nvPr/>
        </p:nvSpPr>
        <p:spPr>
          <a:xfrm>
            <a:off x="1706880" y="3177540"/>
            <a:ext cx="2987040" cy="1844040"/>
          </a:xfrm>
          <a:prstGeom prst="cub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柱形 6"/>
          <p:cNvSpPr/>
          <p:nvPr/>
        </p:nvSpPr>
        <p:spPr>
          <a:xfrm>
            <a:off x="8884920" y="2156460"/>
            <a:ext cx="1767840" cy="1402080"/>
          </a:xfrm>
          <a:prstGeom prst="ca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十字形 7"/>
          <p:cNvSpPr/>
          <p:nvPr/>
        </p:nvSpPr>
        <p:spPr>
          <a:xfrm>
            <a:off x="5547360" y="4815840"/>
            <a:ext cx="914400" cy="1066800"/>
          </a:xfrm>
          <a:prstGeom prst="plu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棱台 8"/>
          <p:cNvSpPr/>
          <p:nvPr/>
        </p:nvSpPr>
        <p:spPr>
          <a:xfrm>
            <a:off x="6202680" y="2293620"/>
            <a:ext cx="1767840" cy="1005840"/>
          </a:xfrm>
          <a:prstGeom prst="bevel">
            <a:avLst>
              <a:gd name="adj" fmla="val 30681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9723120" y="4763135"/>
            <a:ext cx="563245" cy="1172845"/>
          </a:xfrm>
          <a:prstGeom prst="cub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5820" y="1181100"/>
            <a:ext cx="7745095" cy="455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34105" y="2339340"/>
            <a:ext cx="7509510" cy="3352165"/>
          </a:xfrm>
        </p:spPr>
        <p:txBody>
          <a:bodyPr/>
          <a:lstStyle/>
          <a:p>
            <a:r>
              <a:rPr lang="zh-CN" altLang="en-US" sz="3600">
                <a:solidFill>
                  <a:srgbClr val="00B0F0"/>
                </a:solidFill>
              </a:rPr>
              <a:t>同一立体图形，从不同角度观察，会有不同的形状。</a:t>
            </a:r>
          </a:p>
          <a:p>
            <a:r>
              <a:rPr lang="zh-CN" altLang="en-US" sz="3600">
                <a:solidFill>
                  <a:srgbClr val="00B0F0"/>
                </a:solidFill>
              </a:rPr>
              <a:t>正方形，四条边相等，四个角都是直角。</a:t>
            </a:r>
          </a:p>
          <a:p>
            <a:r>
              <a:rPr lang="zh-CN" altLang="en-US" sz="3600">
                <a:solidFill>
                  <a:srgbClr val="00B0F0"/>
                </a:solidFill>
                <a:sym typeface="+mn-ea"/>
              </a:rPr>
              <a:t>平行四边形，对边相等，两组平行且相等。</a:t>
            </a:r>
            <a:r>
              <a:rPr lang="en-US" altLang="zh-CN" sz="3600">
                <a:solidFill>
                  <a:srgbClr val="00B0F0"/>
                </a:solidFill>
                <a:sym typeface="+mn-ea"/>
              </a:rPr>
              <a:t> </a:t>
            </a:r>
            <a:endParaRPr lang="zh-CN" altLang="en-US" sz="3600">
              <a:solidFill>
                <a:srgbClr val="00B0F0"/>
              </a:solidFill>
              <a:sym typeface="+mn-ea"/>
            </a:endParaRPr>
          </a:p>
        </p:txBody>
      </p:sp>
      <p:sp>
        <p:nvSpPr>
          <p:cNvPr id="4" name="爆炸形 1 3"/>
          <p:cNvSpPr/>
          <p:nvPr/>
        </p:nvSpPr>
        <p:spPr>
          <a:xfrm>
            <a:off x="829945" y="365125"/>
            <a:ext cx="3014345" cy="1974215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rgbClr val="00B050"/>
                </a:solidFill>
              </a:rPr>
              <a:t>总结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难点</a:t>
            </a:r>
            <a:r>
              <a:rPr lang="en-US" altLang="zh-CN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——</a:t>
            </a:r>
            <a:r>
              <a:rPr lang="zh-CN" altLang="en-US" sz="54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加与减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5791200" y="1825625"/>
            <a:ext cx="5562600" cy="4351655"/>
          </a:xfrm>
        </p:spPr>
        <p:txBody>
          <a:bodyPr>
            <a:normAutofit/>
          </a:bodyPr>
          <a:lstStyle/>
          <a:p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计算连加算式时，按照从左至右，先把前两个数相加，再加三个数。</a:t>
            </a:r>
          </a:p>
          <a:p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从个位加起，哪一位上的数字满几十就要向前进几。</a:t>
            </a:r>
          </a:p>
          <a:p>
            <a:r>
              <a:rPr lang="zh-CN" altLang="en-US" sz="4000">
                <a:solidFill>
                  <a:srgbClr val="00B0F0"/>
                </a:solidFill>
                <a:sym typeface="+mn-ea"/>
              </a:rPr>
              <a:t>切记：不要以为只能满十进一。</a:t>
            </a: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61440" y="2553335"/>
            <a:ext cx="413385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考点：</a:t>
            </a:r>
            <a:r>
              <a:rPr lang="en-US" altLang="zh-CN"/>
              <a:t>“</a:t>
            </a:r>
            <a:r>
              <a:rPr lang="zh-CN" altLang="en-US"/>
              <a:t>运白菜、结余多少钱</a:t>
            </a:r>
            <a:r>
              <a:rPr lang="en-US" altLang="zh-CN"/>
              <a:t>”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r>
              <a:rPr lang="zh-CN" altLang="en-US" sz="4800">
                <a:solidFill>
                  <a:srgbClr val="FF0000"/>
                </a:solidFill>
              </a:rPr>
              <a:t>巧算：</a:t>
            </a:r>
          </a:p>
          <a:p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</a:rPr>
              <a:t>如果几个数相加，若能够凑成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</a:rPr>
              <a:t>整十、整百</a:t>
            </a:r>
            <a:r>
              <a:rPr lang="en-US" altLang="zh-CN" sz="3600">
                <a:solidFill>
                  <a:schemeClr val="tx1">
                    <a:lumMod val="95000"/>
                    <a:lumOff val="5000"/>
                  </a:schemeClr>
                </a:solidFill>
              </a:rPr>
              <a:t>”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</a:rPr>
              <a:t>，就先凑整，在计算其他的加数。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52320"/>
            <a:ext cx="5181600" cy="3897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542</Words>
  <Application>WPS 演示</Application>
  <PresentationFormat>自定义</PresentationFormat>
  <Paragraphs>69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期中复习列表</vt:lpstr>
      <vt:lpstr>重点：运算法则</vt:lpstr>
      <vt:lpstr>幻灯片 4</vt:lpstr>
      <vt:lpstr>幻灯片 5</vt:lpstr>
      <vt:lpstr>幻灯片 6</vt:lpstr>
      <vt:lpstr>幻灯片 7</vt:lpstr>
      <vt:lpstr>难点——加与减</vt:lpstr>
      <vt:lpstr>考点：“运白菜、结余多少钱”</vt:lpstr>
      <vt:lpstr>难点——里程表</vt:lpstr>
      <vt:lpstr>重难点：乘、除</vt:lpstr>
      <vt:lpstr>小试牛刀</vt:lpstr>
      <vt:lpstr>反思——我的难题？</vt:lpstr>
      <vt:lpstr>重点：口算方法</vt:lpstr>
      <vt:lpstr>幻灯片 15</vt:lpstr>
      <vt:lpstr>幻灯片 16</vt:lpstr>
      <vt:lpstr>练习：根据乘除法公式计算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2017-10-21T00:33:00Z</dcterms:created>
  <dcterms:modified xsi:type="dcterms:W3CDTF">2017-10-25T11:31:24Z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