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8" r:id="rId3"/>
    <p:sldId id="269" r:id="rId4"/>
    <p:sldId id="270" r:id="rId5"/>
    <p:sldId id="271" r:id="rId6"/>
    <p:sldId id="272" r:id="rId7"/>
    <p:sldId id="273" r:id="rId8"/>
    <p:sldId id="274" r:id="rId9"/>
    <p:sldId id="275" r:id="rId10"/>
    <p:sldId id="276" r:id="rId11"/>
    <p:sldId id="277" r:id="rId12"/>
    <p:sldId id="278" r:id="rId1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a:p>
        </p:txBody>
      </p:sp>
      <p:sp>
        <p:nvSpPr>
          <p:cNvPr id="5" name="页脚占位符 4"/>
          <p:cNvSpPr>
            <a:spLocks noGrp="1"/>
          </p:cNvSpPr>
          <p:nvPr>
            <p:ph type="ftr" sz="quarter" idx="11"/>
          </p:nvPr>
        </p:nvSpPr>
        <p:spPr/>
        <p:txBody>
          <a:bodyPr/>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a:p>
        </p:txBody>
      </p:sp>
      <p:sp>
        <p:nvSpPr>
          <p:cNvPr id="5" name="页脚占位符 4"/>
          <p:cNvSpPr>
            <a:spLocks noGrp="1"/>
          </p:cNvSpPr>
          <p:nvPr>
            <p:ph type="ftr" sz="quarter" idx="11"/>
          </p:nvPr>
        </p:nvSpPr>
        <p:spPr/>
        <p:txBody>
          <a:bodyPr/>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220200" y="762000"/>
            <a:ext cx="2667000" cy="53340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219200" y="762000"/>
            <a:ext cx="7846391" cy="53340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a:p>
        </p:txBody>
      </p:sp>
      <p:sp>
        <p:nvSpPr>
          <p:cNvPr id="5" name="页脚占位符 4"/>
          <p:cNvSpPr>
            <a:spLocks noGrp="1"/>
          </p:cNvSpPr>
          <p:nvPr>
            <p:ph type="ftr" sz="quarter" idx="11"/>
          </p:nvPr>
        </p:nvSpPr>
        <p:spPr/>
        <p:txBody>
          <a:bodyPr/>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a:p>
        </p:txBody>
      </p:sp>
      <p:sp>
        <p:nvSpPr>
          <p:cNvPr id="5" name="页脚占位符 4"/>
          <p:cNvSpPr>
            <a:spLocks noGrp="1"/>
          </p:cNvSpPr>
          <p:nvPr>
            <p:ph type="ftr" sz="quarter" idx="11"/>
          </p:nvPr>
        </p:nvSpPr>
        <p:spPr/>
        <p:txBody>
          <a:bodyPr/>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x-none" strike="noStrike" noProof="1"/>
          </a:p>
        </p:txBody>
      </p:sp>
      <p:sp>
        <p:nvSpPr>
          <p:cNvPr id="5" name="页脚占位符 4"/>
          <p:cNvSpPr>
            <a:spLocks noGrp="1"/>
          </p:cNvSpPr>
          <p:nvPr>
            <p:ph type="ftr" sz="quarter" idx="11"/>
          </p:nvPr>
        </p:nvSpPr>
        <p:spPr/>
        <p:txBody>
          <a:bodyPr/>
          <a:p>
            <a:pPr lvl="0" eaLnBrk="1" fontAlgn="base" hangingPunct="1"/>
            <a:endParaRPr lang="en-US" altLang="x-none" strike="noStrike" noProof="1"/>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19200" y="2362200"/>
            <a:ext cx="5227320" cy="3733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659880" y="2362200"/>
            <a:ext cx="5227320" cy="37338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x-none" strike="noStrike" noProof="1"/>
          </a:p>
        </p:txBody>
      </p:sp>
      <p:sp>
        <p:nvSpPr>
          <p:cNvPr id="6" name="页脚占位符 5"/>
          <p:cNvSpPr>
            <a:spLocks noGrp="1"/>
          </p:cNvSpPr>
          <p:nvPr>
            <p:ph type="ftr" sz="quarter" idx="11"/>
          </p:nvPr>
        </p:nvSpPr>
        <p:spPr/>
        <p:txBody>
          <a:bodyPr/>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1186775" y="2665379"/>
            <a:ext cx="4873575"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256939" y="2665379"/>
            <a:ext cx="4897576"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x-none" strike="noStrike" noProof="1"/>
          </a:p>
        </p:txBody>
      </p:sp>
      <p:sp>
        <p:nvSpPr>
          <p:cNvPr id="8" name="页脚占位符 7"/>
          <p:cNvSpPr>
            <a:spLocks noGrp="1"/>
          </p:cNvSpPr>
          <p:nvPr>
            <p:ph type="ftr" sz="quarter" idx="11"/>
          </p:nvPr>
        </p:nvSpPr>
        <p:spPr/>
        <p:txBody>
          <a:bodyPr/>
          <a:p>
            <a:pPr lvl="0" eaLnBrk="1" fontAlgn="base" hangingPunct="1"/>
            <a:endParaRPr lang="en-US" altLang="x-none" strike="noStrike" noProof="1"/>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x-none" strike="noStrike" noProof="1"/>
          </a:p>
        </p:txBody>
      </p:sp>
      <p:sp>
        <p:nvSpPr>
          <p:cNvPr id="4" name="页脚占位符 3"/>
          <p:cNvSpPr>
            <a:spLocks noGrp="1"/>
          </p:cNvSpPr>
          <p:nvPr>
            <p:ph type="ftr" sz="quarter" idx="11"/>
          </p:nvPr>
        </p:nvSpPr>
        <p:spPr/>
        <p:txBody>
          <a:bodyPr/>
          <a:p>
            <a:pPr lvl="0" eaLnBrk="1" fontAlgn="base" hangingPunct="1"/>
            <a:endParaRPr lang="en-US" altLang="x-none" strike="noStrike" noProof="1"/>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x-none" strike="noStrike" noProof="1"/>
          </a:p>
        </p:txBody>
      </p:sp>
      <p:sp>
        <p:nvSpPr>
          <p:cNvPr id="3" name="页脚占位符 2"/>
          <p:cNvSpPr>
            <a:spLocks noGrp="1"/>
          </p:cNvSpPr>
          <p:nvPr>
            <p:ph type="ftr" sz="quarter" idx="11"/>
          </p:nvPr>
        </p:nvSpPr>
        <p:spPr/>
        <p:txBody>
          <a:bodyPr/>
          <a:p>
            <a:pPr lvl="0" eaLnBrk="1" fontAlgn="base" hangingPunct="1"/>
            <a:endParaRPr lang="en-US" altLang="x-none" strike="noStrike" noProof="1"/>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x-none" strike="noStrike" noProof="1"/>
          </a:p>
        </p:txBody>
      </p:sp>
      <p:sp>
        <p:nvSpPr>
          <p:cNvPr id="6" name="页脚占位符 5"/>
          <p:cNvSpPr>
            <a:spLocks noGrp="1"/>
          </p:cNvSpPr>
          <p:nvPr>
            <p:ph type="ftr" sz="quarter" idx="11"/>
          </p:nvPr>
        </p:nvSpPr>
        <p:spPr/>
        <p:txBody>
          <a:bodyPr/>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x-none" strike="noStrike" noProof="1"/>
          </a:p>
        </p:txBody>
      </p:sp>
      <p:sp>
        <p:nvSpPr>
          <p:cNvPr id="6" name="页脚占位符 5"/>
          <p:cNvSpPr>
            <a:spLocks noGrp="1"/>
          </p:cNvSpPr>
          <p:nvPr>
            <p:ph type="ftr" sz="quarter" idx="11"/>
          </p:nvPr>
        </p:nvSpPr>
        <p:spPr/>
        <p:txBody>
          <a:bodyPr/>
          <a:p>
            <a:pPr lvl="0" eaLnBrk="1" fontAlgn="base" hangingPunct="1"/>
            <a:endParaRPr lang="en-US" altLang="x-none" strike="noStrike" noProof="1"/>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grpSp>
        <p:nvGrpSpPr>
          <p:cNvPr id="1026" name="Group 2"/>
          <p:cNvGrpSpPr/>
          <p:nvPr/>
        </p:nvGrpSpPr>
        <p:grpSpPr>
          <a:xfrm>
            <a:off x="0" y="0"/>
            <a:ext cx="4267200" cy="6858000"/>
            <a:chOff x="0" y="0"/>
            <a:chExt cx="2016" cy="4320"/>
          </a:xfrm>
        </p:grpSpPr>
        <p:sp>
          <p:nvSpPr>
            <p:cNvPr id="1027" name="Rectangle 3"/>
            <p:cNvSpPr/>
            <p:nvPr/>
          </p:nvSpPr>
          <p:spPr>
            <a:xfrm>
              <a:off x="0" y="0"/>
              <a:ext cx="480" cy="4320"/>
            </a:xfrm>
            <a:prstGeom prst="rect">
              <a:avLst/>
            </a:prstGeom>
            <a:solidFill>
              <a:schemeClr val="accent1"/>
            </a:solidFill>
            <a:ln w="9525">
              <a:noFill/>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1028" name="Rectangle 4"/>
            <p:cNvSpPr/>
            <p:nvPr/>
          </p:nvSpPr>
          <p:spPr>
            <a:xfrm>
              <a:off x="432" y="0"/>
              <a:ext cx="1584" cy="672"/>
            </a:xfrm>
            <a:prstGeom prst="rect">
              <a:avLst/>
            </a:prstGeom>
            <a:solidFill>
              <a:schemeClr val="accent1"/>
            </a:solidFill>
            <a:ln w="9525">
              <a:noFill/>
            </a:ln>
          </p:spPr>
          <p:txBody>
            <a:bodyPr wrap="none" anchor="ctr"/>
            <a:p>
              <a:pPr lvl="0"/>
              <a:endParaRPr lang="zh-CN" altLang="en-US" dirty="0">
                <a:latin typeface="Times New Roman" panose="02020603050405020304" pitchFamily="18" charset="0"/>
                <a:ea typeface="宋体" panose="02010600030101010101" pitchFamily="2" charset="-122"/>
              </a:endParaRPr>
            </a:p>
          </p:txBody>
        </p:sp>
      </p:grpSp>
      <p:sp>
        <p:nvSpPr>
          <p:cNvPr id="1029" name="AutoShape 5"/>
          <p:cNvSpPr/>
          <p:nvPr/>
        </p:nvSpPr>
        <p:spPr>
          <a:xfrm>
            <a:off x="1016000" y="762000"/>
            <a:ext cx="6807200" cy="609600"/>
          </a:xfrm>
          <a:prstGeom prst="roundRect">
            <a:avLst>
              <a:gd name="adj" fmla="val 50000"/>
            </a:avLst>
          </a:prstGeom>
          <a:solidFill>
            <a:schemeClr val="bg1"/>
          </a:solidFill>
          <a:ln w="9525">
            <a:noFill/>
          </a:ln>
        </p:spPr>
        <p:txBody>
          <a:bodyPr wrap="none" anchor="ctr"/>
          <a:p>
            <a:pPr lvl="0" algn="ctr"/>
            <a:endParaRPr lang="zh-CN" altLang="en-US" sz="2400" dirty="0">
              <a:latin typeface="Times New Roman" panose="02020603050405020304" pitchFamily="18" charset="0"/>
              <a:ea typeface="宋体" panose="02010600030101010101" pitchFamily="2" charset="-122"/>
            </a:endParaRPr>
          </a:p>
        </p:txBody>
      </p:sp>
      <p:sp>
        <p:nvSpPr>
          <p:cNvPr id="1030" name="Rectangle 6"/>
          <p:cNvSpPr>
            <a:spLocks noGrp="1"/>
          </p:cNvSpPr>
          <p:nvPr>
            <p:ph type="title"/>
          </p:nvPr>
        </p:nvSpPr>
        <p:spPr>
          <a:xfrm>
            <a:off x="1219200" y="762000"/>
            <a:ext cx="10668000" cy="1143000"/>
          </a:xfrm>
          <a:prstGeom prst="rect">
            <a:avLst/>
          </a:prstGeom>
          <a:noFill/>
          <a:ln w="9525">
            <a:noFill/>
          </a:ln>
        </p:spPr>
        <p:txBody>
          <a:bodyPr anchor="b"/>
          <a:p>
            <a:pPr lvl="0"/>
            <a:r>
              <a:rPr lang="zh-CN" altLang="en-US"/>
              <a:t>单击此处编辑母版标题样式</a:t>
            </a:r>
            <a:endParaRPr lang="zh-CN" altLang="en-US"/>
          </a:p>
        </p:txBody>
      </p:sp>
      <p:sp>
        <p:nvSpPr>
          <p:cNvPr id="1031" name="Rectangle 7"/>
          <p:cNvSpPr>
            <a:spLocks noGrp="1"/>
          </p:cNvSpPr>
          <p:nvPr>
            <p:ph type="body"/>
          </p:nvPr>
        </p:nvSpPr>
        <p:spPr>
          <a:xfrm>
            <a:off x="1219200" y="2362200"/>
            <a:ext cx="10668000" cy="3733800"/>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32" name="Rectangle 8"/>
          <p:cNvSpPr>
            <a:spLocks noGrp="1"/>
          </p:cNvSpPr>
          <p:nvPr>
            <p:ph type="dt" sz="half" idx="2"/>
          </p:nvPr>
        </p:nvSpPr>
        <p:spPr>
          <a:xfrm>
            <a:off x="9347200" y="6553200"/>
            <a:ext cx="2540000" cy="304800"/>
          </a:xfrm>
          <a:prstGeom prst="rect">
            <a:avLst/>
          </a:prstGeom>
          <a:noFill/>
          <a:ln w="9525">
            <a:noFill/>
          </a:ln>
        </p:spPr>
        <p:txBody>
          <a:bodyPr anchor="b">
            <a:spAutoFit/>
          </a:bodyPr>
          <a:lstStyle>
            <a:lvl1pPr algn="r">
              <a:defRPr sz="1400">
                <a:latin typeface="Arial" panose="020B0604020202020204" pitchFamily="34" charset="0"/>
              </a:defRPr>
            </a:lvl1pPr>
          </a:lstStyle>
          <a:p>
            <a:pPr lvl="0" eaLnBrk="1" fontAlgn="base" hangingPunct="1"/>
            <a:endParaRPr lang="en-US" altLang="x-none" strike="noStrike" noProof="1"/>
          </a:p>
        </p:txBody>
      </p:sp>
      <p:sp>
        <p:nvSpPr>
          <p:cNvPr id="1033" name="Rectangle 9"/>
          <p:cNvSpPr>
            <a:spLocks noGrp="1"/>
          </p:cNvSpPr>
          <p:nvPr>
            <p:ph type="ftr" sz="quarter" idx="3"/>
          </p:nvPr>
        </p:nvSpPr>
        <p:spPr>
          <a:xfrm>
            <a:off x="3915833" y="6529388"/>
            <a:ext cx="3860800" cy="304800"/>
          </a:xfrm>
          <a:prstGeom prst="rect">
            <a:avLst/>
          </a:prstGeom>
          <a:noFill/>
          <a:ln w="9525">
            <a:noFill/>
          </a:ln>
        </p:spPr>
        <p:txBody>
          <a:bodyPr anchor="b">
            <a:spAutoFit/>
          </a:bodyPr>
          <a:lstStyle>
            <a:lvl1pPr algn="ctr">
              <a:defRPr sz="1400">
                <a:latin typeface="Arial" panose="020B0604020202020204" pitchFamily="34" charset="0"/>
              </a:defRPr>
            </a:lvl1pPr>
          </a:lstStyle>
          <a:p>
            <a:pPr lvl="0" eaLnBrk="1" fontAlgn="base" hangingPunct="1"/>
            <a:endParaRPr lang="en-US" altLang="x-none" strike="noStrike" noProof="1"/>
          </a:p>
        </p:txBody>
      </p:sp>
      <p:sp>
        <p:nvSpPr>
          <p:cNvPr id="1034" name="Rectangle 10"/>
          <p:cNvSpPr>
            <a:spLocks noGrp="1"/>
          </p:cNvSpPr>
          <p:nvPr>
            <p:ph type="sldNum" sz="quarter" idx="4"/>
          </p:nvPr>
        </p:nvSpPr>
        <p:spPr>
          <a:xfrm>
            <a:off x="112184" y="6343650"/>
            <a:ext cx="783167" cy="488950"/>
          </a:xfrm>
          <a:prstGeom prst="rect">
            <a:avLst/>
          </a:prstGeom>
          <a:noFill/>
          <a:ln w="9525">
            <a:noFill/>
          </a:ln>
        </p:spPr>
        <p:txBody>
          <a:bodyPr anchor="b" anchorCtr="1">
            <a:spAutoFit/>
          </a:bodyPr>
          <a:lstStyle>
            <a:lvl1pPr>
              <a:defRPr sz="2600" b="1">
                <a:solidFill>
                  <a:schemeClr val="bg1"/>
                </a:solidFill>
                <a:latin typeface="Arial" panose="020B0604020202020204" pitchFamily="34" charset="0"/>
              </a:defRPr>
            </a:lvl1pPr>
          </a:lstStyle>
          <a:p>
            <a:pPr lvl="0" eaLnBrk="1" fontAlgn="base" hangingPunct="1"/>
            <a:fld id="{9A0DB2DC-4C9A-4742-B13C-FB6460FD3503}" type="slidenum">
              <a:rPr lang="en-US" altLang="x-none" strike="noStrike" noProof="1">
                <a:latin typeface="Arial" panose="020B0604020202020204" pitchFamily="34" charset="0"/>
                <a:ea typeface="宋体" panose="02010600030101010101" pitchFamily="2" charset="-122"/>
                <a:cs typeface="+mn-ea"/>
              </a:rPr>
            </a:fld>
            <a:endParaRPr lang="en-US" altLang="x-none" strike="noStrike" noProof="1"/>
          </a:p>
        </p:txBody>
      </p:sp>
      <p:grpSp>
        <p:nvGrpSpPr>
          <p:cNvPr id="1035" name="Group 11"/>
          <p:cNvGrpSpPr/>
          <p:nvPr/>
        </p:nvGrpSpPr>
        <p:grpSpPr>
          <a:xfrm>
            <a:off x="304800" y="1981200"/>
            <a:ext cx="9855200" cy="319088"/>
            <a:chOff x="0" y="0"/>
            <a:chExt cx="4656" cy="201"/>
          </a:xfrm>
        </p:grpSpPr>
        <p:sp>
          <p:nvSpPr>
            <p:cNvPr id="1036" name="AutoShape 12"/>
            <p:cNvSpPr/>
            <p:nvPr/>
          </p:nvSpPr>
          <p:spPr>
            <a:xfrm>
              <a:off x="240" y="0"/>
              <a:ext cx="4416" cy="200"/>
            </a:xfrm>
            <a:prstGeom prst="roundRect">
              <a:avLst>
                <a:gd name="adj" fmla="val 0"/>
              </a:avLst>
            </a:prstGeom>
            <a:solidFill>
              <a:schemeClr val="bg2"/>
            </a:solidFill>
            <a:ln w="9525">
              <a:noFill/>
            </a:ln>
          </p:spPr>
          <p:txBody>
            <a:bodyPr wrap="none" anchor="ctr"/>
            <a:p>
              <a:pPr lvl="0"/>
              <a:endParaRPr lang="zh-CN" altLang="en-US" dirty="0">
                <a:latin typeface="Times New Roman" panose="02020603050405020304" pitchFamily="18" charset="0"/>
                <a:ea typeface="宋体" panose="02010600030101010101" pitchFamily="2" charset="-122"/>
              </a:endParaRPr>
            </a:p>
          </p:txBody>
        </p:sp>
        <p:sp>
          <p:nvSpPr>
            <p:cNvPr id="1037" name="AutoShape 13"/>
            <p:cNvSpPr/>
            <p:nvPr/>
          </p:nvSpPr>
          <p:spPr>
            <a:xfrm flipH="1">
              <a:off x="0" y="0"/>
              <a:ext cx="248" cy="201"/>
            </a:xfrm>
            <a:prstGeom prst="flowChartDelay">
              <a:avLst/>
            </a:prstGeom>
            <a:solidFill>
              <a:schemeClr val="bg2"/>
            </a:solidFill>
            <a:ln w="9525">
              <a:noFill/>
            </a:ln>
          </p:spPr>
          <p:txBody>
            <a:bodyPr wrap="none" anchor="ctr"/>
            <a:p>
              <a:pPr lvl="0"/>
              <a:endParaRPr lang="zh-CN" altLang="en-US" dirty="0">
                <a:latin typeface="Times New Roman" panose="02020603050405020304" pitchFamily="18"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ftr="0" dt="0"/>
  <p:txStyles>
    <p:titleStyle>
      <a:lvl1pPr marL="0" lvl="0" indent="0" algn="l" defTabSz="914400" eaLnBrk="0" fontAlgn="base" latinLnBrk="0" hangingPunct="0">
        <a:lnSpc>
          <a:spcPct val="90000"/>
        </a:lnSpc>
        <a:spcBef>
          <a:spcPct val="0"/>
        </a:spcBef>
        <a:spcAft>
          <a:spcPct val="0"/>
        </a:spcAft>
        <a:buClr>
          <a:srgbClr val="000000"/>
        </a:buClr>
        <a:buNone/>
        <a:defRPr sz="3600" b="1"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8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
        <a:defRPr sz="24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tx1"/>
        </a:buClr>
        <a:buSzPct val="8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tx1"/>
        </a:buClr>
        <a:buSzPct val="65000"/>
        <a:buFont typeface="Wingdings" panose="05000000000000000000" pitchFamily="2" charset="2"/>
        <a:buChar char="l"/>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tx1"/>
        </a:buClr>
        <a:buSzPct val="65000"/>
        <a:buFont typeface="Wingdings" panose="05000000000000000000" pitchFamily="2" charset="2"/>
        <a:buChar char="l"/>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tx1"/>
        </a:buClr>
        <a:buSzPct val="65000"/>
        <a:buFont typeface="Wingdings" panose="05000000000000000000" pitchFamily="2" charset="2"/>
        <a:buChar char="l"/>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tx1"/>
        </a:buClr>
        <a:buSzPct val="65000"/>
        <a:buFont typeface="Wingdings" panose="05000000000000000000" pitchFamily="2" charset="2"/>
        <a:buChar char="l"/>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tx1"/>
        </a:buClr>
        <a:buSzPct val="65000"/>
        <a:buFont typeface="Wingdings" panose="05000000000000000000" pitchFamily="2" charset="2"/>
        <a:buChar char="l"/>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44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blipFill>
        <a:effectLst/>
      </p:bgPr>
    </p:bg>
    <p:spTree>
      <p:nvGrpSpPr>
        <p:cNvPr id="1" name=""/>
        <p:cNvGrpSpPr/>
        <p:nvPr/>
      </p:nvGrpSpPr>
      <p:grpSpPr/>
      <p:sp>
        <p:nvSpPr>
          <p:cNvPr id="4098" name="TextBox 10"/>
          <p:cNvSpPr txBox="1"/>
          <p:nvPr/>
        </p:nvSpPr>
        <p:spPr>
          <a:xfrm>
            <a:off x="3863975" y="2060575"/>
            <a:ext cx="3855720" cy="822960"/>
          </a:xfrm>
          <a:prstGeom prst="rect">
            <a:avLst/>
          </a:prstGeom>
          <a:noFill/>
          <a:ln w="9525">
            <a:noFill/>
          </a:ln>
        </p:spPr>
        <p:txBody>
          <a:bodyPr wrap="none" anchor="t">
            <a:spAutoFit/>
          </a:bodyPr>
          <a:p>
            <a:pPr lvl="0"/>
            <a:r>
              <a:rPr lang="zh-CN" altLang="en-US" sz="4800" b="1" dirty="0">
                <a:solidFill>
                  <a:schemeClr val="bg1"/>
                </a:solidFill>
                <a:latin typeface="黑体" panose="02010609060101010101" pitchFamily="2" charset="-122"/>
                <a:ea typeface="黑体" panose="02010609060101010101" pitchFamily="2" charset="-122"/>
              </a:rPr>
              <a:t>校园中的测量</a:t>
            </a:r>
            <a:endParaRPr lang="zh-CN" altLang="en-US" sz="4800" b="1" dirty="0">
              <a:solidFill>
                <a:schemeClr val="bg1"/>
              </a:solidFill>
              <a:latin typeface="黑体" panose="02010609060101010101" pitchFamily="2" charset="-122"/>
              <a:ea typeface="黑体" panose="02010609060101010101" pitchFamily="2"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13314"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活动三</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6387" name="TextBox 102"/>
          <p:cNvSpPr txBox="1"/>
          <p:nvPr/>
        </p:nvSpPr>
        <p:spPr>
          <a:xfrm>
            <a:off x="2095500" y="2571750"/>
            <a:ext cx="8072438" cy="51816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沙坑的长是多少。</a:t>
            </a:r>
            <a:endParaRPr lang="zh-CN" altLang="en-US" sz="2800" b="1" dirty="0">
              <a:solidFill>
                <a:srgbClr val="000000"/>
              </a:solidFill>
              <a:latin typeface="楷体_GB2312" pitchFamily="49" charset="-122"/>
              <a:ea typeface="楷体_GB2312" pitchFamily="49" charset="-122"/>
            </a:endParaRPr>
          </a:p>
        </p:txBody>
      </p:sp>
      <p:sp>
        <p:nvSpPr>
          <p:cNvPr id="16388"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活动内容</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6389" name="TextBox 102"/>
          <p:cNvSpPr txBox="1"/>
          <p:nvPr/>
        </p:nvSpPr>
        <p:spPr>
          <a:xfrm>
            <a:off x="2166938" y="3190875"/>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活动准备</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6390" name="TextBox 102"/>
          <p:cNvSpPr txBox="1"/>
          <p:nvPr/>
        </p:nvSpPr>
        <p:spPr>
          <a:xfrm>
            <a:off x="2166938" y="3786188"/>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准备物品：卷尺、记录本和笔。</a:t>
            </a:r>
            <a:endParaRPr lang="zh-CN" altLang="en-US" sz="2800" b="1" dirty="0">
              <a:solidFill>
                <a:srgbClr val="000000"/>
              </a:solidFill>
              <a:latin typeface="楷体_GB2312" pitchFamily="49" charset="-122"/>
              <a:ea typeface="楷体_GB2312" pitchFamily="49" charset="-122"/>
            </a:endParaRPr>
          </a:p>
        </p:txBody>
      </p:sp>
      <p:sp>
        <p:nvSpPr>
          <p:cNvPr id="16391" name="TextBox 102"/>
          <p:cNvSpPr txBox="1"/>
          <p:nvPr/>
        </p:nvSpPr>
        <p:spPr>
          <a:xfrm>
            <a:off x="2166938" y="4429125"/>
            <a:ext cx="8072437" cy="94488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2.</a:t>
            </a:r>
            <a:r>
              <a:rPr lang="zh-CN" altLang="en-US" sz="2800" b="1" dirty="0">
                <a:solidFill>
                  <a:srgbClr val="000000"/>
                </a:solidFill>
                <a:latin typeface="楷体_GB2312" pitchFamily="49" charset="-122"/>
                <a:ea typeface="楷体_GB2312" pitchFamily="49" charset="-122"/>
              </a:rPr>
              <a:t>确定小组成员及分工：每组</a:t>
            </a:r>
            <a:r>
              <a:rPr lang="en-US" altLang="x-none" sz="2800" b="1">
                <a:solidFill>
                  <a:srgbClr val="000000"/>
                </a:solidFill>
                <a:latin typeface="楷体_GB2312" pitchFamily="49" charset="-122"/>
                <a:ea typeface="楷体_GB2312" pitchFamily="49" charset="-122"/>
              </a:rPr>
              <a:t>3</a:t>
            </a:r>
            <a:r>
              <a:rPr lang="zh-CN" altLang="en-US" sz="2800" b="1" dirty="0">
                <a:solidFill>
                  <a:srgbClr val="000000"/>
                </a:solidFill>
                <a:latin typeface="楷体_GB2312" pitchFamily="49" charset="-122"/>
                <a:ea typeface="楷体_GB2312" pitchFamily="49" charset="-122"/>
              </a:rPr>
              <a:t>名同学，其中有</a:t>
            </a:r>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名记录员。</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38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38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39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3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p:bldP spid="16390" grpId="0"/>
      <p:bldP spid="1639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14338"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活动三</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7411"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活动步骤</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7412" name="TextBox 102"/>
          <p:cNvSpPr txBox="1"/>
          <p:nvPr/>
        </p:nvSpPr>
        <p:spPr>
          <a:xfrm>
            <a:off x="2166938" y="2500313"/>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把尺的“</a:t>
            </a:r>
            <a:r>
              <a:rPr lang="en-US" altLang="x-none" sz="2800" b="1">
                <a:solidFill>
                  <a:srgbClr val="000000"/>
                </a:solidFill>
                <a:latin typeface="楷体_GB2312" pitchFamily="49" charset="-122"/>
                <a:ea typeface="楷体_GB2312" pitchFamily="49" charset="-122"/>
              </a:rPr>
              <a:t>0</a:t>
            </a:r>
            <a:r>
              <a:rPr lang="zh-CN" altLang="en-US" sz="2800" b="1" dirty="0">
                <a:solidFill>
                  <a:srgbClr val="000000"/>
                </a:solidFill>
                <a:latin typeface="楷体_GB2312" pitchFamily="49" charset="-122"/>
                <a:ea typeface="楷体_GB2312" pitchFamily="49" charset="-122"/>
              </a:rPr>
              <a:t>”刻度和沙坑的一端对齐。</a:t>
            </a:r>
            <a:endParaRPr lang="zh-CN" altLang="en-US" sz="2800" b="1" dirty="0">
              <a:solidFill>
                <a:srgbClr val="000000"/>
              </a:solidFill>
              <a:latin typeface="楷体_GB2312" pitchFamily="49" charset="-122"/>
              <a:ea typeface="楷体_GB2312" pitchFamily="49" charset="-122"/>
            </a:endParaRPr>
          </a:p>
        </p:txBody>
      </p:sp>
      <p:sp>
        <p:nvSpPr>
          <p:cNvPr id="17413" name="TextBox 102"/>
          <p:cNvSpPr txBox="1"/>
          <p:nvPr/>
        </p:nvSpPr>
        <p:spPr>
          <a:xfrm>
            <a:off x="2166938" y="3143250"/>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2.</a:t>
            </a:r>
            <a:r>
              <a:rPr lang="zh-CN" altLang="en-US" sz="2800" b="1" dirty="0">
                <a:solidFill>
                  <a:srgbClr val="000000"/>
                </a:solidFill>
                <a:latin typeface="楷体_GB2312" pitchFamily="49" charset="-122"/>
                <a:ea typeface="楷体_GB2312" pitchFamily="49" charset="-122"/>
              </a:rPr>
              <a:t>沙坑另一端对准的刻度就是沙坑的长度。</a:t>
            </a:r>
            <a:endParaRPr lang="zh-CN" altLang="en-US" sz="2800" b="1" dirty="0">
              <a:solidFill>
                <a:srgbClr val="000000"/>
              </a:solidFill>
              <a:latin typeface="楷体_GB2312" pitchFamily="49" charset="-122"/>
              <a:ea typeface="楷体_GB2312" pitchFamily="49" charset="-122"/>
            </a:endParaRPr>
          </a:p>
        </p:txBody>
      </p:sp>
      <p:sp>
        <p:nvSpPr>
          <p:cNvPr id="17414" name="TextBox 102"/>
          <p:cNvSpPr txBox="1"/>
          <p:nvPr/>
        </p:nvSpPr>
        <p:spPr>
          <a:xfrm>
            <a:off x="2166938" y="3786188"/>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3.</a:t>
            </a:r>
            <a:r>
              <a:rPr lang="zh-CN" altLang="en-US" sz="2800" b="1" dirty="0">
                <a:solidFill>
                  <a:srgbClr val="000000"/>
                </a:solidFill>
                <a:latin typeface="楷体_GB2312" pitchFamily="49" charset="-122"/>
                <a:ea typeface="楷体_GB2312" pitchFamily="49" charset="-122"/>
              </a:rPr>
              <a:t>整理活动记录单。</a:t>
            </a:r>
            <a:endParaRPr lang="zh-CN" altLang="en-US" sz="2800" b="1" dirty="0">
              <a:solidFill>
                <a:srgbClr val="000000"/>
              </a:solidFill>
              <a:latin typeface="楷体_GB2312" pitchFamily="49" charset="-122"/>
              <a:ea typeface="楷体_GB2312" pitchFamily="49" charset="-122"/>
            </a:endParaRPr>
          </a:p>
        </p:txBody>
      </p:sp>
      <p:graphicFrame>
        <p:nvGraphicFramePr>
          <p:cNvPr id="17415" name="表格 17414"/>
          <p:cNvGraphicFramePr/>
          <p:nvPr/>
        </p:nvGraphicFramePr>
        <p:xfrm>
          <a:off x="2286000" y="4357688"/>
          <a:ext cx="6096000" cy="914400"/>
        </p:xfrm>
        <a:graphic>
          <a:graphicData uri="http://schemas.openxmlformats.org/drawingml/2006/table">
            <a:tbl>
              <a:tblPr/>
              <a:tblGrid>
                <a:gridCol w="1524000"/>
                <a:gridCol w="1524000"/>
                <a:gridCol w="1524000"/>
                <a:gridCol w="1524000"/>
              </a:tblGrid>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测量对象</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测量方法</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测量过程</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测量结果</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17432" name="TextBox 102"/>
          <p:cNvSpPr txBox="1"/>
          <p:nvPr/>
        </p:nvSpPr>
        <p:spPr>
          <a:xfrm>
            <a:off x="2095500" y="5334000"/>
            <a:ext cx="1928813"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活动总结</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7433" name="TextBox 102"/>
          <p:cNvSpPr txBox="1"/>
          <p:nvPr/>
        </p:nvSpPr>
        <p:spPr>
          <a:xfrm>
            <a:off x="2095500" y="5810250"/>
            <a:ext cx="8072438" cy="51816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地面上一定范围内的直线距离可以直接用尺来测量。</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4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43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4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P spid="17413" grpId="0"/>
      <p:bldP spid="17414" grpId="0"/>
      <p:bldP spid="17432" grpId="0"/>
      <p:bldP spid="1743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5122"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活动一</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5123" name="TextBox 102"/>
          <p:cNvSpPr txBox="1"/>
          <p:nvPr/>
        </p:nvSpPr>
        <p:spPr>
          <a:xfrm>
            <a:off x="2095500" y="2571750"/>
            <a:ext cx="8072438" cy="51816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测量学校操场的一圈大约有多长。</a:t>
            </a:r>
            <a:endParaRPr lang="zh-CN" altLang="en-US" sz="2800" b="1" dirty="0">
              <a:solidFill>
                <a:srgbClr val="000000"/>
              </a:solidFill>
              <a:latin typeface="楷体_GB2312" pitchFamily="49" charset="-122"/>
              <a:ea typeface="楷体_GB2312" pitchFamily="49" charset="-122"/>
            </a:endParaRPr>
          </a:p>
        </p:txBody>
      </p:sp>
      <p:sp>
        <p:nvSpPr>
          <p:cNvPr id="5124"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活动内容</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5125" name="TextBox 102"/>
          <p:cNvSpPr txBox="1"/>
          <p:nvPr/>
        </p:nvSpPr>
        <p:spPr>
          <a:xfrm>
            <a:off x="2166938" y="3190875"/>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活动准备</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5126" name="TextBox 102"/>
          <p:cNvSpPr txBox="1"/>
          <p:nvPr/>
        </p:nvSpPr>
        <p:spPr>
          <a:xfrm>
            <a:off x="2166938" y="3786188"/>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准备物品：卷尺、竹竿、记录本和笔。</a:t>
            </a:r>
            <a:endParaRPr lang="zh-CN" altLang="en-US" sz="2800" b="1" dirty="0">
              <a:solidFill>
                <a:srgbClr val="000000"/>
              </a:solidFill>
              <a:latin typeface="楷体_GB2312" pitchFamily="49" charset="-122"/>
              <a:ea typeface="楷体_GB2312" pitchFamily="49" charset="-122"/>
            </a:endParaRPr>
          </a:p>
        </p:txBody>
      </p:sp>
      <p:sp>
        <p:nvSpPr>
          <p:cNvPr id="5127" name="TextBox 102"/>
          <p:cNvSpPr txBox="1"/>
          <p:nvPr/>
        </p:nvSpPr>
        <p:spPr>
          <a:xfrm>
            <a:off x="2166938" y="4429125"/>
            <a:ext cx="8072437" cy="94488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2.</a:t>
            </a:r>
            <a:r>
              <a:rPr lang="zh-CN" altLang="en-US" sz="2800" b="1" dirty="0">
                <a:solidFill>
                  <a:srgbClr val="000000"/>
                </a:solidFill>
                <a:latin typeface="楷体_GB2312" pitchFamily="49" charset="-122"/>
                <a:ea typeface="楷体_GB2312" pitchFamily="49" charset="-122"/>
              </a:rPr>
              <a:t>确定小组成员及分工：每组</a:t>
            </a:r>
            <a:r>
              <a:rPr lang="en-US" altLang="x-none" sz="2800" b="1">
                <a:solidFill>
                  <a:srgbClr val="000000"/>
                </a:solidFill>
                <a:latin typeface="楷体_GB2312" pitchFamily="49" charset="-122"/>
                <a:ea typeface="楷体_GB2312" pitchFamily="49" charset="-122"/>
              </a:rPr>
              <a:t>4</a:t>
            </a:r>
            <a:r>
              <a:rPr lang="zh-CN" altLang="en-US" sz="2800" b="1" dirty="0">
                <a:solidFill>
                  <a:srgbClr val="000000"/>
                </a:solidFill>
                <a:latin typeface="楷体_GB2312" pitchFamily="49" charset="-122"/>
                <a:ea typeface="楷体_GB2312" pitchFamily="49" charset="-122"/>
              </a:rPr>
              <a:t>名同学，其中有</a:t>
            </a:r>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名记录员。</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5" grpId="0"/>
      <p:bldP spid="5126" grpId="0"/>
      <p:bldP spid="512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6146"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活动一</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6147"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活动步骤</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6148" name="TextBox 102"/>
          <p:cNvSpPr txBox="1"/>
          <p:nvPr/>
        </p:nvSpPr>
        <p:spPr>
          <a:xfrm>
            <a:off x="2166938" y="3189288"/>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先用尺测量竹竿的长度。</a:t>
            </a:r>
            <a:endParaRPr lang="zh-CN" altLang="en-US" sz="2800" b="1" dirty="0">
              <a:solidFill>
                <a:srgbClr val="000000"/>
              </a:solidFill>
              <a:latin typeface="楷体_GB2312" pitchFamily="49" charset="-122"/>
              <a:ea typeface="楷体_GB2312" pitchFamily="49" charset="-122"/>
            </a:endParaRPr>
          </a:p>
        </p:txBody>
      </p:sp>
      <p:sp>
        <p:nvSpPr>
          <p:cNvPr id="6149" name="TextBox 102"/>
          <p:cNvSpPr txBox="1"/>
          <p:nvPr/>
        </p:nvSpPr>
        <p:spPr>
          <a:xfrm>
            <a:off x="2166938" y="3832225"/>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2.</a:t>
            </a:r>
            <a:r>
              <a:rPr lang="zh-CN" altLang="en-US" sz="2800" b="1" dirty="0">
                <a:solidFill>
                  <a:srgbClr val="000000"/>
                </a:solidFill>
                <a:latin typeface="楷体_GB2312" pitchFamily="49" charset="-122"/>
                <a:ea typeface="楷体_GB2312" pitchFamily="49" charset="-122"/>
              </a:rPr>
              <a:t>用竹竿测量操场一圈的长度 。</a:t>
            </a:r>
            <a:endParaRPr lang="zh-CN" altLang="en-US" sz="2800" b="1" dirty="0">
              <a:solidFill>
                <a:srgbClr val="000000"/>
              </a:solidFill>
              <a:latin typeface="楷体_GB2312" pitchFamily="49" charset="-122"/>
              <a:ea typeface="楷体_GB2312" pitchFamily="49" charset="-122"/>
            </a:endParaRPr>
          </a:p>
        </p:txBody>
      </p:sp>
      <p:sp>
        <p:nvSpPr>
          <p:cNvPr id="6150" name="TextBox 102"/>
          <p:cNvSpPr/>
          <p:nvPr/>
        </p:nvSpPr>
        <p:spPr>
          <a:xfrm>
            <a:off x="2024063" y="4357688"/>
            <a:ext cx="8072437" cy="912698"/>
          </a:xfrm>
          <a:prstGeom prst="roundRect">
            <a:avLst>
              <a:gd name="adj" fmla="val 16667"/>
            </a:avLst>
          </a:prstGeom>
          <a:solidFill>
            <a:srgbClr val="FFFFCC"/>
          </a:solidFill>
          <a:ln w="9525">
            <a:noFill/>
          </a:ln>
        </p:spPr>
        <p:txBody>
          <a:bodyPr anchor="t">
            <a:spAutoFit/>
          </a:bodyPr>
          <a:p>
            <a:pPr lvl="0"/>
            <a:r>
              <a:rPr lang="zh-CN" altLang="en-US" sz="2400" b="1" dirty="0">
                <a:solidFill>
                  <a:srgbClr val="FF0000"/>
                </a:solidFill>
                <a:latin typeface="楷体_GB2312" pitchFamily="49" charset="-122"/>
                <a:ea typeface="楷体_GB2312" pitchFamily="49" charset="-122"/>
              </a:rPr>
              <a:t>测量的时候要注意每次移动竹竿时要做好标记，一定要对准标记继续向下测量，以减少误差。</a:t>
            </a:r>
            <a:endParaRPr lang="zh-CN" altLang="en-US" sz="2400" b="1" dirty="0">
              <a:solidFill>
                <a:srgbClr val="FF0000"/>
              </a:solidFill>
              <a:latin typeface="楷体_GB2312" pitchFamily="49" charset="-122"/>
              <a:ea typeface="楷体_GB2312" pitchFamily="49" charset="-122"/>
            </a:endParaRPr>
          </a:p>
        </p:txBody>
      </p:sp>
      <p:sp>
        <p:nvSpPr>
          <p:cNvPr id="6151" name="TextBox 102"/>
          <p:cNvSpPr txBox="1"/>
          <p:nvPr/>
        </p:nvSpPr>
        <p:spPr>
          <a:xfrm>
            <a:off x="2238375" y="5476875"/>
            <a:ext cx="8072438"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3.</a:t>
            </a:r>
            <a:r>
              <a:rPr lang="zh-CN" altLang="en-US" sz="2800" b="1" dirty="0">
                <a:solidFill>
                  <a:srgbClr val="000000"/>
                </a:solidFill>
                <a:latin typeface="楷体_GB2312" pitchFamily="49" charset="-122"/>
                <a:ea typeface="楷体_GB2312" pitchFamily="49" charset="-122"/>
              </a:rPr>
              <a:t>利用竹竿数计算操场的长度。</a:t>
            </a:r>
            <a:endParaRPr lang="zh-CN" altLang="en-US" sz="2800" b="1" dirty="0">
              <a:solidFill>
                <a:srgbClr val="000000"/>
              </a:solidFill>
              <a:latin typeface="楷体_GB2312" pitchFamily="49" charset="-122"/>
              <a:ea typeface="楷体_GB2312" pitchFamily="49" charset="-122"/>
            </a:endParaRPr>
          </a:p>
        </p:txBody>
      </p:sp>
      <p:sp>
        <p:nvSpPr>
          <p:cNvPr id="6152" name="TextBox 102"/>
          <p:cNvSpPr txBox="1"/>
          <p:nvPr/>
        </p:nvSpPr>
        <p:spPr>
          <a:xfrm>
            <a:off x="1952625" y="2571750"/>
            <a:ext cx="8072438" cy="51816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（一）用竹竿测。</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5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148" grpId="0"/>
      <p:bldP spid="6149" grpId="0"/>
      <p:bldP spid="6150" grpId="0" bldLvl="0" animBg="1"/>
      <p:bldP spid="6151" grpId="0"/>
      <p:bldP spid="615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7170"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活动一</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7171"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活动步骤</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7172" name="TextBox 102"/>
          <p:cNvSpPr txBox="1"/>
          <p:nvPr/>
        </p:nvSpPr>
        <p:spPr>
          <a:xfrm>
            <a:off x="2238375" y="2571750"/>
            <a:ext cx="8072438"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4.</a:t>
            </a:r>
            <a:r>
              <a:rPr lang="zh-CN" altLang="en-US" sz="2800" b="1" dirty="0">
                <a:solidFill>
                  <a:srgbClr val="000000"/>
                </a:solidFill>
                <a:latin typeface="楷体_GB2312" pitchFamily="49" charset="-122"/>
                <a:ea typeface="楷体_GB2312" pitchFamily="49" charset="-122"/>
              </a:rPr>
              <a:t>整理活动记录单。</a:t>
            </a:r>
            <a:endParaRPr lang="zh-CN" altLang="en-US" sz="2800" b="1" dirty="0">
              <a:solidFill>
                <a:srgbClr val="000000"/>
              </a:solidFill>
              <a:latin typeface="楷体_GB2312" pitchFamily="49" charset="-122"/>
              <a:ea typeface="楷体_GB2312" pitchFamily="49" charset="-122"/>
            </a:endParaRPr>
          </a:p>
        </p:txBody>
      </p:sp>
      <p:graphicFrame>
        <p:nvGraphicFramePr>
          <p:cNvPr id="7173" name="表格 7172"/>
          <p:cNvGraphicFramePr/>
          <p:nvPr/>
        </p:nvGraphicFramePr>
        <p:xfrm>
          <a:off x="2357438" y="3371850"/>
          <a:ext cx="6096000" cy="914400"/>
        </p:xfrm>
        <a:graphic>
          <a:graphicData uri="http://schemas.openxmlformats.org/drawingml/2006/table">
            <a:tbl>
              <a:tblPr/>
              <a:tblGrid>
                <a:gridCol w="1524000"/>
                <a:gridCol w="1524000"/>
                <a:gridCol w="1524000"/>
                <a:gridCol w="1524000"/>
              </a:tblGrid>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测量对象</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测量方法</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测量过程</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测量结果</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8194"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活动一</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8195" name="TextBox 102"/>
          <p:cNvSpPr txBox="1"/>
          <p:nvPr/>
        </p:nvSpPr>
        <p:spPr>
          <a:xfrm>
            <a:off x="2166938" y="3189288"/>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先用尺测量一步的长度。</a:t>
            </a:r>
            <a:endParaRPr lang="zh-CN" altLang="en-US" sz="2800" b="1" dirty="0">
              <a:solidFill>
                <a:srgbClr val="000000"/>
              </a:solidFill>
              <a:latin typeface="楷体_GB2312" pitchFamily="49" charset="-122"/>
              <a:ea typeface="楷体_GB2312" pitchFamily="49" charset="-122"/>
            </a:endParaRPr>
          </a:p>
        </p:txBody>
      </p:sp>
      <p:sp>
        <p:nvSpPr>
          <p:cNvPr id="8196" name="TextBox 102"/>
          <p:cNvSpPr txBox="1"/>
          <p:nvPr/>
        </p:nvSpPr>
        <p:spPr>
          <a:xfrm>
            <a:off x="2166938" y="3832225"/>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2.</a:t>
            </a:r>
            <a:r>
              <a:rPr lang="zh-CN" altLang="en-US" sz="2800" b="1" dirty="0">
                <a:solidFill>
                  <a:srgbClr val="000000"/>
                </a:solidFill>
                <a:latin typeface="楷体_GB2312" pitchFamily="49" charset="-122"/>
                <a:ea typeface="楷体_GB2312" pitchFamily="49" charset="-122"/>
              </a:rPr>
              <a:t>用步测量操场一圈的长度 。</a:t>
            </a:r>
            <a:endParaRPr lang="zh-CN" altLang="en-US" sz="2800" b="1" dirty="0">
              <a:solidFill>
                <a:srgbClr val="000000"/>
              </a:solidFill>
              <a:latin typeface="楷体_GB2312" pitchFamily="49" charset="-122"/>
              <a:ea typeface="楷体_GB2312" pitchFamily="49" charset="-122"/>
            </a:endParaRPr>
          </a:p>
        </p:txBody>
      </p:sp>
      <p:sp>
        <p:nvSpPr>
          <p:cNvPr id="8197" name="TextBox 102"/>
          <p:cNvSpPr/>
          <p:nvPr/>
        </p:nvSpPr>
        <p:spPr>
          <a:xfrm>
            <a:off x="2024063" y="4438650"/>
            <a:ext cx="8072437" cy="912698"/>
          </a:xfrm>
          <a:prstGeom prst="roundRect">
            <a:avLst>
              <a:gd name="adj" fmla="val 16667"/>
            </a:avLst>
          </a:prstGeom>
          <a:solidFill>
            <a:srgbClr val="FFFFCC"/>
          </a:solidFill>
          <a:ln w="9525">
            <a:noFill/>
          </a:ln>
        </p:spPr>
        <p:txBody>
          <a:bodyPr anchor="t">
            <a:spAutoFit/>
          </a:bodyPr>
          <a:p>
            <a:pPr lvl="0"/>
            <a:r>
              <a:rPr lang="zh-CN" altLang="en-US" sz="2400" b="1" dirty="0">
                <a:solidFill>
                  <a:srgbClr val="FF0000"/>
                </a:solidFill>
                <a:latin typeface="楷体_GB2312" pitchFamily="49" charset="-122"/>
                <a:ea typeface="楷体_GB2312" pitchFamily="49" charset="-122"/>
              </a:rPr>
              <a:t>走的时候要注意每步步幅的大小要尽量与测量那一步的长度保持一致。</a:t>
            </a:r>
            <a:endParaRPr lang="zh-CN" altLang="en-US" sz="2400" b="1" dirty="0">
              <a:solidFill>
                <a:srgbClr val="FF0000"/>
              </a:solidFill>
              <a:latin typeface="楷体_GB2312" pitchFamily="49" charset="-122"/>
              <a:ea typeface="楷体_GB2312" pitchFamily="49" charset="-122"/>
            </a:endParaRPr>
          </a:p>
        </p:txBody>
      </p:sp>
      <p:sp>
        <p:nvSpPr>
          <p:cNvPr id="8198" name="TextBox 102"/>
          <p:cNvSpPr txBox="1"/>
          <p:nvPr/>
        </p:nvSpPr>
        <p:spPr>
          <a:xfrm>
            <a:off x="2238375" y="5476875"/>
            <a:ext cx="8072438"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3.</a:t>
            </a:r>
            <a:r>
              <a:rPr lang="zh-CN" altLang="en-US" sz="2800" b="1" dirty="0">
                <a:solidFill>
                  <a:srgbClr val="000000"/>
                </a:solidFill>
                <a:latin typeface="楷体_GB2312" pitchFamily="49" charset="-122"/>
                <a:ea typeface="楷体_GB2312" pitchFamily="49" charset="-122"/>
              </a:rPr>
              <a:t>利用步数计算操场的长度。</a:t>
            </a:r>
            <a:endParaRPr lang="zh-CN" altLang="en-US" sz="2800" b="1" dirty="0">
              <a:solidFill>
                <a:srgbClr val="000000"/>
              </a:solidFill>
              <a:latin typeface="楷体_GB2312" pitchFamily="49" charset="-122"/>
              <a:ea typeface="楷体_GB2312" pitchFamily="49" charset="-122"/>
            </a:endParaRPr>
          </a:p>
        </p:txBody>
      </p:sp>
      <p:sp>
        <p:nvSpPr>
          <p:cNvPr id="8199" name="TextBox 102"/>
          <p:cNvSpPr txBox="1"/>
          <p:nvPr/>
        </p:nvSpPr>
        <p:spPr>
          <a:xfrm>
            <a:off x="1952625" y="2571750"/>
            <a:ext cx="8072438" cy="51816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（二）用步测。</a:t>
            </a:r>
            <a:endParaRPr lang="zh-CN" altLang="en-US" sz="2800" b="1" dirty="0">
              <a:solidFill>
                <a:srgbClr val="000000"/>
              </a:solidFill>
              <a:latin typeface="楷体_GB2312" pitchFamily="49" charset="-122"/>
              <a:ea typeface="楷体_GB2312" pitchFamily="49" charset="-122"/>
            </a:endParaRPr>
          </a:p>
        </p:txBody>
      </p:sp>
      <p:sp>
        <p:nvSpPr>
          <p:cNvPr id="8200"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活动步骤</a:t>
            </a:r>
            <a:endParaRPr lang="zh-CN" altLang="en-US" sz="2800" b="1" dirty="0">
              <a:solidFill>
                <a:srgbClr val="00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19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197" grpId="0" bldLvl="0" animBg="1"/>
      <p:bldP spid="8198" grpId="0"/>
      <p:bldP spid="819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9218"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活动一</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9219"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活动步骤</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9220" name="TextBox 102"/>
          <p:cNvSpPr txBox="1"/>
          <p:nvPr/>
        </p:nvSpPr>
        <p:spPr>
          <a:xfrm>
            <a:off x="2238375" y="2571750"/>
            <a:ext cx="8072438"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4.</a:t>
            </a:r>
            <a:r>
              <a:rPr lang="zh-CN" altLang="en-US" sz="2800" b="1" dirty="0">
                <a:solidFill>
                  <a:srgbClr val="000000"/>
                </a:solidFill>
                <a:latin typeface="楷体_GB2312" pitchFamily="49" charset="-122"/>
                <a:ea typeface="楷体_GB2312" pitchFamily="49" charset="-122"/>
              </a:rPr>
              <a:t>整理活动记录单。</a:t>
            </a:r>
            <a:endParaRPr lang="zh-CN" altLang="en-US" sz="2800" b="1" dirty="0">
              <a:solidFill>
                <a:srgbClr val="000000"/>
              </a:solidFill>
              <a:latin typeface="楷体_GB2312" pitchFamily="49" charset="-122"/>
              <a:ea typeface="楷体_GB2312" pitchFamily="49" charset="-122"/>
            </a:endParaRPr>
          </a:p>
        </p:txBody>
      </p:sp>
      <p:graphicFrame>
        <p:nvGraphicFramePr>
          <p:cNvPr id="9221" name="表格 9220"/>
          <p:cNvGraphicFramePr/>
          <p:nvPr/>
        </p:nvGraphicFramePr>
        <p:xfrm>
          <a:off x="2357438" y="3371850"/>
          <a:ext cx="6096000" cy="914400"/>
        </p:xfrm>
        <a:graphic>
          <a:graphicData uri="http://schemas.openxmlformats.org/drawingml/2006/table">
            <a:tbl>
              <a:tblPr/>
              <a:tblGrid>
                <a:gridCol w="1524000"/>
                <a:gridCol w="1524000"/>
                <a:gridCol w="1524000"/>
                <a:gridCol w="1524000"/>
              </a:tblGrid>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测量对象</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测量方法</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测量过程</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测量结果</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9238" name="TextBox 102"/>
          <p:cNvSpPr txBox="1"/>
          <p:nvPr/>
        </p:nvSpPr>
        <p:spPr>
          <a:xfrm>
            <a:off x="2166938" y="44767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活动总结</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9239" name="TextBox 102"/>
          <p:cNvSpPr txBox="1"/>
          <p:nvPr/>
        </p:nvSpPr>
        <p:spPr>
          <a:xfrm>
            <a:off x="2166938" y="5000625"/>
            <a:ext cx="8072437" cy="94488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同一段距离，测量方法和测量工具不同，在测得的结果相同的情况下，选简便的测量方法比较合适。</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8" grpId="0"/>
      <p:bldP spid="9239"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10242"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活动二</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0243" name="TextBox 102"/>
          <p:cNvSpPr txBox="1"/>
          <p:nvPr/>
        </p:nvSpPr>
        <p:spPr>
          <a:xfrm>
            <a:off x="2095500" y="2571750"/>
            <a:ext cx="8072438" cy="51816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测量小树大约有多高。</a:t>
            </a:r>
            <a:endParaRPr lang="zh-CN" altLang="en-US" sz="2800" b="1" dirty="0">
              <a:solidFill>
                <a:srgbClr val="000000"/>
              </a:solidFill>
              <a:latin typeface="楷体_GB2312" pitchFamily="49" charset="-122"/>
              <a:ea typeface="楷体_GB2312" pitchFamily="49" charset="-122"/>
            </a:endParaRPr>
          </a:p>
        </p:txBody>
      </p:sp>
      <p:sp>
        <p:nvSpPr>
          <p:cNvPr id="10244"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活动内容</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0245" name="TextBox 102"/>
          <p:cNvSpPr txBox="1"/>
          <p:nvPr/>
        </p:nvSpPr>
        <p:spPr>
          <a:xfrm>
            <a:off x="2166938" y="3190875"/>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活动准备</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0246" name="TextBox 102"/>
          <p:cNvSpPr txBox="1"/>
          <p:nvPr/>
        </p:nvSpPr>
        <p:spPr>
          <a:xfrm>
            <a:off x="2166938" y="3786188"/>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准备物品：卷尺、记录本和笔。</a:t>
            </a:r>
            <a:endParaRPr lang="zh-CN" altLang="en-US" sz="2800" b="1" dirty="0">
              <a:solidFill>
                <a:srgbClr val="000000"/>
              </a:solidFill>
              <a:latin typeface="楷体_GB2312" pitchFamily="49" charset="-122"/>
              <a:ea typeface="楷体_GB2312" pitchFamily="49" charset="-122"/>
            </a:endParaRPr>
          </a:p>
        </p:txBody>
      </p:sp>
      <p:sp>
        <p:nvSpPr>
          <p:cNvPr id="10247" name="TextBox 102"/>
          <p:cNvSpPr txBox="1"/>
          <p:nvPr/>
        </p:nvSpPr>
        <p:spPr>
          <a:xfrm>
            <a:off x="2166938" y="4429125"/>
            <a:ext cx="8072437" cy="94488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2.</a:t>
            </a:r>
            <a:r>
              <a:rPr lang="zh-CN" altLang="en-US" sz="2800" b="1" dirty="0">
                <a:solidFill>
                  <a:srgbClr val="000000"/>
                </a:solidFill>
                <a:latin typeface="楷体_GB2312" pitchFamily="49" charset="-122"/>
                <a:ea typeface="楷体_GB2312" pitchFamily="49" charset="-122"/>
              </a:rPr>
              <a:t>确定小组成员及分工：每组</a:t>
            </a:r>
            <a:r>
              <a:rPr lang="en-US" altLang="x-none" sz="2800" b="1">
                <a:solidFill>
                  <a:srgbClr val="000000"/>
                </a:solidFill>
                <a:latin typeface="楷体_GB2312" pitchFamily="49" charset="-122"/>
                <a:ea typeface="楷体_GB2312" pitchFamily="49" charset="-122"/>
              </a:rPr>
              <a:t>4</a:t>
            </a:r>
            <a:r>
              <a:rPr lang="zh-CN" altLang="en-US" sz="2800" b="1" dirty="0">
                <a:solidFill>
                  <a:srgbClr val="000000"/>
                </a:solidFill>
                <a:latin typeface="楷体_GB2312" pitchFamily="49" charset="-122"/>
                <a:ea typeface="楷体_GB2312" pitchFamily="49" charset="-122"/>
              </a:rPr>
              <a:t>名同学，其中有</a:t>
            </a:r>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名记录员。</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p:bldP spid="10245" grpId="0"/>
      <p:bldP spid="10246" grpId="0"/>
      <p:bldP spid="1024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11266"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活动二</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1267"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活动步骤</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1268" name="TextBox 102"/>
          <p:cNvSpPr txBox="1"/>
          <p:nvPr/>
        </p:nvSpPr>
        <p:spPr>
          <a:xfrm>
            <a:off x="2166938" y="3189288"/>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1.</a:t>
            </a:r>
            <a:r>
              <a:rPr lang="zh-CN" altLang="en-US" sz="2800" b="1" dirty="0">
                <a:solidFill>
                  <a:srgbClr val="000000"/>
                </a:solidFill>
                <a:latin typeface="楷体_GB2312" pitchFamily="49" charset="-122"/>
                <a:ea typeface="楷体_GB2312" pitchFamily="49" charset="-122"/>
              </a:rPr>
              <a:t>先用尺测量一名小朋友的身高。</a:t>
            </a:r>
            <a:endParaRPr lang="zh-CN" altLang="en-US" sz="2800" b="1" dirty="0">
              <a:solidFill>
                <a:srgbClr val="000000"/>
              </a:solidFill>
              <a:latin typeface="楷体_GB2312" pitchFamily="49" charset="-122"/>
              <a:ea typeface="楷体_GB2312" pitchFamily="49" charset="-122"/>
            </a:endParaRPr>
          </a:p>
        </p:txBody>
      </p:sp>
      <p:sp>
        <p:nvSpPr>
          <p:cNvPr id="11269" name="TextBox 102"/>
          <p:cNvSpPr txBox="1"/>
          <p:nvPr/>
        </p:nvSpPr>
        <p:spPr>
          <a:xfrm>
            <a:off x="2166938" y="3832225"/>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2.</a:t>
            </a:r>
            <a:r>
              <a:rPr lang="zh-CN" altLang="en-US" sz="2800" b="1" dirty="0">
                <a:solidFill>
                  <a:srgbClr val="000000"/>
                </a:solidFill>
                <a:latin typeface="楷体_GB2312" pitchFamily="49" charset="-122"/>
                <a:ea typeface="楷体_GB2312" pitchFamily="49" charset="-122"/>
              </a:rPr>
              <a:t>在估计小树有几个这名小朋友的高。</a:t>
            </a:r>
            <a:endParaRPr lang="zh-CN" altLang="en-US" sz="2800" b="1" dirty="0">
              <a:solidFill>
                <a:srgbClr val="000000"/>
              </a:solidFill>
              <a:latin typeface="楷体_GB2312" pitchFamily="49" charset="-122"/>
              <a:ea typeface="楷体_GB2312" pitchFamily="49" charset="-122"/>
            </a:endParaRPr>
          </a:p>
        </p:txBody>
      </p:sp>
      <p:sp>
        <p:nvSpPr>
          <p:cNvPr id="11270" name="TextBox 102"/>
          <p:cNvSpPr txBox="1"/>
          <p:nvPr/>
        </p:nvSpPr>
        <p:spPr>
          <a:xfrm>
            <a:off x="2166938" y="4500563"/>
            <a:ext cx="8072437"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3.</a:t>
            </a:r>
            <a:r>
              <a:rPr lang="zh-CN" altLang="en-US" sz="2800" b="1" dirty="0">
                <a:solidFill>
                  <a:srgbClr val="000000"/>
                </a:solidFill>
                <a:latin typeface="楷体_GB2312" pitchFamily="49" charset="-122"/>
                <a:ea typeface="楷体_GB2312" pitchFamily="49" charset="-122"/>
              </a:rPr>
              <a:t>算出小树的高度。</a:t>
            </a:r>
            <a:endParaRPr lang="zh-CN" altLang="en-US" sz="2800" b="1" dirty="0">
              <a:solidFill>
                <a:srgbClr val="000000"/>
              </a:solidFill>
              <a:latin typeface="楷体_GB2312" pitchFamily="49" charset="-122"/>
              <a:ea typeface="楷体_GB2312" pitchFamily="49" charset="-122"/>
            </a:endParaRPr>
          </a:p>
        </p:txBody>
      </p:sp>
      <p:sp>
        <p:nvSpPr>
          <p:cNvPr id="11271" name="TextBox 102"/>
          <p:cNvSpPr txBox="1"/>
          <p:nvPr/>
        </p:nvSpPr>
        <p:spPr>
          <a:xfrm>
            <a:off x="1952625" y="2571750"/>
            <a:ext cx="8072438" cy="518160"/>
          </a:xfrm>
          <a:prstGeom prst="rect">
            <a:avLst/>
          </a:prstGeom>
          <a:noFill/>
          <a:ln w="9525">
            <a:noFill/>
          </a:ln>
        </p:spPr>
        <p:txBody>
          <a:bodyPr anchor="t">
            <a:spAutoFit/>
          </a:bodyPr>
          <a:p>
            <a:pPr lvl="0"/>
            <a:r>
              <a:rPr lang="zh-CN" altLang="en-US" sz="2800" b="1" dirty="0">
                <a:solidFill>
                  <a:srgbClr val="000000"/>
                </a:solidFill>
                <a:latin typeface="楷体_GB2312" pitchFamily="49" charset="-122"/>
                <a:ea typeface="楷体_GB2312" pitchFamily="49" charset="-122"/>
              </a:rPr>
              <a:t>（一）用人体测。</a:t>
            </a:r>
            <a:endParaRPr lang="zh-CN" altLang="en-US" sz="2800" b="1" dirty="0">
              <a:solidFill>
                <a:srgbClr val="0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7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2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26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2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68" grpId="0"/>
      <p:bldP spid="11269" grpId="0"/>
      <p:bldP spid="11270" grpId="0"/>
      <p:bldP spid="1127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1"/>
        </a:blipFill>
        <a:effectLst/>
      </p:bgPr>
    </p:bg>
    <p:spTree>
      <p:nvGrpSpPr>
        <p:cNvPr id="1" name=""/>
        <p:cNvGrpSpPr/>
        <p:nvPr/>
      </p:nvGrpSpPr>
      <p:grpSpPr/>
      <p:sp>
        <p:nvSpPr>
          <p:cNvPr id="12290" name="TextBox 24"/>
          <p:cNvSpPr/>
          <p:nvPr/>
        </p:nvSpPr>
        <p:spPr>
          <a:xfrm>
            <a:off x="1952625" y="1214438"/>
            <a:ext cx="1643063" cy="605532"/>
          </a:xfrm>
          <a:prstGeom prst="roundRect">
            <a:avLst>
              <a:gd name="adj" fmla="val 24468"/>
            </a:avLst>
          </a:prstGeom>
          <a:solidFill>
            <a:srgbClr val="FFFFCC"/>
          </a:solidFill>
          <a:ln w="9525" cap="flat" cmpd="sng">
            <a:solidFill>
              <a:srgbClr val="FFC000"/>
            </a:solidFill>
            <a:prstDash val="solid"/>
            <a:round/>
            <a:headEnd type="none" w="med" len="med"/>
            <a:tailEnd type="none" w="med" len="med"/>
          </a:ln>
        </p:spPr>
        <p:txBody>
          <a:bodyPr anchor="t">
            <a:spAutoFit/>
          </a:bodyPr>
          <a:p>
            <a:pPr lvl="0" algn="ctr"/>
            <a:r>
              <a:rPr lang="zh-CN" altLang="en-US" sz="2800" b="1" dirty="0">
                <a:solidFill>
                  <a:srgbClr val="000000"/>
                </a:solidFill>
                <a:latin typeface="黑体" panose="02010609060101010101" pitchFamily="2" charset="-122"/>
                <a:ea typeface="黑体" panose="02010609060101010101" pitchFamily="2" charset="-122"/>
              </a:rPr>
              <a:t>活动二</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2291" name="TextBox 102"/>
          <p:cNvSpPr txBox="1"/>
          <p:nvPr/>
        </p:nvSpPr>
        <p:spPr>
          <a:xfrm>
            <a:off x="2166938" y="2000250"/>
            <a:ext cx="1928812" cy="518160"/>
          </a:xfrm>
          <a:prstGeom prst="rect">
            <a:avLst/>
          </a:prstGeom>
          <a:noFill/>
          <a:ln w="9525">
            <a:noFill/>
          </a:ln>
        </p:spPr>
        <p:txBody>
          <a:bodyPr anchor="t">
            <a:spAutoFit/>
          </a:bodyPr>
          <a:p>
            <a:pPr lvl="0"/>
            <a:r>
              <a:rPr lang="zh-CN" altLang="en-US" sz="2800" b="1" dirty="0">
                <a:solidFill>
                  <a:srgbClr val="000000"/>
                </a:solidFill>
                <a:latin typeface="黑体" panose="02010609060101010101" pitchFamily="2" charset="-122"/>
                <a:ea typeface="黑体" panose="02010609060101010101" pitchFamily="2" charset="-122"/>
              </a:rPr>
              <a:t>活动步骤</a:t>
            </a:r>
            <a:endParaRPr lang="zh-CN" altLang="en-US" sz="2800" b="1" dirty="0">
              <a:solidFill>
                <a:srgbClr val="000000"/>
              </a:solidFill>
              <a:latin typeface="黑体" panose="02010609060101010101" pitchFamily="2" charset="-122"/>
              <a:ea typeface="黑体" panose="02010609060101010101" pitchFamily="2" charset="-122"/>
            </a:endParaRPr>
          </a:p>
        </p:txBody>
      </p:sp>
      <p:sp>
        <p:nvSpPr>
          <p:cNvPr id="12292" name="TextBox 102"/>
          <p:cNvSpPr txBox="1"/>
          <p:nvPr/>
        </p:nvSpPr>
        <p:spPr>
          <a:xfrm>
            <a:off x="2238375" y="2571750"/>
            <a:ext cx="8072438" cy="518160"/>
          </a:xfrm>
          <a:prstGeom prst="rect">
            <a:avLst/>
          </a:prstGeom>
          <a:noFill/>
          <a:ln w="9525">
            <a:noFill/>
          </a:ln>
        </p:spPr>
        <p:txBody>
          <a:bodyPr anchor="t">
            <a:spAutoFit/>
          </a:bodyPr>
          <a:p>
            <a:pPr lvl="0"/>
            <a:r>
              <a:rPr lang="en-US" altLang="x-none" sz="2800" b="1">
                <a:solidFill>
                  <a:srgbClr val="000000"/>
                </a:solidFill>
                <a:latin typeface="楷体_GB2312" pitchFamily="49" charset="-122"/>
                <a:ea typeface="楷体_GB2312" pitchFamily="49" charset="-122"/>
              </a:rPr>
              <a:t>4.</a:t>
            </a:r>
            <a:r>
              <a:rPr lang="zh-CN" altLang="en-US" sz="2800" b="1" dirty="0">
                <a:solidFill>
                  <a:srgbClr val="000000"/>
                </a:solidFill>
                <a:latin typeface="楷体_GB2312" pitchFamily="49" charset="-122"/>
                <a:ea typeface="楷体_GB2312" pitchFamily="49" charset="-122"/>
              </a:rPr>
              <a:t>整理活动记录单。</a:t>
            </a:r>
            <a:endParaRPr lang="zh-CN" altLang="en-US" sz="2800" b="1" dirty="0">
              <a:solidFill>
                <a:srgbClr val="000000"/>
              </a:solidFill>
              <a:latin typeface="楷体_GB2312" pitchFamily="49" charset="-122"/>
              <a:ea typeface="楷体_GB2312" pitchFamily="49" charset="-122"/>
            </a:endParaRPr>
          </a:p>
        </p:txBody>
      </p:sp>
      <p:graphicFrame>
        <p:nvGraphicFramePr>
          <p:cNvPr id="12293" name="表格 12292"/>
          <p:cNvGraphicFramePr/>
          <p:nvPr/>
        </p:nvGraphicFramePr>
        <p:xfrm>
          <a:off x="2357438" y="3371850"/>
          <a:ext cx="6096000" cy="914400"/>
        </p:xfrm>
        <a:graphic>
          <a:graphicData uri="http://schemas.openxmlformats.org/drawingml/2006/table">
            <a:tbl>
              <a:tblPr/>
              <a:tblGrid>
                <a:gridCol w="1524000"/>
                <a:gridCol w="1524000"/>
                <a:gridCol w="1524000"/>
                <a:gridCol w="1524000"/>
              </a:tblGrid>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测量对象</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测量方法</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测量过程</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r>
                        <a:rPr lang="zh-CN" altLang="en-US" b="1">
                          <a:solidFill>
                            <a:srgbClr val="000000"/>
                          </a:solidFill>
                          <a:latin typeface="黑体" panose="02010609060101010101" pitchFamily="2" charset="-122"/>
                          <a:ea typeface="黑体" panose="02010609060101010101" pitchFamily="2" charset="-122"/>
                        </a:rPr>
                        <a:t>测量结果</a:t>
                      </a:r>
                      <a:endParaRPr lang="zh-CN" altLang="en-US" b="1">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57200">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lnSpc>
                          <a:spcPct val="100000"/>
                        </a:lnSpc>
                        <a:spcBef>
                          <a:spcPct val="20000"/>
                        </a:spcBef>
                        <a:spcAft>
                          <a:spcPct val="0"/>
                        </a:spcAft>
                        <a:buClr>
                          <a:schemeClr val="tx1"/>
                        </a:buClr>
                        <a:buSzPct val="75000"/>
                        <a:buFont typeface="Wingdings" panose="05000000000000000000" pitchFamily="2" charset="2"/>
                        <a:buChar char="l"/>
                        <a:defRPr sz="2400" b="0" i="0" u="none" kern="1200" baseline="0">
                          <a:solidFill>
                            <a:schemeClr val="tx1"/>
                          </a:solidFill>
                          <a:latin typeface="Arial" panose="020B0604020202020204" pitchFamily="34" charset="0"/>
                          <a:ea typeface="宋体" panose="02010600030101010101" pitchFamily="2" charset="-122"/>
                        </a:defRPr>
                      </a:lvl1pPr>
                      <a:lvl2pPr marL="742950" lvl="1" indent="-285750">
                        <a:defRPr sz="2000" kern="1200"/>
                      </a:lvl2pPr>
                      <a:lvl3pPr marL="1143000" lvl="2" indent="-228600">
                        <a:defRPr sz="1800" kern="1200"/>
                      </a:lvl3pPr>
                      <a:lvl4pPr marL="1600200" lvl="3" indent="-228600">
                        <a:defRPr sz="1800" kern="1200"/>
                      </a:lvl4pPr>
                      <a:lvl5pPr marL="2057400" lvl="4" indent="-228600">
                        <a:defRPr sz="1800" kern="1200"/>
                      </a:lvl5pPr>
                    </a:lstStyle>
                    <a:p>
                      <a:pPr marL="0" lvl="0" indent="0" algn="ctr" eaLnBrk="1" hangingPunct="1">
                        <a:spcBef>
                          <a:spcPct val="0"/>
                        </a:spcBef>
                        <a:buClr>
                          <a:srgbClr val="000000"/>
                        </a:buClr>
                        <a:buSzPct val="100000"/>
                        <a:buNone/>
                      </a:pPr>
                      <a:endParaRPr lang="zh-CN" altLang="en-US" b="1" dirty="0">
                        <a:solidFill>
                          <a:srgbClr val="000000"/>
                        </a:solidFill>
                        <a:latin typeface="黑体" panose="02010609060101010101" pitchFamily="2" charset="-122"/>
                        <a:ea typeface="黑体" panose="02010609060101010101" pitchFamily="2" charset="-122"/>
                      </a:endParaRPr>
                    </a:p>
                  </a:txBody>
                  <a:tcPr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bldLvl="0" animBg="1"/>
    </p:bldLst>
  </p:timing>
</p:sld>
</file>

<file path=ppt/theme/theme1.xml><?xml version="1.0" encoding="utf-8"?>
<a:theme xmlns:a="http://schemas.openxmlformats.org/drawingml/2006/main" name="Capsules">
  <a:themeElements>
    <a:clrScheme name="">
      <a:dk1>
        <a:srgbClr val="003366"/>
      </a:dk1>
      <a:lt1>
        <a:srgbClr val="FFFFFF"/>
      </a:lt1>
      <a:dk2>
        <a:srgbClr val="006666"/>
      </a:dk2>
      <a:lt2>
        <a:srgbClr val="003366"/>
      </a:lt2>
      <a:accent1>
        <a:srgbClr val="99CC99"/>
      </a:accent1>
      <a:accent2>
        <a:srgbClr val="33CCCC"/>
      </a:accent2>
      <a:accent3>
        <a:srgbClr val="FFFFFF"/>
      </a:accent3>
      <a:accent4>
        <a:srgbClr val="002A57"/>
      </a:accent4>
      <a:accent5>
        <a:srgbClr val="CAE2CA"/>
      </a:accent5>
      <a:accent6>
        <a:srgbClr val="2DB7B7"/>
      </a:accent6>
      <a:hlink>
        <a:srgbClr val="666699"/>
      </a:hlink>
      <a:folHlink>
        <a:srgbClr val="CC99FF"/>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FFFFEB"/>
        </a:dk1>
        <a:lt1>
          <a:srgbClr val="336699"/>
        </a:lt1>
        <a:dk2>
          <a:srgbClr val="FFFFEB"/>
        </a:dk2>
        <a:lt2>
          <a:srgbClr val="000066"/>
        </a:lt2>
        <a:accent1>
          <a:srgbClr val="666699"/>
        </a:accent1>
        <a:accent2>
          <a:srgbClr val="99CCFF"/>
        </a:accent2>
        <a:accent3>
          <a:srgbClr val="ADB9CA"/>
        </a:accent3>
        <a:accent4>
          <a:srgbClr val="DCDCCA"/>
        </a:accent4>
        <a:accent5>
          <a:srgbClr val="B9B9CA"/>
        </a:accent5>
        <a:accent6>
          <a:srgbClr val="89B7E5"/>
        </a:accent6>
        <a:hlink>
          <a:srgbClr val="CCCCFF"/>
        </a:hlink>
        <a:folHlink>
          <a:srgbClr val="C68DFF"/>
        </a:folHlink>
      </a:clrScheme>
      <a:clrMap bg1="lt1" tx1="dk1" bg2="lt2" tx2="dk2" accent1="accent1" accent2="accent2" accent3="accent3" accent4="accent4" accent5="accent5" accent6="accent6" hlink="hlink" folHlink="folHlink"/>
    </a:extraClrScheme>
    <a:extraClrScheme>
      <a:clrScheme name="">
        <a:dk1>
          <a:srgbClr val="003366"/>
        </a:dk1>
        <a:lt1>
          <a:srgbClr val="FFFFFF"/>
        </a:lt1>
        <a:dk2>
          <a:srgbClr val="006666"/>
        </a:dk2>
        <a:lt2>
          <a:srgbClr val="003366"/>
        </a:lt2>
        <a:accent1>
          <a:srgbClr val="99CC99"/>
        </a:accent1>
        <a:accent2>
          <a:srgbClr val="33CCCC"/>
        </a:accent2>
        <a:accent3>
          <a:srgbClr val="FFFFFF"/>
        </a:accent3>
        <a:accent4>
          <a:srgbClr val="002A57"/>
        </a:accent4>
        <a:accent5>
          <a:srgbClr val="CAE2CA"/>
        </a:accent5>
        <a:accent6>
          <a:srgbClr val="2DB7B7"/>
        </a:accent6>
        <a:hlink>
          <a:srgbClr val="666699"/>
        </a:hlink>
        <a:folHlink>
          <a:srgbClr val="CC99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0C0C0"/>
        </a:accent1>
        <a:accent2>
          <a:srgbClr val="808080"/>
        </a:accent2>
        <a:accent3>
          <a:srgbClr val="FFFFFF"/>
        </a:accent3>
        <a:accent4>
          <a:srgbClr val="000000"/>
        </a:accent4>
        <a:accent5>
          <a:srgbClr val="DCDCDC"/>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9900CC"/>
        </a:dk2>
        <a:lt2>
          <a:srgbClr val="0033CC"/>
        </a:lt2>
        <a:accent1>
          <a:srgbClr val="FFCC66"/>
        </a:accent1>
        <a:accent2>
          <a:srgbClr val="33CC33"/>
        </a:accent2>
        <a:accent3>
          <a:srgbClr val="FFFFFF"/>
        </a:accent3>
        <a:accent4>
          <a:srgbClr val="000000"/>
        </a:accent4>
        <a:accent5>
          <a:srgbClr val="FFE2B9"/>
        </a:accent5>
        <a:accent6>
          <a:srgbClr val="2DB72D"/>
        </a:accent6>
        <a:hlink>
          <a:srgbClr val="9900CC"/>
        </a:hlink>
        <a:folHlink>
          <a:srgbClr val="9900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699</Words>
  <Application>WPS 演示</Application>
  <PresentationFormat>宽屏</PresentationFormat>
  <Paragraphs>146</Paragraphs>
  <Slides>11</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11</vt:i4>
      </vt:variant>
    </vt:vector>
  </HeadingPairs>
  <TitlesOfParts>
    <vt:vector size="22" baseType="lpstr">
      <vt:lpstr>Arial</vt:lpstr>
      <vt:lpstr>宋体</vt:lpstr>
      <vt:lpstr>Wingdings</vt:lpstr>
      <vt:lpstr>Calibri Light</vt:lpstr>
      <vt:lpstr>Calibri</vt:lpstr>
      <vt:lpstr>微软雅黑</vt:lpstr>
      <vt:lpstr>黑体</vt:lpstr>
      <vt:lpstr>楷体_GB2312</vt:lpstr>
      <vt:lpstr>新宋体</vt:lpstr>
      <vt:lpstr>Times New Roman</vt:lpstr>
      <vt:lpstr>Capsules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2016-09-12T00:01:10Z</dcterms:created>
  <dcterms:modified xsi:type="dcterms:W3CDTF">2016-09-12T00:02:10Z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2052-10.1.0.5864</vt:lpwstr>
  </property>
</Properties>
</file>