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3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382AD-5F5C-438E-A22A-82F89B0BADF3}" type="datetimeFigureOut">
              <a:rPr lang="zh-CN" altLang="en-US" smtClean="0"/>
              <a:pPr/>
              <a:t>2015/9/12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4A140-0E4E-4E9C-8D92-5DA15D17710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382AD-5F5C-438E-A22A-82F89B0BADF3}" type="datetimeFigureOut">
              <a:rPr lang="zh-CN" altLang="en-US" smtClean="0"/>
              <a:pPr/>
              <a:t>2015/9/12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4A140-0E4E-4E9C-8D92-5DA15D17710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382AD-5F5C-438E-A22A-82F89B0BADF3}" type="datetimeFigureOut">
              <a:rPr lang="zh-CN" altLang="en-US" smtClean="0"/>
              <a:pPr/>
              <a:t>2015/9/12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4A140-0E4E-4E9C-8D92-5DA15D17710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382AD-5F5C-438E-A22A-82F89B0BADF3}" type="datetimeFigureOut">
              <a:rPr lang="zh-CN" altLang="en-US" smtClean="0"/>
              <a:pPr/>
              <a:t>2015/9/12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4A140-0E4E-4E9C-8D92-5DA15D17710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382AD-5F5C-438E-A22A-82F89B0BADF3}" type="datetimeFigureOut">
              <a:rPr lang="zh-CN" altLang="en-US" smtClean="0"/>
              <a:pPr/>
              <a:t>2015/9/12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4A140-0E4E-4E9C-8D92-5DA15D17710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382AD-5F5C-438E-A22A-82F89B0BADF3}" type="datetimeFigureOut">
              <a:rPr lang="zh-CN" altLang="en-US" smtClean="0"/>
              <a:pPr/>
              <a:t>2015/9/12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4A140-0E4E-4E9C-8D92-5DA15D17710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382AD-5F5C-438E-A22A-82F89B0BADF3}" type="datetimeFigureOut">
              <a:rPr lang="zh-CN" altLang="en-US" smtClean="0"/>
              <a:pPr/>
              <a:t>2015/9/12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4A140-0E4E-4E9C-8D92-5DA15D17710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382AD-5F5C-438E-A22A-82F89B0BADF3}" type="datetimeFigureOut">
              <a:rPr lang="zh-CN" altLang="en-US" smtClean="0"/>
              <a:pPr/>
              <a:t>2015/9/12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4A140-0E4E-4E9C-8D92-5DA15D17710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382AD-5F5C-438E-A22A-82F89B0BADF3}" type="datetimeFigureOut">
              <a:rPr lang="zh-CN" altLang="en-US" smtClean="0"/>
              <a:pPr/>
              <a:t>2015/9/12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4A140-0E4E-4E9C-8D92-5DA15D17710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382AD-5F5C-438E-A22A-82F89B0BADF3}" type="datetimeFigureOut">
              <a:rPr lang="zh-CN" altLang="en-US" smtClean="0"/>
              <a:pPr/>
              <a:t>2015/9/12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4A140-0E4E-4E9C-8D92-5DA15D17710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382AD-5F5C-438E-A22A-82F89B0BADF3}" type="datetimeFigureOut">
              <a:rPr lang="zh-CN" altLang="en-US" smtClean="0"/>
              <a:pPr/>
              <a:t>2015/9/12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4A140-0E4E-4E9C-8D92-5DA15D17710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B382AD-5F5C-438E-A22A-82F89B0BADF3}" type="datetimeFigureOut">
              <a:rPr lang="zh-CN" altLang="en-US" smtClean="0"/>
              <a:pPr/>
              <a:t>2015/9/12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B4A140-0E4E-4E9C-8D92-5DA15D17710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131840" y="908720"/>
            <a:ext cx="4301177" cy="178510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北师大版三年级上</a:t>
            </a:r>
            <a:endParaRPr lang="en-US" altLang="zh-CN" sz="40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zh-CN" altLang="en-US" sz="1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  </a:t>
            </a:r>
            <a:endParaRPr lang="en-US" altLang="zh-CN" sz="16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zh-CN" alt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过河</a:t>
            </a:r>
            <a:endParaRPr lang="zh-CN" alt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3068960"/>
            <a:ext cx="3312368" cy="2931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620688"/>
            <a:ext cx="1593850" cy="782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492125" y="1673225"/>
            <a:ext cx="84010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说一说先算什么，再算什么，并计算。</a:t>
            </a:r>
          </a:p>
        </p:txBody>
      </p:sp>
      <p:sp>
        <p:nvSpPr>
          <p:cNvPr id="4" name="文本框 5"/>
          <p:cNvSpPr txBox="1">
            <a:spLocks noChangeArrowheads="1"/>
          </p:cNvSpPr>
          <p:nvPr/>
        </p:nvSpPr>
        <p:spPr bwMode="auto">
          <a:xfrm>
            <a:off x="3544888" y="2420938"/>
            <a:ext cx="23225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/>
              <a:t>(46</a:t>
            </a:r>
            <a:r>
              <a:rPr lang="zh-CN" altLang="en-US" sz="2800"/>
              <a:t>＋</a:t>
            </a:r>
            <a:r>
              <a:rPr lang="en-US" altLang="zh-CN" sz="2800"/>
              <a:t>17)÷7</a:t>
            </a:r>
            <a:endParaRPr lang="zh-CN" altLang="en-US" sz="2800"/>
          </a:p>
        </p:txBody>
      </p:sp>
      <p:sp>
        <p:nvSpPr>
          <p:cNvPr id="5" name="文本框 6"/>
          <p:cNvSpPr txBox="1">
            <a:spLocks noChangeArrowheads="1"/>
          </p:cNvSpPr>
          <p:nvPr/>
        </p:nvSpPr>
        <p:spPr bwMode="auto">
          <a:xfrm>
            <a:off x="6518275" y="2420938"/>
            <a:ext cx="23241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/>
              <a:t>81÷(16</a:t>
            </a:r>
            <a:r>
              <a:rPr lang="zh-CN" altLang="en-US" sz="2800"/>
              <a:t>－</a:t>
            </a:r>
            <a:r>
              <a:rPr lang="en-US" altLang="zh-CN" sz="2800"/>
              <a:t>7)</a:t>
            </a:r>
            <a:endParaRPr lang="zh-CN" altLang="en-US" sz="2800"/>
          </a:p>
        </p:txBody>
      </p:sp>
      <p:cxnSp>
        <p:nvCxnSpPr>
          <p:cNvPr id="6" name="直接连接符 5"/>
          <p:cNvCxnSpPr/>
          <p:nvPr/>
        </p:nvCxnSpPr>
        <p:spPr>
          <a:xfrm>
            <a:off x="1300163" y="2944813"/>
            <a:ext cx="1439862" cy="0"/>
          </a:xfrm>
          <a:prstGeom prst="line">
            <a:avLst/>
          </a:prstGeom>
          <a:ln w="28575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3635375" y="2944813"/>
            <a:ext cx="1441450" cy="0"/>
          </a:xfrm>
          <a:prstGeom prst="line">
            <a:avLst/>
          </a:prstGeom>
          <a:ln w="28575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348538" y="2944813"/>
            <a:ext cx="1223962" cy="0"/>
          </a:xfrm>
          <a:prstGeom prst="line">
            <a:avLst/>
          </a:prstGeom>
          <a:ln w="28575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11"/>
          <p:cNvSpPr txBox="1">
            <a:spLocks noChangeArrowheads="1"/>
          </p:cNvSpPr>
          <p:nvPr/>
        </p:nvSpPr>
        <p:spPr bwMode="auto">
          <a:xfrm>
            <a:off x="331788" y="3168650"/>
            <a:ext cx="16891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rgbClr val="7030A0"/>
                </a:solidFill>
              </a:rPr>
              <a:t>＝</a:t>
            </a:r>
            <a:r>
              <a:rPr lang="en-US" altLang="zh-CN" sz="2800" dirty="0">
                <a:solidFill>
                  <a:srgbClr val="7030A0"/>
                </a:solidFill>
              </a:rPr>
              <a:t>5×7</a:t>
            </a:r>
            <a:endParaRPr lang="zh-CN" altLang="en-US" sz="2800" dirty="0">
              <a:solidFill>
                <a:srgbClr val="7030A0"/>
              </a:solidFill>
            </a:endParaRPr>
          </a:p>
        </p:txBody>
      </p:sp>
      <p:sp>
        <p:nvSpPr>
          <p:cNvPr id="10" name="文本框 12"/>
          <p:cNvSpPr txBox="1">
            <a:spLocks noChangeArrowheads="1"/>
          </p:cNvSpPr>
          <p:nvPr/>
        </p:nvSpPr>
        <p:spPr bwMode="auto">
          <a:xfrm>
            <a:off x="331788" y="3916363"/>
            <a:ext cx="16891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rgbClr val="7030A0"/>
                </a:solidFill>
              </a:rPr>
              <a:t>＝</a:t>
            </a:r>
            <a:r>
              <a:rPr lang="en-US" altLang="zh-CN" sz="2800" dirty="0">
                <a:solidFill>
                  <a:srgbClr val="7030A0"/>
                </a:solidFill>
              </a:rPr>
              <a:t>35</a:t>
            </a:r>
            <a:endParaRPr lang="zh-CN" altLang="en-US" sz="2800" dirty="0">
              <a:solidFill>
                <a:srgbClr val="7030A0"/>
              </a:solidFill>
            </a:endParaRPr>
          </a:p>
        </p:txBody>
      </p:sp>
      <p:sp>
        <p:nvSpPr>
          <p:cNvPr id="11" name="文本框 13"/>
          <p:cNvSpPr txBox="1">
            <a:spLocks noChangeArrowheads="1"/>
          </p:cNvSpPr>
          <p:nvPr/>
        </p:nvSpPr>
        <p:spPr bwMode="auto">
          <a:xfrm>
            <a:off x="3203575" y="3133725"/>
            <a:ext cx="16891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7030A0"/>
                </a:solidFill>
              </a:rPr>
              <a:t>＝</a:t>
            </a:r>
            <a:r>
              <a:rPr lang="en-US" altLang="zh-CN" sz="2800">
                <a:solidFill>
                  <a:srgbClr val="7030A0"/>
                </a:solidFill>
              </a:rPr>
              <a:t>63÷7</a:t>
            </a:r>
            <a:endParaRPr lang="zh-CN" altLang="en-US" sz="2800">
              <a:solidFill>
                <a:srgbClr val="7030A0"/>
              </a:solidFill>
            </a:endParaRPr>
          </a:p>
        </p:txBody>
      </p:sp>
      <p:sp>
        <p:nvSpPr>
          <p:cNvPr id="12" name="文本框 14"/>
          <p:cNvSpPr txBox="1">
            <a:spLocks noChangeArrowheads="1"/>
          </p:cNvSpPr>
          <p:nvPr/>
        </p:nvSpPr>
        <p:spPr bwMode="auto">
          <a:xfrm>
            <a:off x="3203575" y="3881438"/>
            <a:ext cx="16891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7030A0"/>
                </a:solidFill>
              </a:rPr>
              <a:t>＝</a:t>
            </a:r>
            <a:r>
              <a:rPr lang="en-US" altLang="zh-CN" sz="2800">
                <a:solidFill>
                  <a:srgbClr val="7030A0"/>
                </a:solidFill>
              </a:rPr>
              <a:t>9</a:t>
            </a:r>
            <a:endParaRPr lang="zh-CN" altLang="en-US" sz="2800">
              <a:solidFill>
                <a:srgbClr val="7030A0"/>
              </a:solidFill>
            </a:endParaRPr>
          </a:p>
        </p:txBody>
      </p:sp>
      <p:sp>
        <p:nvSpPr>
          <p:cNvPr id="13" name="文本框 15"/>
          <p:cNvSpPr txBox="1">
            <a:spLocks noChangeArrowheads="1"/>
          </p:cNvSpPr>
          <p:nvPr/>
        </p:nvSpPr>
        <p:spPr bwMode="auto">
          <a:xfrm>
            <a:off x="6227763" y="3133725"/>
            <a:ext cx="16891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7030A0"/>
                </a:solidFill>
              </a:rPr>
              <a:t>＝</a:t>
            </a:r>
            <a:r>
              <a:rPr lang="en-US" altLang="zh-CN" sz="2800">
                <a:solidFill>
                  <a:srgbClr val="7030A0"/>
                </a:solidFill>
              </a:rPr>
              <a:t>81÷9</a:t>
            </a:r>
            <a:endParaRPr lang="zh-CN" altLang="en-US" sz="2800">
              <a:solidFill>
                <a:srgbClr val="7030A0"/>
              </a:solidFill>
            </a:endParaRPr>
          </a:p>
        </p:txBody>
      </p:sp>
      <p:sp>
        <p:nvSpPr>
          <p:cNvPr id="14" name="文本框 16"/>
          <p:cNvSpPr txBox="1">
            <a:spLocks noChangeArrowheads="1"/>
          </p:cNvSpPr>
          <p:nvPr/>
        </p:nvSpPr>
        <p:spPr bwMode="auto">
          <a:xfrm>
            <a:off x="6227763" y="3881438"/>
            <a:ext cx="16891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7030A0"/>
                </a:solidFill>
              </a:rPr>
              <a:t>＝</a:t>
            </a:r>
            <a:r>
              <a:rPr lang="en-US" altLang="zh-CN" sz="2800">
                <a:solidFill>
                  <a:srgbClr val="7030A0"/>
                </a:solidFill>
              </a:rPr>
              <a:t>9</a:t>
            </a:r>
            <a:endParaRPr lang="zh-CN" altLang="en-US" sz="2800">
              <a:solidFill>
                <a:srgbClr val="7030A0"/>
              </a:solidFill>
            </a:endParaRPr>
          </a:p>
        </p:txBody>
      </p:sp>
      <p:sp>
        <p:nvSpPr>
          <p:cNvPr id="28" name="文本框 4"/>
          <p:cNvSpPr txBox="1">
            <a:spLocks noChangeArrowheads="1"/>
          </p:cNvSpPr>
          <p:nvPr/>
        </p:nvSpPr>
        <p:spPr bwMode="auto">
          <a:xfrm>
            <a:off x="755576" y="2420888"/>
            <a:ext cx="23225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dirty="0"/>
              <a:t>5×(36</a:t>
            </a:r>
            <a:r>
              <a:rPr lang="zh-CN" altLang="en-US" sz="2800" dirty="0"/>
              <a:t>－</a:t>
            </a:r>
            <a:r>
              <a:rPr lang="en-US" altLang="zh-CN" sz="2800" dirty="0"/>
              <a:t>29)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404664"/>
            <a:ext cx="1593850" cy="782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539552" y="1340768"/>
            <a:ext cx="84010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800" dirty="0">
                <a:latin typeface="楷体_GB2312" pitchFamily="49" charset="-122"/>
                <a:ea typeface="楷体_GB2312" pitchFamily="49" charset="-122"/>
              </a:rPr>
              <a:t>3.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先坐满大船，剩下的坐小船，至少需要几条船？</a:t>
            </a:r>
          </a:p>
        </p:txBody>
      </p:sp>
      <p:sp>
        <p:nvSpPr>
          <p:cNvPr id="4" name="文本框 9"/>
          <p:cNvSpPr txBox="1">
            <a:spLocks noChangeArrowheads="1"/>
          </p:cNvSpPr>
          <p:nvPr/>
        </p:nvSpPr>
        <p:spPr bwMode="auto">
          <a:xfrm>
            <a:off x="2339752" y="4509120"/>
            <a:ext cx="2376264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7030A0"/>
                </a:solidFill>
              </a:rPr>
              <a:t>  </a:t>
            </a:r>
            <a:r>
              <a:rPr lang="zh-CN" altLang="en-US" sz="2800" dirty="0" smtClean="0">
                <a:solidFill>
                  <a:srgbClr val="7030A0"/>
                </a:solidFill>
              </a:rPr>
              <a:t> </a:t>
            </a:r>
            <a:r>
              <a:rPr lang="en-US" altLang="zh-CN" sz="2800" dirty="0" smtClean="0">
                <a:solidFill>
                  <a:srgbClr val="7030A0"/>
                </a:solidFill>
              </a:rPr>
              <a:t>(</a:t>
            </a:r>
            <a:r>
              <a:rPr lang="en-US" altLang="zh-CN" sz="2800" dirty="0">
                <a:solidFill>
                  <a:srgbClr val="7030A0"/>
                </a:solidFill>
              </a:rPr>
              <a:t>42</a:t>
            </a:r>
            <a:r>
              <a:rPr lang="zh-CN" altLang="en-US" sz="2800" dirty="0">
                <a:solidFill>
                  <a:srgbClr val="7030A0"/>
                </a:solidFill>
              </a:rPr>
              <a:t>－</a:t>
            </a:r>
            <a:r>
              <a:rPr lang="en-US" altLang="zh-CN" sz="2800" dirty="0">
                <a:solidFill>
                  <a:srgbClr val="7030A0"/>
                </a:solidFill>
              </a:rPr>
              <a:t>24)÷</a:t>
            </a:r>
            <a:r>
              <a:rPr lang="en-US" altLang="zh-CN" sz="2800" dirty="0" smtClean="0">
                <a:solidFill>
                  <a:srgbClr val="7030A0"/>
                </a:solidFill>
              </a:rPr>
              <a:t>6</a:t>
            </a:r>
            <a:endParaRPr lang="en-US" altLang="zh-CN" sz="2800" dirty="0">
              <a:solidFill>
                <a:srgbClr val="7030A0"/>
              </a:solidFill>
            </a:endParaRPr>
          </a:p>
          <a:p>
            <a:r>
              <a:rPr lang="en-US" altLang="zh-CN" sz="2800" dirty="0" smtClean="0">
                <a:solidFill>
                  <a:srgbClr val="7030A0"/>
                </a:solidFill>
              </a:rPr>
              <a:t>= 18 ÷ 6</a:t>
            </a:r>
          </a:p>
          <a:p>
            <a:r>
              <a:rPr lang="en-US" altLang="zh-CN" sz="2800" dirty="0" smtClean="0">
                <a:solidFill>
                  <a:srgbClr val="7030A0"/>
                </a:solidFill>
              </a:rPr>
              <a:t>= 3</a:t>
            </a:r>
            <a:r>
              <a:rPr lang="zh-CN" altLang="en-US" sz="2800" dirty="0" smtClean="0">
                <a:solidFill>
                  <a:srgbClr val="7030A0"/>
                </a:solidFill>
              </a:rPr>
              <a:t>（条）</a:t>
            </a:r>
            <a:endParaRPr lang="zh-CN" altLang="en-US" sz="2800" dirty="0">
              <a:solidFill>
                <a:srgbClr val="7030A0"/>
              </a:solidFill>
            </a:endParaRPr>
          </a:p>
        </p:txBody>
      </p:sp>
      <p:pic>
        <p:nvPicPr>
          <p:cNvPr id="5" name="图片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2132856"/>
            <a:ext cx="5873750" cy="216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404664"/>
            <a:ext cx="1593850" cy="782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492125" y="1673225"/>
            <a:ext cx="84010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4.</a:t>
            </a:r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看一看，说一说，用</a:t>
            </a:r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(4</a:t>
            </a:r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＋</a:t>
            </a:r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2)×5</a:t>
            </a:r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能解决什么问题？</a:t>
            </a:r>
          </a:p>
        </p:txBody>
      </p:sp>
      <p:pic>
        <p:nvPicPr>
          <p:cNvPr id="4" name="图片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9925" y="2565400"/>
            <a:ext cx="3562350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3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11688" y="2540000"/>
            <a:ext cx="3632200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67544" y="4653136"/>
            <a:ext cx="3890809" cy="12618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/>
              <a:t>一个三角形图案由两粒白棋</a:t>
            </a:r>
            <a:endParaRPr lang="en-US" altLang="zh-CN" sz="2400" dirty="0" smtClean="0"/>
          </a:p>
          <a:p>
            <a:r>
              <a:rPr lang="zh-CN" altLang="en-US" sz="2400" dirty="0" smtClean="0"/>
              <a:t>和四粒黑棋组成，</a:t>
            </a:r>
            <a:r>
              <a:rPr lang="en-US" altLang="zh-CN" sz="2800" dirty="0" smtClean="0"/>
              <a:t>5</a:t>
            </a:r>
            <a:r>
              <a:rPr lang="en-US" altLang="zh-CN" sz="2400" dirty="0" smtClean="0"/>
              <a:t>  </a:t>
            </a:r>
            <a:r>
              <a:rPr lang="zh-CN" altLang="en-US" sz="2400" dirty="0" smtClean="0"/>
              <a:t>个这样</a:t>
            </a:r>
            <a:endParaRPr lang="en-US" altLang="zh-CN" sz="2400" dirty="0" smtClean="0"/>
          </a:p>
          <a:p>
            <a:r>
              <a:rPr lang="zh-CN" altLang="en-US" sz="2400" dirty="0"/>
              <a:t>图</a:t>
            </a:r>
            <a:r>
              <a:rPr lang="zh-CN" altLang="en-US" sz="2400" dirty="0" smtClean="0"/>
              <a:t>案一共有</a:t>
            </a:r>
            <a:r>
              <a:rPr lang="zh-CN" altLang="en-US" sz="2400" dirty="0"/>
              <a:t>多</a:t>
            </a:r>
            <a:r>
              <a:rPr lang="zh-CN" altLang="en-US" sz="2400" dirty="0" smtClean="0"/>
              <a:t>少粒棋子</a:t>
            </a:r>
            <a:r>
              <a:rPr lang="zh-CN" altLang="en-US" sz="2400" dirty="0"/>
              <a:t>？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499992" y="4614227"/>
            <a:ext cx="467628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/>
              <a:t>一套衣服，上衣</a:t>
            </a:r>
            <a:r>
              <a:rPr lang="en-US" altLang="zh-CN" sz="2800" dirty="0" smtClean="0"/>
              <a:t>4</a:t>
            </a:r>
            <a:r>
              <a:rPr lang="zh-CN" altLang="en-US" sz="2400" dirty="0" smtClean="0"/>
              <a:t>元，裙子</a:t>
            </a:r>
            <a:r>
              <a:rPr lang="en-US" altLang="zh-CN" sz="2800" dirty="0" smtClean="0"/>
              <a:t>2</a:t>
            </a:r>
            <a:r>
              <a:rPr lang="zh-CN" altLang="en-US" sz="2400" dirty="0" smtClean="0"/>
              <a:t>元，</a:t>
            </a:r>
            <a:endParaRPr lang="en-US" altLang="zh-CN" sz="2400" dirty="0" smtClean="0"/>
          </a:p>
          <a:p>
            <a:r>
              <a:rPr lang="zh-CN" altLang="en-US" sz="2400" dirty="0" smtClean="0"/>
              <a:t>买</a:t>
            </a:r>
            <a:r>
              <a:rPr lang="en-US" altLang="zh-CN" sz="2800" dirty="0" smtClean="0"/>
              <a:t>5</a:t>
            </a:r>
            <a:r>
              <a:rPr lang="zh-CN" altLang="en-US" sz="2400" dirty="0" smtClean="0"/>
              <a:t>套这样的衣服，需要多少元？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75856" y="1340768"/>
            <a:ext cx="541686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/>
              <a:t>今天我们学习了有小括号的混合运算。</a:t>
            </a:r>
            <a:endParaRPr lang="en-US" altLang="zh-CN" sz="2400" dirty="0" smtClean="0"/>
          </a:p>
          <a:p>
            <a:r>
              <a:rPr lang="zh-CN" altLang="en-US" sz="2400" dirty="0" smtClean="0"/>
              <a:t>在有</a:t>
            </a:r>
            <a:r>
              <a:rPr lang="zh-CN" altLang="en-US" sz="2400" dirty="0"/>
              <a:t>括</a:t>
            </a:r>
            <a:r>
              <a:rPr lang="zh-CN" altLang="en-US" sz="2400" dirty="0" smtClean="0"/>
              <a:t>号的混合</a:t>
            </a:r>
            <a:r>
              <a:rPr lang="zh-CN" altLang="en-US" sz="2400" dirty="0"/>
              <a:t>运</a:t>
            </a:r>
            <a:r>
              <a:rPr lang="zh-CN" altLang="en-US" sz="2400" dirty="0" smtClean="0"/>
              <a:t>算里，要先算小括号</a:t>
            </a:r>
            <a:endParaRPr lang="en-US" altLang="zh-CN" sz="2400" dirty="0" smtClean="0"/>
          </a:p>
          <a:p>
            <a:r>
              <a:rPr lang="zh-CN" altLang="en-US" sz="2400" dirty="0" smtClean="0"/>
              <a:t>里面的，再算小括号外面的。</a:t>
            </a:r>
            <a:endParaRPr lang="en-US" altLang="zh-CN" sz="2400" dirty="0" smtClean="0"/>
          </a:p>
          <a:p>
            <a:r>
              <a:rPr lang="zh-CN" altLang="en-US" sz="2400" dirty="0"/>
              <a:t>例</a:t>
            </a:r>
            <a:r>
              <a:rPr lang="zh-CN" altLang="en-US" sz="2400" dirty="0" smtClean="0"/>
              <a:t>如：</a:t>
            </a:r>
            <a:endParaRPr lang="en-US" altLang="zh-CN" sz="2400" dirty="0" smtClean="0"/>
          </a:p>
        </p:txBody>
      </p:sp>
      <p:sp>
        <p:nvSpPr>
          <p:cNvPr id="3" name="文本框 9"/>
          <p:cNvSpPr txBox="1">
            <a:spLocks noChangeArrowheads="1"/>
          </p:cNvSpPr>
          <p:nvPr/>
        </p:nvSpPr>
        <p:spPr bwMode="auto">
          <a:xfrm>
            <a:off x="3347864" y="3068960"/>
            <a:ext cx="2376264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dirty="0"/>
              <a:t>  </a:t>
            </a:r>
            <a:r>
              <a:rPr lang="zh-CN" altLang="en-US" sz="2800" dirty="0" smtClean="0"/>
              <a:t> </a:t>
            </a:r>
            <a:r>
              <a:rPr lang="en-US" altLang="zh-CN" sz="2800" dirty="0" smtClean="0"/>
              <a:t>(</a:t>
            </a:r>
            <a:r>
              <a:rPr lang="en-US" altLang="zh-CN" sz="2800" dirty="0"/>
              <a:t>42</a:t>
            </a:r>
            <a:r>
              <a:rPr lang="zh-CN" altLang="en-US" sz="2800" dirty="0"/>
              <a:t>－</a:t>
            </a:r>
            <a:r>
              <a:rPr lang="en-US" altLang="zh-CN" sz="2800" dirty="0"/>
              <a:t>24)÷</a:t>
            </a:r>
            <a:r>
              <a:rPr lang="en-US" altLang="zh-CN" sz="2800" dirty="0" smtClean="0"/>
              <a:t>6</a:t>
            </a:r>
            <a:endParaRPr lang="en-US" altLang="zh-CN" sz="2800" dirty="0"/>
          </a:p>
          <a:p>
            <a:r>
              <a:rPr lang="en-US" altLang="zh-CN" sz="2800" dirty="0" smtClean="0"/>
              <a:t>= 18 ÷ 6</a:t>
            </a:r>
          </a:p>
          <a:p>
            <a:r>
              <a:rPr lang="en-US" altLang="zh-CN" sz="2800" dirty="0" smtClean="0"/>
              <a:t>= 3</a:t>
            </a:r>
            <a:endParaRPr lang="zh-CN" alt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5868144" y="3068960"/>
            <a:ext cx="2760692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/>
              <a:t>    54 ÷</a:t>
            </a:r>
            <a:r>
              <a:rPr lang="zh-CN" altLang="en-US" sz="2800" dirty="0" smtClean="0"/>
              <a:t>（</a:t>
            </a:r>
            <a:r>
              <a:rPr lang="en-US" altLang="zh-CN" sz="2800" dirty="0" smtClean="0"/>
              <a:t>9</a:t>
            </a:r>
            <a:r>
              <a:rPr lang="zh-CN" altLang="en-US" sz="2800" dirty="0" smtClean="0"/>
              <a:t>－</a:t>
            </a:r>
            <a:r>
              <a:rPr lang="en-US" altLang="zh-CN" sz="2800" dirty="0" smtClean="0"/>
              <a:t>3</a:t>
            </a:r>
            <a:r>
              <a:rPr lang="zh-CN" altLang="en-US" sz="2800" dirty="0" smtClean="0"/>
              <a:t>）</a:t>
            </a:r>
            <a:endParaRPr lang="en-US" altLang="zh-CN" sz="2800" dirty="0" smtClean="0"/>
          </a:p>
          <a:p>
            <a:r>
              <a:rPr lang="en-US" altLang="zh-CN" sz="2800" dirty="0" smtClean="0"/>
              <a:t>= 54÷6</a:t>
            </a:r>
          </a:p>
          <a:p>
            <a:r>
              <a:rPr lang="en-US" altLang="zh-CN" sz="2800" dirty="0" smtClean="0"/>
              <a:t>= 9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8604126" cy="290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043608" y="2996952"/>
            <a:ext cx="35702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/>
              <a:t>图中有哪些数学信息呢？</a:t>
            </a:r>
            <a:endParaRPr lang="zh-CN" altLang="en-US" sz="2400" dirty="0"/>
          </a:p>
        </p:txBody>
      </p:sp>
      <p:sp>
        <p:nvSpPr>
          <p:cNvPr id="4" name="椭圆 3"/>
          <p:cNvSpPr/>
          <p:nvPr/>
        </p:nvSpPr>
        <p:spPr>
          <a:xfrm>
            <a:off x="611560" y="3060000"/>
            <a:ext cx="360040" cy="360040"/>
          </a:xfrm>
          <a:prstGeom prst="ellipse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云形标注 7"/>
          <p:cNvSpPr/>
          <p:nvPr/>
        </p:nvSpPr>
        <p:spPr>
          <a:xfrm>
            <a:off x="1547664" y="3573016"/>
            <a:ext cx="2736304" cy="1440160"/>
          </a:xfrm>
          <a:prstGeom prst="cloudCallout">
            <a:avLst>
              <a:gd name="adj1" fmla="val -51322"/>
              <a:gd name="adj2" fmla="val 44086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chemeClr val="tx1"/>
                </a:solidFill>
              </a:rPr>
              <a:t>我知道男生有</a:t>
            </a:r>
            <a:r>
              <a:rPr lang="en-US" altLang="zh-CN" sz="2400" dirty="0" smtClean="0">
                <a:solidFill>
                  <a:schemeClr val="tx1"/>
                </a:solidFill>
              </a:rPr>
              <a:t>29</a:t>
            </a:r>
            <a:r>
              <a:rPr lang="zh-CN" altLang="en-US" sz="2400" dirty="0" smtClean="0">
                <a:solidFill>
                  <a:schemeClr val="tx1"/>
                </a:solidFill>
              </a:rPr>
              <a:t>人，女生有</a:t>
            </a:r>
            <a:r>
              <a:rPr lang="en-US" altLang="zh-CN" sz="2400" dirty="0" smtClean="0">
                <a:solidFill>
                  <a:schemeClr val="tx1"/>
                </a:solidFill>
              </a:rPr>
              <a:t>25</a:t>
            </a:r>
            <a:r>
              <a:rPr lang="zh-CN" altLang="en-US" sz="2400" dirty="0" smtClean="0">
                <a:solidFill>
                  <a:schemeClr val="tx1"/>
                </a:solidFill>
              </a:rPr>
              <a:t>人。</a:t>
            </a:r>
            <a:endParaRPr lang="zh-CN" altLang="en-US" sz="2400" dirty="0">
              <a:solidFill>
                <a:schemeClr val="tx1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68344" y="4077072"/>
            <a:ext cx="126682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云形标注 8"/>
          <p:cNvSpPr/>
          <p:nvPr/>
        </p:nvSpPr>
        <p:spPr>
          <a:xfrm>
            <a:off x="4427984" y="3501008"/>
            <a:ext cx="2736304" cy="1440160"/>
          </a:xfrm>
          <a:prstGeom prst="cloudCallout">
            <a:avLst>
              <a:gd name="adj1" fmla="val 67003"/>
              <a:gd name="adj2" fmla="val 10396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chemeClr val="tx1"/>
                </a:solidFill>
              </a:rPr>
              <a:t>我知道一条大船能坐</a:t>
            </a:r>
            <a:r>
              <a:rPr lang="en-US" altLang="zh-CN" sz="2400" dirty="0" smtClean="0">
                <a:solidFill>
                  <a:schemeClr val="tx1"/>
                </a:solidFill>
              </a:rPr>
              <a:t>9</a:t>
            </a:r>
            <a:r>
              <a:rPr lang="zh-CN" altLang="en-US" sz="2400" dirty="0">
                <a:solidFill>
                  <a:schemeClr val="tx1"/>
                </a:solidFill>
              </a:rPr>
              <a:t>人</a:t>
            </a:r>
            <a:r>
              <a:rPr lang="zh-CN" altLang="en-US" sz="2400" dirty="0" smtClean="0">
                <a:solidFill>
                  <a:schemeClr val="tx1"/>
                </a:solidFill>
              </a:rPr>
              <a:t>。</a:t>
            </a:r>
            <a:endParaRPr lang="zh-CN" altLang="en-US" sz="2400" dirty="0">
              <a:solidFill>
                <a:schemeClr val="tx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3861048"/>
            <a:ext cx="1200150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4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8604126" cy="290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187624" y="3356992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/>
              <a:t>一共有</a:t>
            </a:r>
            <a:r>
              <a:rPr lang="zh-CN" altLang="en-US" sz="2400" dirty="0"/>
              <a:t>多</a:t>
            </a:r>
            <a:r>
              <a:rPr lang="zh-CN" altLang="en-US" sz="2400" dirty="0" smtClean="0"/>
              <a:t>少学生？</a:t>
            </a:r>
            <a:endParaRPr lang="zh-CN" altLang="en-US" sz="2400" dirty="0"/>
          </a:p>
        </p:txBody>
      </p:sp>
      <p:sp>
        <p:nvSpPr>
          <p:cNvPr id="4" name="椭圆 3"/>
          <p:cNvSpPr/>
          <p:nvPr/>
        </p:nvSpPr>
        <p:spPr>
          <a:xfrm>
            <a:off x="755576" y="3420040"/>
            <a:ext cx="360040" cy="360040"/>
          </a:xfrm>
          <a:prstGeom prst="ellipse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52320" y="3284984"/>
            <a:ext cx="126682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云形标注 5"/>
          <p:cNvSpPr/>
          <p:nvPr/>
        </p:nvSpPr>
        <p:spPr>
          <a:xfrm>
            <a:off x="4788024" y="3068960"/>
            <a:ext cx="2376264" cy="1656184"/>
          </a:xfrm>
          <a:prstGeom prst="cloudCallout">
            <a:avLst>
              <a:gd name="adj1" fmla="val 67003"/>
              <a:gd name="adj2" fmla="val 10396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tx1"/>
                </a:solidFill>
              </a:rPr>
              <a:t>男</a:t>
            </a:r>
            <a:r>
              <a:rPr lang="zh-CN" altLang="en-US" sz="2000" dirty="0" smtClean="0">
                <a:solidFill>
                  <a:schemeClr val="tx1"/>
                </a:solidFill>
              </a:rPr>
              <a:t>生和</a:t>
            </a:r>
            <a:r>
              <a:rPr lang="zh-CN" altLang="en-US" sz="2000" dirty="0">
                <a:solidFill>
                  <a:schemeClr val="tx1"/>
                </a:solidFill>
              </a:rPr>
              <a:t>女</a:t>
            </a:r>
            <a:r>
              <a:rPr lang="zh-CN" altLang="en-US" sz="2000" dirty="0" smtClean="0">
                <a:solidFill>
                  <a:schemeClr val="tx1"/>
                </a:solidFill>
              </a:rPr>
              <a:t>生加起来，就知道有多少学生。</a:t>
            </a:r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27584" y="4365104"/>
            <a:ext cx="425308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/>
              <a:t>29 + 25 = 54</a:t>
            </a:r>
            <a:r>
              <a:rPr lang="zh-CN" altLang="en-US" sz="4000" dirty="0" smtClean="0"/>
              <a:t>（人）</a:t>
            </a: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6" grpId="0" animBg="1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8604126" cy="290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043608" y="3284984"/>
            <a:ext cx="57246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/>
              <a:t>如</a:t>
            </a:r>
            <a:r>
              <a:rPr lang="zh-CN" altLang="en-US" sz="2400" dirty="0" smtClean="0"/>
              <a:t>果同学们都坐大船，需要多少条大船？</a:t>
            </a:r>
            <a:endParaRPr lang="zh-CN" altLang="en-US" sz="2400" dirty="0"/>
          </a:p>
        </p:txBody>
      </p:sp>
      <p:sp>
        <p:nvSpPr>
          <p:cNvPr id="4" name="椭圆 3"/>
          <p:cNvSpPr/>
          <p:nvPr/>
        </p:nvSpPr>
        <p:spPr>
          <a:xfrm>
            <a:off x="611560" y="3348032"/>
            <a:ext cx="360040" cy="360040"/>
          </a:xfrm>
          <a:prstGeom prst="ellipse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221088"/>
            <a:ext cx="970601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云形标注 5"/>
          <p:cNvSpPr/>
          <p:nvPr/>
        </p:nvSpPr>
        <p:spPr>
          <a:xfrm>
            <a:off x="1331640" y="3645024"/>
            <a:ext cx="2088232" cy="1368152"/>
          </a:xfrm>
          <a:prstGeom prst="cloudCallout">
            <a:avLst>
              <a:gd name="adj1" fmla="val -51322"/>
              <a:gd name="adj2" fmla="val 44086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chemeClr val="tx1"/>
                </a:solidFill>
              </a:rPr>
              <a:t>该</a:t>
            </a:r>
            <a:r>
              <a:rPr lang="zh-CN" altLang="en-US" sz="2000" dirty="0">
                <a:solidFill>
                  <a:schemeClr val="tx1"/>
                </a:solidFill>
              </a:rPr>
              <a:t>怎</a:t>
            </a:r>
            <a:r>
              <a:rPr lang="zh-CN" altLang="en-US" sz="2000" dirty="0" smtClean="0">
                <a:solidFill>
                  <a:schemeClr val="tx1"/>
                </a:solidFill>
              </a:rPr>
              <a:t>么算呢？这样算对吗？</a:t>
            </a:r>
            <a:endParaRPr lang="zh-CN" altLang="en-US" sz="2400" dirty="0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95936" y="3789040"/>
            <a:ext cx="2127505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/>
              <a:t>   29 + 25 ÷9</a:t>
            </a:r>
          </a:p>
          <a:p>
            <a:r>
              <a:rPr lang="en-US" altLang="zh-CN" sz="2800" dirty="0" smtClean="0"/>
              <a:t>= 54 ÷ 9</a:t>
            </a:r>
          </a:p>
          <a:p>
            <a:r>
              <a:rPr lang="en-US" altLang="zh-CN" sz="2800" dirty="0" smtClean="0"/>
              <a:t>= 6</a:t>
            </a:r>
            <a:r>
              <a:rPr lang="zh-CN" altLang="en-US" sz="2800" dirty="0" smtClean="0"/>
              <a:t>（条）</a:t>
            </a:r>
            <a:endParaRPr lang="zh-CN" altLang="en-US" sz="28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68344" y="4869160"/>
            <a:ext cx="1159708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云形标注 8"/>
          <p:cNvSpPr/>
          <p:nvPr/>
        </p:nvSpPr>
        <p:spPr>
          <a:xfrm>
            <a:off x="6372200" y="3284984"/>
            <a:ext cx="2304256" cy="1368152"/>
          </a:xfrm>
          <a:prstGeom prst="cloudCallout">
            <a:avLst>
              <a:gd name="adj1" fmla="val 21509"/>
              <a:gd name="adj2" fmla="val 59090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</a:rPr>
              <a:t>不对，这样要先算除法，不是加法</a:t>
            </a:r>
            <a:r>
              <a:rPr lang="en-US" altLang="zh-CN" dirty="0" smtClean="0">
                <a:solidFill>
                  <a:schemeClr val="tx1"/>
                </a:solidFill>
              </a:rPr>
              <a:t>……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3491880" y="5517232"/>
            <a:ext cx="3600400" cy="648072"/>
          </a:xfrm>
          <a:prstGeom prst="wedgeRoundRectCallout">
            <a:avLst>
              <a:gd name="adj1" fmla="val 64778"/>
              <a:gd name="adj2" fmla="val -55559"/>
              <a:gd name="adj3" fmla="val 16667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chemeClr val="tx1"/>
                </a:solidFill>
              </a:rPr>
              <a:t>请小帮手“（     ）”来帮忙吧</a:t>
            </a:r>
            <a:endParaRPr lang="en-US" altLang="zh-CN" sz="20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1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6" grpId="0" animBg="1"/>
      <p:bldP spid="7" grpId="0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8604126" cy="290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043608" y="3284984"/>
            <a:ext cx="57246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/>
              <a:t>如</a:t>
            </a:r>
            <a:r>
              <a:rPr lang="zh-CN" altLang="en-US" sz="2400" dirty="0" smtClean="0"/>
              <a:t>果同学们都坐大船，需要多少条大船？</a:t>
            </a:r>
            <a:endParaRPr lang="zh-CN" altLang="en-US" sz="2400" dirty="0"/>
          </a:p>
        </p:txBody>
      </p:sp>
      <p:sp>
        <p:nvSpPr>
          <p:cNvPr id="4" name="椭圆 3"/>
          <p:cNvSpPr/>
          <p:nvPr/>
        </p:nvSpPr>
        <p:spPr>
          <a:xfrm>
            <a:off x="611560" y="3348032"/>
            <a:ext cx="360040" cy="360040"/>
          </a:xfrm>
          <a:prstGeom prst="ellipse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2195736" y="3861048"/>
            <a:ext cx="2682145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/>
              <a:t> （</a:t>
            </a:r>
            <a:r>
              <a:rPr lang="en-US" altLang="zh-CN" sz="2800" dirty="0" smtClean="0"/>
              <a:t>29 + 25</a:t>
            </a:r>
            <a:r>
              <a:rPr lang="zh-CN" altLang="en-US" sz="2800" dirty="0" smtClean="0"/>
              <a:t>）</a:t>
            </a:r>
            <a:r>
              <a:rPr lang="en-US" altLang="zh-CN" sz="2800" dirty="0" smtClean="0"/>
              <a:t>÷ 9</a:t>
            </a:r>
          </a:p>
          <a:p>
            <a:r>
              <a:rPr lang="en-US" altLang="zh-CN" sz="2800" dirty="0" smtClean="0"/>
              <a:t>= 54÷ 9</a:t>
            </a:r>
          </a:p>
          <a:p>
            <a:r>
              <a:rPr lang="en-US" altLang="zh-CN" sz="2800" dirty="0" smtClean="0"/>
              <a:t>= 6</a:t>
            </a:r>
            <a:r>
              <a:rPr lang="zh-CN" altLang="en-US" sz="2800" dirty="0" smtClean="0"/>
              <a:t>（条）</a:t>
            </a:r>
            <a:endParaRPr lang="zh-CN" altLang="en-US" sz="2800" dirty="0"/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40352" y="4437112"/>
            <a:ext cx="1080120" cy="1949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云形标注 12"/>
          <p:cNvSpPr/>
          <p:nvPr/>
        </p:nvSpPr>
        <p:spPr>
          <a:xfrm>
            <a:off x="5364088" y="3717032"/>
            <a:ext cx="1944216" cy="1080120"/>
          </a:xfrm>
          <a:prstGeom prst="cloudCallout">
            <a:avLst>
              <a:gd name="adj1" fmla="val 63764"/>
              <a:gd name="adj2" fmla="val 25400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chemeClr val="tx1"/>
                </a:solidFill>
              </a:rPr>
              <a:t>这样列式怎么算呢？</a:t>
            </a:r>
            <a:endParaRPr lang="zh-CN" altLang="en-US" sz="2000" dirty="0">
              <a:solidFill>
                <a:schemeClr val="tx1"/>
              </a:solidFill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251520" y="4869160"/>
            <a:ext cx="1043608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圆角矩形标注 14"/>
          <p:cNvSpPr/>
          <p:nvPr/>
        </p:nvSpPr>
        <p:spPr>
          <a:xfrm>
            <a:off x="1547664" y="5445224"/>
            <a:ext cx="2736304" cy="576064"/>
          </a:xfrm>
          <a:prstGeom prst="wedgeRoundRectCallout">
            <a:avLst>
              <a:gd name="adj1" fmla="val -57319"/>
              <a:gd name="adj2" fmla="val -15246"/>
              <a:gd name="adj3" fmla="val 16667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chemeClr val="tx1"/>
                </a:solidFill>
              </a:rPr>
              <a:t>在这里要先算小括号里的</a:t>
            </a:r>
            <a:r>
              <a:rPr lang="en-US" altLang="zh-CN" sz="2000" dirty="0" smtClean="0">
                <a:solidFill>
                  <a:schemeClr val="tx1"/>
                </a:solidFill>
              </a:rPr>
              <a:t>29+25</a:t>
            </a:r>
            <a:r>
              <a:rPr lang="zh-CN" altLang="en-US" sz="2000" dirty="0">
                <a:solidFill>
                  <a:schemeClr val="tx1"/>
                </a:solidFill>
              </a:rPr>
              <a:t>。</a:t>
            </a:r>
          </a:p>
        </p:txBody>
      </p:sp>
      <p:sp>
        <p:nvSpPr>
          <p:cNvPr id="19" name="任意多边形 18"/>
          <p:cNvSpPr/>
          <p:nvPr/>
        </p:nvSpPr>
        <p:spPr>
          <a:xfrm>
            <a:off x="2397967" y="3816220"/>
            <a:ext cx="1701880" cy="531845"/>
          </a:xfrm>
          <a:custGeom>
            <a:avLst/>
            <a:gdLst>
              <a:gd name="connsiteX0" fmla="*/ 102637 w 1701880"/>
              <a:gd name="connsiteY0" fmla="*/ 74645 h 531845"/>
              <a:gd name="connsiteX1" fmla="*/ 298580 w 1701880"/>
              <a:gd name="connsiteY1" fmla="*/ 55984 h 531845"/>
              <a:gd name="connsiteX2" fmla="*/ 382555 w 1701880"/>
              <a:gd name="connsiteY2" fmla="*/ 46653 h 531845"/>
              <a:gd name="connsiteX3" fmla="*/ 475862 w 1701880"/>
              <a:gd name="connsiteY3" fmla="*/ 37323 h 531845"/>
              <a:gd name="connsiteX4" fmla="*/ 597160 w 1701880"/>
              <a:gd name="connsiteY4" fmla="*/ 27992 h 531845"/>
              <a:gd name="connsiteX5" fmla="*/ 662474 w 1701880"/>
              <a:gd name="connsiteY5" fmla="*/ 18662 h 531845"/>
              <a:gd name="connsiteX6" fmla="*/ 970384 w 1701880"/>
              <a:gd name="connsiteY6" fmla="*/ 0 h 531845"/>
              <a:gd name="connsiteX7" fmla="*/ 1455576 w 1701880"/>
              <a:gd name="connsiteY7" fmla="*/ 9331 h 531845"/>
              <a:gd name="connsiteX8" fmla="*/ 1502229 w 1701880"/>
              <a:gd name="connsiteY8" fmla="*/ 18662 h 531845"/>
              <a:gd name="connsiteX9" fmla="*/ 1558213 w 1701880"/>
              <a:gd name="connsiteY9" fmla="*/ 55984 h 531845"/>
              <a:gd name="connsiteX10" fmla="*/ 1576874 w 1701880"/>
              <a:gd name="connsiteY10" fmla="*/ 83976 h 531845"/>
              <a:gd name="connsiteX11" fmla="*/ 1595535 w 1701880"/>
              <a:gd name="connsiteY11" fmla="*/ 139960 h 531845"/>
              <a:gd name="connsiteX12" fmla="*/ 1623527 w 1701880"/>
              <a:gd name="connsiteY12" fmla="*/ 149290 h 531845"/>
              <a:gd name="connsiteX13" fmla="*/ 1651519 w 1701880"/>
              <a:gd name="connsiteY13" fmla="*/ 251927 h 531845"/>
              <a:gd name="connsiteX14" fmla="*/ 1660849 w 1701880"/>
              <a:gd name="connsiteY14" fmla="*/ 317241 h 531845"/>
              <a:gd name="connsiteX15" fmla="*/ 1632857 w 1701880"/>
              <a:gd name="connsiteY15" fmla="*/ 419878 h 531845"/>
              <a:gd name="connsiteX16" fmla="*/ 1604866 w 1701880"/>
              <a:gd name="connsiteY16" fmla="*/ 429209 h 531845"/>
              <a:gd name="connsiteX17" fmla="*/ 1586204 w 1701880"/>
              <a:gd name="connsiteY17" fmla="*/ 447870 h 531845"/>
              <a:gd name="connsiteX18" fmla="*/ 1548882 w 1701880"/>
              <a:gd name="connsiteY18" fmla="*/ 457200 h 531845"/>
              <a:gd name="connsiteX19" fmla="*/ 1474237 w 1701880"/>
              <a:gd name="connsiteY19" fmla="*/ 475862 h 531845"/>
              <a:gd name="connsiteX20" fmla="*/ 1371600 w 1701880"/>
              <a:gd name="connsiteY20" fmla="*/ 494523 h 531845"/>
              <a:gd name="connsiteX21" fmla="*/ 475862 w 1701880"/>
              <a:gd name="connsiteY21" fmla="*/ 503853 h 531845"/>
              <a:gd name="connsiteX22" fmla="*/ 373225 w 1701880"/>
              <a:gd name="connsiteY22" fmla="*/ 513184 h 531845"/>
              <a:gd name="connsiteX23" fmla="*/ 261257 w 1701880"/>
              <a:gd name="connsiteY23" fmla="*/ 531845 h 531845"/>
              <a:gd name="connsiteX24" fmla="*/ 158621 w 1701880"/>
              <a:gd name="connsiteY24" fmla="*/ 513184 h 531845"/>
              <a:gd name="connsiteX25" fmla="*/ 130629 w 1701880"/>
              <a:gd name="connsiteY25" fmla="*/ 494523 h 531845"/>
              <a:gd name="connsiteX26" fmla="*/ 111968 w 1701880"/>
              <a:gd name="connsiteY26" fmla="*/ 466531 h 531845"/>
              <a:gd name="connsiteX27" fmla="*/ 55984 w 1701880"/>
              <a:gd name="connsiteY27" fmla="*/ 391886 h 531845"/>
              <a:gd name="connsiteX28" fmla="*/ 37323 w 1701880"/>
              <a:gd name="connsiteY28" fmla="*/ 354564 h 531845"/>
              <a:gd name="connsiteX29" fmla="*/ 18662 w 1701880"/>
              <a:gd name="connsiteY29" fmla="*/ 298580 h 531845"/>
              <a:gd name="connsiteX30" fmla="*/ 0 w 1701880"/>
              <a:gd name="connsiteY30" fmla="*/ 270588 h 531845"/>
              <a:gd name="connsiteX31" fmla="*/ 9331 w 1701880"/>
              <a:gd name="connsiteY31" fmla="*/ 195943 h 531845"/>
              <a:gd name="connsiteX32" fmla="*/ 55984 w 1701880"/>
              <a:gd name="connsiteY32" fmla="*/ 139960 h 531845"/>
              <a:gd name="connsiteX33" fmla="*/ 102637 w 1701880"/>
              <a:gd name="connsiteY33" fmla="*/ 111968 h 531845"/>
              <a:gd name="connsiteX34" fmla="*/ 111968 w 1701880"/>
              <a:gd name="connsiteY34" fmla="*/ 83976 h 531845"/>
              <a:gd name="connsiteX35" fmla="*/ 149290 w 1701880"/>
              <a:gd name="connsiteY35" fmla="*/ 55984 h 531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701880" h="531845">
                <a:moveTo>
                  <a:pt x="102637" y="74645"/>
                </a:moveTo>
                <a:cubicBezTo>
                  <a:pt x="186050" y="46843"/>
                  <a:pt x="108109" y="70094"/>
                  <a:pt x="298580" y="55984"/>
                </a:cubicBezTo>
                <a:cubicBezTo>
                  <a:pt x="326667" y="53903"/>
                  <a:pt x="354546" y="49601"/>
                  <a:pt x="382555" y="46653"/>
                </a:cubicBezTo>
                <a:lnTo>
                  <a:pt x="475862" y="37323"/>
                </a:lnTo>
                <a:cubicBezTo>
                  <a:pt x="516262" y="33810"/>
                  <a:pt x="556809" y="32027"/>
                  <a:pt x="597160" y="27992"/>
                </a:cubicBezTo>
                <a:cubicBezTo>
                  <a:pt x="619043" y="25804"/>
                  <a:pt x="640581" y="20747"/>
                  <a:pt x="662474" y="18662"/>
                </a:cubicBezTo>
                <a:cubicBezTo>
                  <a:pt x="746155" y="10692"/>
                  <a:pt x="893162" y="4064"/>
                  <a:pt x="970384" y="0"/>
                </a:cubicBezTo>
                <a:lnTo>
                  <a:pt x="1455576" y="9331"/>
                </a:lnTo>
                <a:cubicBezTo>
                  <a:pt x="1471425" y="9887"/>
                  <a:pt x="1487791" y="12100"/>
                  <a:pt x="1502229" y="18662"/>
                </a:cubicBezTo>
                <a:cubicBezTo>
                  <a:pt x="1522647" y="27943"/>
                  <a:pt x="1558213" y="55984"/>
                  <a:pt x="1558213" y="55984"/>
                </a:cubicBezTo>
                <a:cubicBezTo>
                  <a:pt x="1564433" y="65315"/>
                  <a:pt x="1572320" y="73728"/>
                  <a:pt x="1576874" y="83976"/>
                </a:cubicBezTo>
                <a:cubicBezTo>
                  <a:pt x="1584863" y="101951"/>
                  <a:pt x="1576874" y="133740"/>
                  <a:pt x="1595535" y="139960"/>
                </a:cubicBezTo>
                <a:lnTo>
                  <a:pt x="1623527" y="149290"/>
                </a:lnTo>
                <a:cubicBezTo>
                  <a:pt x="1634913" y="183449"/>
                  <a:pt x="1646259" y="215107"/>
                  <a:pt x="1651519" y="251927"/>
                </a:cubicBezTo>
                <a:lnTo>
                  <a:pt x="1660849" y="317241"/>
                </a:lnTo>
                <a:cubicBezTo>
                  <a:pt x="1656428" y="357036"/>
                  <a:pt x="1669598" y="397833"/>
                  <a:pt x="1632857" y="419878"/>
                </a:cubicBezTo>
                <a:cubicBezTo>
                  <a:pt x="1624423" y="424938"/>
                  <a:pt x="1614196" y="426099"/>
                  <a:pt x="1604866" y="429209"/>
                </a:cubicBezTo>
                <a:cubicBezTo>
                  <a:pt x="1598645" y="435429"/>
                  <a:pt x="1594072" y="443936"/>
                  <a:pt x="1586204" y="447870"/>
                </a:cubicBezTo>
                <a:cubicBezTo>
                  <a:pt x="1574734" y="453605"/>
                  <a:pt x="1561212" y="453677"/>
                  <a:pt x="1548882" y="457200"/>
                </a:cubicBezTo>
                <a:cubicBezTo>
                  <a:pt x="1399580" y="499857"/>
                  <a:pt x="1701880" y="418952"/>
                  <a:pt x="1474237" y="475862"/>
                </a:cubicBezTo>
                <a:cubicBezTo>
                  <a:pt x="1418937" y="489687"/>
                  <a:pt x="1464978" y="492727"/>
                  <a:pt x="1371600" y="494523"/>
                </a:cubicBezTo>
                <a:lnTo>
                  <a:pt x="475862" y="503853"/>
                </a:lnTo>
                <a:cubicBezTo>
                  <a:pt x="441650" y="506963"/>
                  <a:pt x="407368" y="509390"/>
                  <a:pt x="373225" y="513184"/>
                </a:cubicBezTo>
                <a:cubicBezTo>
                  <a:pt x="321154" y="518970"/>
                  <a:pt x="308605" y="522376"/>
                  <a:pt x="261257" y="531845"/>
                </a:cubicBezTo>
                <a:cubicBezTo>
                  <a:pt x="235520" y="528628"/>
                  <a:pt x="187390" y="527568"/>
                  <a:pt x="158621" y="513184"/>
                </a:cubicBezTo>
                <a:cubicBezTo>
                  <a:pt x="148591" y="508169"/>
                  <a:pt x="139960" y="500743"/>
                  <a:pt x="130629" y="494523"/>
                </a:cubicBezTo>
                <a:cubicBezTo>
                  <a:pt x="124409" y="485192"/>
                  <a:pt x="118973" y="475288"/>
                  <a:pt x="111968" y="466531"/>
                </a:cubicBezTo>
                <a:cubicBezTo>
                  <a:pt x="76973" y="422788"/>
                  <a:pt x="99394" y="478706"/>
                  <a:pt x="55984" y="391886"/>
                </a:cubicBezTo>
                <a:cubicBezTo>
                  <a:pt x="49764" y="379445"/>
                  <a:pt x="42489" y="367478"/>
                  <a:pt x="37323" y="354564"/>
                </a:cubicBezTo>
                <a:cubicBezTo>
                  <a:pt x="30018" y="336300"/>
                  <a:pt x="29574" y="314947"/>
                  <a:pt x="18662" y="298580"/>
                </a:cubicBezTo>
                <a:lnTo>
                  <a:pt x="0" y="270588"/>
                </a:lnTo>
                <a:cubicBezTo>
                  <a:pt x="3110" y="245706"/>
                  <a:pt x="3249" y="220270"/>
                  <a:pt x="9331" y="195943"/>
                </a:cubicBezTo>
                <a:cubicBezTo>
                  <a:pt x="20255" y="152249"/>
                  <a:pt x="26700" y="163387"/>
                  <a:pt x="55984" y="139960"/>
                </a:cubicBezTo>
                <a:cubicBezTo>
                  <a:pt x="92579" y="110684"/>
                  <a:pt x="54024" y="128171"/>
                  <a:pt x="102637" y="111968"/>
                </a:cubicBezTo>
                <a:cubicBezTo>
                  <a:pt x="105747" y="102637"/>
                  <a:pt x="105013" y="90931"/>
                  <a:pt x="111968" y="83976"/>
                </a:cubicBezTo>
                <a:cubicBezTo>
                  <a:pt x="169614" y="26330"/>
                  <a:pt x="119259" y="116050"/>
                  <a:pt x="149290" y="55984"/>
                </a:cubicBezTo>
              </a:path>
            </a:pathLst>
          </a:cu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4427984" y="5445224"/>
            <a:ext cx="23663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/>
              <a:t>答：需要</a:t>
            </a:r>
            <a:r>
              <a:rPr lang="en-US" altLang="zh-CN" sz="2000" dirty="0" smtClean="0"/>
              <a:t>6</a:t>
            </a:r>
            <a:r>
              <a:rPr lang="zh-CN" altLang="en-US" sz="2000" dirty="0" smtClean="0"/>
              <a:t>条大船。</a:t>
            </a: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8" presetClass="emph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3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40"/>
                            </p:stCondLst>
                            <p:childTnLst>
                              <p:par>
                                <p:cTn id="46" presetID="27" presetClass="entr" presetSubtype="0" fill="hold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8" dur="8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9" dur="8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8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5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6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9" grpId="0" animBg="1"/>
      <p:bldP spid="19" grpId="1" animBg="1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8604126" cy="290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043608" y="3140968"/>
            <a:ext cx="54200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/>
              <a:t>如</a:t>
            </a:r>
            <a:r>
              <a:rPr lang="zh-CN" altLang="en-US" sz="2400" dirty="0" smtClean="0"/>
              <a:t>果</a:t>
            </a:r>
            <a:r>
              <a:rPr lang="en-US" altLang="zh-CN" sz="2400" dirty="0" smtClean="0"/>
              <a:t>54</a:t>
            </a:r>
            <a:r>
              <a:rPr lang="zh-CN" altLang="en-US" sz="2400" dirty="0" smtClean="0"/>
              <a:t>人都坐小船，需要多少条小船？</a:t>
            </a:r>
            <a:endParaRPr lang="zh-CN" altLang="en-US" sz="2400" dirty="0"/>
          </a:p>
        </p:txBody>
      </p:sp>
      <p:sp>
        <p:nvSpPr>
          <p:cNvPr id="4" name="椭圆 3"/>
          <p:cNvSpPr/>
          <p:nvPr/>
        </p:nvSpPr>
        <p:spPr>
          <a:xfrm>
            <a:off x="611560" y="3168016"/>
            <a:ext cx="360040" cy="360040"/>
          </a:xfrm>
          <a:prstGeom prst="ellipse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259632" y="3717032"/>
            <a:ext cx="28648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/>
              <a:t>①  每条小船坐多少人？</a:t>
            </a:r>
            <a:endParaRPr lang="zh-CN" altLang="en-US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1691680" y="4077072"/>
            <a:ext cx="21579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/>
              <a:t>9 </a:t>
            </a:r>
            <a:r>
              <a:rPr lang="zh-CN" altLang="en-US" sz="2400" dirty="0" smtClean="0"/>
              <a:t>－ </a:t>
            </a:r>
            <a:r>
              <a:rPr lang="en-US" altLang="zh-CN" sz="2400" dirty="0" smtClean="0"/>
              <a:t>3 = 6</a:t>
            </a:r>
            <a:r>
              <a:rPr lang="zh-CN" altLang="en-US" sz="2000" dirty="0" smtClean="0"/>
              <a:t>（人）</a:t>
            </a:r>
            <a:endParaRPr lang="zh-CN" altLang="en-US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1259632" y="4581128"/>
            <a:ext cx="23519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/>
              <a:t>②  需要多少条船？</a:t>
            </a:r>
            <a:endParaRPr lang="zh-CN" altLang="en-US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1691680" y="4941168"/>
            <a:ext cx="21755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/>
              <a:t>54÷6 = 9</a:t>
            </a:r>
            <a:r>
              <a:rPr lang="zh-CN" altLang="en-US" sz="2000" dirty="0" smtClean="0"/>
              <a:t>（条）</a:t>
            </a:r>
            <a:endParaRPr lang="zh-CN" altLang="en-US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1331640" y="5877272"/>
            <a:ext cx="23663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/>
              <a:t>答：需要</a:t>
            </a:r>
            <a:r>
              <a:rPr lang="en-US" altLang="zh-CN" sz="2000" dirty="0" smtClean="0"/>
              <a:t>9</a:t>
            </a:r>
            <a:r>
              <a:rPr lang="zh-CN" altLang="en-US" sz="2000" dirty="0" smtClean="0"/>
              <a:t>条小船。</a:t>
            </a:r>
            <a:endParaRPr lang="zh-CN" altLang="en-US" sz="2000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3645024"/>
            <a:ext cx="2238375" cy="1084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40352" y="4437112"/>
            <a:ext cx="1080120" cy="1949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5076056" y="4581128"/>
            <a:ext cx="227979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/>
              <a:t>   </a:t>
            </a:r>
            <a:r>
              <a:rPr lang="en-US" altLang="zh-CN" sz="2400" dirty="0" smtClean="0"/>
              <a:t>54 ÷</a:t>
            </a:r>
            <a:r>
              <a:rPr lang="zh-CN" altLang="en-US" sz="2400" dirty="0" smtClean="0"/>
              <a:t>（</a:t>
            </a:r>
            <a:r>
              <a:rPr lang="en-US" altLang="zh-CN" sz="2400" dirty="0" smtClean="0"/>
              <a:t>9</a:t>
            </a:r>
            <a:r>
              <a:rPr lang="zh-CN" altLang="en-US" sz="2400" dirty="0" smtClean="0"/>
              <a:t>－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）</a:t>
            </a:r>
            <a:endParaRPr lang="en-US" altLang="zh-CN" sz="2400" dirty="0" smtClean="0"/>
          </a:p>
          <a:p>
            <a:r>
              <a:rPr lang="en-US" altLang="zh-CN" sz="2400" dirty="0" smtClean="0"/>
              <a:t>= 54÷6</a:t>
            </a:r>
          </a:p>
          <a:p>
            <a:r>
              <a:rPr lang="en-US" altLang="zh-CN" sz="2400" dirty="0" smtClean="0"/>
              <a:t>= 9</a:t>
            </a:r>
            <a:r>
              <a:rPr lang="zh-CN" altLang="en-US" sz="2000" dirty="0" smtClean="0"/>
              <a:t>（条）</a:t>
            </a: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76672"/>
            <a:ext cx="1395412" cy="665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27125" y="1296988"/>
            <a:ext cx="6551613" cy="167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5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3284984"/>
            <a:ext cx="8353425" cy="34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云形标注 4"/>
          <p:cNvSpPr/>
          <p:nvPr/>
        </p:nvSpPr>
        <p:spPr>
          <a:xfrm>
            <a:off x="6444208" y="3933056"/>
            <a:ext cx="2520280" cy="1296144"/>
          </a:xfrm>
          <a:prstGeom prst="cloudCallout">
            <a:avLst>
              <a:gd name="adj1" fmla="val -11948"/>
              <a:gd name="adj2" fmla="val 40396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</a:rPr>
              <a:t>先算剩下多少人，再算要多少辆车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47664" y="3789040"/>
            <a:ext cx="2616422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/>
              <a:t>（</a:t>
            </a:r>
            <a:r>
              <a:rPr lang="en-US" altLang="zh-CN" sz="2800" dirty="0" smtClean="0"/>
              <a:t>70</a:t>
            </a:r>
            <a:r>
              <a:rPr lang="zh-CN" altLang="en-US" sz="2800" dirty="0" smtClean="0"/>
              <a:t>－</a:t>
            </a:r>
            <a:r>
              <a:rPr lang="en-US" altLang="zh-CN" sz="2800" dirty="0" smtClean="0"/>
              <a:t>46</a:t>
            </a:r>
            <a:r>
              <a:rPr lang="zh-CN" altLang="en-US" sz="2800" dirty="0" smtClean="0"/>
              <a:t>）</a:t>
            </a:r>
            <a:r>
              <a:rPr lang="en-US" altLang="zh-CN" sz="2800" dirty="0" smtClean="0"/>
              <a:t>÷ 8</a:t>
            </a:r>
          </a:p>
          <a:p>
            <a:r>
              <a:rPr lang="en-US" altLang="zh-CN" sz="2800" dirty="0" smtClean="0"/>
              <a:t>= 24÷8</a:t>
            </a:r>
          </a:p>
          <a:p>
            <a:r>
              <a:rPr lang="en-US" altLang="zh-CN" sz="2800" dirty="0" smtClean="0"/>
              <a:t>= 3</a:t>
            </a:r>
            <a:r>
              <a:rPr lang="zh-CN" altLang="en-US" sz="2400" dirty="0" smtClean="0"/>
              <a:t>（辆）</a:t>
            </a:r>
            <a:endParaRPr lang="zh-CN" alt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1691680" y="5445224"/>
            <a:ext cx="28793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/>
              <a:t>答：至少需要</a:t>
            </a:r>
            <a:r>
              <a:rPr lang="en-US" altLang="zh-CN" sz="2000" dirty="0" smtClean="0"/>
              <a:t>3</a:t>
            </a:r>
            <a:r>
              <a:rPr lang="zh-CN" altLang="en-US" sz="2000" dirty="0" smtClean="0"/>
              <a:t>辆小车。</a:t>
            </a: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332656"/>
            <a:ext cx="1395412" cy="665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340768"/>
            <a:ext cx="7416800" cy="423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2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1988840"/>
            <a:ext cx="8496944" cy="175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95536" y="3140968"/>
            <a:ext cx="2492990" cy="40011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2000" dirty="0" smtClean="0"/>
              <a:t>平均每天看多少页？</a:t>
            </a:r>
            <a:endParaRPr lang="zh-CN" altLang="en-US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6516216" y="3068960"/>
            <a:ext cx="2385486" cy="40011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能买</a:t>
            </a:r>
            <a:r>
              <a:rPr lang="zh-CN" altLang="en-US" sz="2000" dirty="0"/>
              <a:t>多</a:t>
            </a:r>
            <a:r>
              <a:rPr lang="zh-CN" altLang="en-US" sz="2000" dirty="0" smtClean="0"/>
              <a:t>少本</a:t>
            </a:r>
            <a:r>
              <a:rPr lang="zh-CN" altLang="en-US" sz="2000" dirty="0"/>
              <a:t>日</a:t>
            </a:r>
            <a:r>
              <a:rPr lang="zh-CN" altLang="en-US" sz="2000" dirty="0" smtClean="0"/>
              <a:t>记</a:t>
            </a:r>
            <a:r>
              <a:rPr lang="zh-CN" altLang="en-US" sz="2000" dirty="0"/>
              <a:t>本</a:t>
            </a:r>
            <a:r>
              <a:rPr lang="zh-CN" altLang="en-US" sz="2000" dirty="0" smtClean="0"/>
              <a:t>？</a:t>
            </a:r>
            <a:endParaRPr lang="zh-CN" altLang="en-US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755576" y="4005064"/>
            <a:ext cx="7447873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lnSpc>
                <a:spcPct val="125000"/>
              </a:lnSpc>
              <a:buFont typeface="+mj-lt"/>
              <a:buAutoNum type="arabicPeriod"/>
            </a:pPr>
            <a:r>
              <a:rPr lang="zh-CN" altLang="en-US" sz="2000" dirty="0" smtClean="0"/>
              <a:t>饲养员有</a:t>
            </a:r>
            <a:r>
              <a:rPr lang="en-US" altLang="zh-CN" sz="2000" b="1" dirty="0" smtClean="0"/>
              <a:t>70</a:t>
            </a:r>
            <a:r>
              <a:rPr lang="zh-CN" altLang="en-US" sz="2000" dirty="0" smtClean="0"/>
              <a:t>个苹果，小象吃了</a:t>
            </a:r>
            <a:r>
              <a:rPr lang="en-US" altLang="zh-CN" sz="2000" b="1" dirty="0" smtClean="0"/>
              <a:t>46</a:t>
            </a:r>
            <a:r>
              <a:rPr lang="zh-CN" altLang="en-US" sz="2000" dirty="0" smtClean="0"/>
              <a:t>个，剩下的分给</a:t>
            </a:r>
            <a:r>
              <a:rPr lang="en-US" altLang="zh-CN" sz="2000" b="1" dirty="0" smtClean="0"/>
              <a:t>8</a:t>
            </a:r>
            <a:r>
              <a:rPr lang="zh-CN" altLang="en-US" sz="2000" dirty="0" smtClean="0"/>
              <a:t>个猴子，每</a:t>
            </a:r>
            <a:endParaRPr lang="en-US" altLang="zh-CN" sz="2000" dirty="0"/>
          </a:p>
          <a:p>
            <a:pPr marL="342900" indent="-342900">
              <a:lnSpc>
                <a:spcPct val="125000"/>
              </a:lnSpc>
            </a:pPr>
            <a:r>
              <a:rPr lang="en-US" altLang="zh-CN" sz="2000" dirty="0" smtClean="0"/>
              <a:t>     </a:t>
            </a:r>
            <a:r>
              <a:rPr lang="zh-CN" altLang="en-US" sz="2000" dirty="0" smtClean="0"/>
              <a:t>党委会猴子分得多少个苹果？</a:t>
            </a:r>
            <a:endParaRPr lang="en-US" altLang="zh-CN" sz="2000" dirty="0" smtClean="0"/>
          </a:p>
          <a:p>
            <a:pPr marL="342900" indent="-342900">
              <a:lnSpc>
                <a:spcPct val="125000"/>
              </a:lnSpc>
              <a:buAutoNum type="arabicPeriod" startAt="2"/>
            </a:pPr>
            <a:r>
              <a:rPr lang="zh-CN" altLang="en-US" sz="2000" dirty="0" smtClean="0"/>
              <a:t>有</a:t>
            </a:r>
            <a:r>
              <a:rPr lang="en-US" altLang="zh-CN" sz="2000" b="1" dirty="0" smtClean="0"/>
              <a:t>70</a:t>
            </a:r>
            <a:r>
              <a:rPr lang="zh-CN" altLang="en-US" sz="2000" dirty="0" smtClean="0"/>
              <a:t>个同学去秋游，大巴车</a:t>
            </a:r>
            <a:r>
              <a:rPr lang="en-US" altLang="zh-CN" sz="2000" dirty="0" smtClean="0"/>
              <a:t> </a:t>
            </a:r>
            <a:r>
              <a:rPr lang="zh-CN" altLang="en-US" sz="2000" dirty="0" smtClean="0"/>
              <a:t>坐了</a:t>
            </a:r>
            <a:r>
              <a:rPr lang="en-US" altLang="zh-CN" sz="2000" b="1" dirty="0" smtClean="0"/>
              <a:t>46</a:t>
            </a:r>
            <a:r>
              <a:rPr lang="zh-CN" altLang="en-US" sz="2000" dirty="0" smtClean="0"/>
              <a:t>个同学，剩下的同学坐小</a:t>
            </a:r>
            <a:endParaRPr lang="en-US" altLang="zh-CN" sz="2000" dirty="0" smtClean="0"/>
          </a:p>
          <a:p>
            <a:pPr marL="342900" indent="-342900">
              <a:lnSpc>
                <a:spcPct val="125000"/>
              </a:lnSpc>
            </a:pPr>
            <a:r>
              <a:rPr lang="en-US" altLang="zh-CN" sz="2000" dirty="0"/>
              <a:t> </a:t>
            </a:r>
            <a:r>
              <a:rPr lang="en-US" altLang="zh-CN" sz="2000" dirty="0" smtClean="0"/>
              <a:t>     </a:t>
            </a:r>
            <a:r>
              <a:rPr lang="zh-CN" altLang="en-US" sz="2000" dirty="0" smtClean="0"/>
              <a:t>面包车，每 辆小</a:t>
            </a:r>
            <a:r>
              <a:rPr lang="zh-CN" altLang="en-US" sz="2000" dirty="0"/>
              <a:t>面</a:t>
            </a:r>
            <a:r>
              <a:rPr lang="zh-CN" altLang="en-US" sz="2000" dirty="0" smtClean="0"/>
              <a:t>包车坐</a:t>
            </a:r>
            <a:r>
              <a:rPr lang="en-US" altLang="zh-CN" sz="2000" b="1" dirty="0" smtClean="0"/>
              <a:t>8</a:t>
            </a:r>
            <a:r>
              <a:rPr lang="zh-CN" altLang="en-US" sz="2000" dirty="0" smtClean="0"/>
              <a:t>个同学，需要多少辆小面包车？</a:t>
            </a:r>
            <a:r>
              <a:rPr lang="en-US" altLang="zh-CN" sz="2000" dirty="0" smtClean="0"/>
              <a:t>  </a:t>
            </a:r>
          </a:p>
          <a:p>
            <a:pPr marL="457200" indent="-457200">
              <a:lnSpc>
                <a:spcPct val="125000"/>
              </a:lnSpc>
              <a:buAutoNum type="arabicPeriod" startAt="3"/>
            </a:pPr>
            <a:r>
              <a:rPr lang="zh-CN" altLang="en-US" sz="2000" dirty="0" smtClean="0"/>
              <a:t>工人叔叔挖一口井，已经挖了</a:t>
            </a:r>
            <a:r>
              <a:rPr lang="en-US" altLang="zh-CN" sz="2000" b="1" dirty="0" smtClean="0"/>
              <a:t>46</a:t>
            </a:r>
            <a:r>
              <a:rPr lang="zh-CN" altLang="en-US" sz="2000" dirty="0" smtClean="0"/>
              <a:t>米，剩下的每挖</a:t>
            </a:r>
            <a:r>
              <a:rPr lang="en-US" altLang="zh-CN" sz="2000" b="1" dirty="0" smtClean="0"/>
              <a:t>8</a:t>
            </a:r>
            <a:r>
              <a:rPr lang="zh-CN" altLang="en-US" sz="2000" dirty="0" smtClean="0"/>
              <a:t>米，还要挖</a:t>
            </a:r>
            <a:endParaRPr lang="en-US" altLang="zh-CN" sz="2000" dirty="0" smtClean="0"/>
          </a:p>
          <a:p>
            <a:pPr marL="457200" indent="-457200">
              <a:lnSpc>
                <a:spcPct val="125000"/>
              </a:lnSpc>
            </a:pPr>
            <a:r>
              <a:rPr lang="en-US" altLang="zh-CN" sz="2000" dirty="0"/>
              <a:t> </a:t>
            </a:r>
            <a:r>
              <a:rPr lang="en-US" altLang="zh-CN" sz="2000" dirty="0" smtClean="0"/>
              <a:t>      </a:t>
            </a:r>
            <a:r>
              <a:rPr lang="zh-CN" altLang="en-US" sz="2000" dirty="0" smtClean="0"/>
              <a:t>多少天？</a:t>
            </a:r>
            <a:endParaRPr lang="en-US" altLang="zh-CN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404664"/>
            <a:ext cx="1593850" cy="782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467544" y="1412776"/>
            <a:ext cx="84010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800" dirty="0"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三⑴班有男生和女生各</a:t>
            </a:r>
            <a:r>
              <a:rPr lang="en-US" altLang="zh-CN" sz="2800" dirty="0">
                <a:latin typeface="楷体_GB2312" pitchFamily="49" charset="-122"/>
                <a:ea typeface="楷体_GB2312" pitchFamily="49" charset="-122"/>
              </a:rPr>
              <a:t>18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人参加队列和团体操表演。</a:t>
            </a:r>
          </a:p>
        </p:txBody>
      </p:sp>
      <p:pic>
        <p:nvPicPr>
          <p:cNvPr id="4" name="图片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204864"/>
            <a:ext cx="8496944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372200" y="4005064"/>
            <a:ext cx="2246128" cy="46166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18 + 18</a:t>
            </a:r>
            <a:r>
              <a:rPr lang="zh-CN" altLang="en-US" sz="2400" dirty="0" smtClean="0"/>
              <a:t>）</a:t>
            </a:r>
            <a:r>
              <a:rPr lang="en-US" altLang="zh-CN" sz="2400" dirty="0" smtClean="0"/>
              <a:t>÷ 4</a:t>
            </a:r>
            <a:endParaRPr lang="zh-CN" alt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5220072" y="5661248"/>
            <a:ext cx="2090637" cy="46166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zh-CN" sz="2400" dirty="0" smtClean="0"/>
              <a:t>36 ÷</a:t>
            </a:r>
            <a:r>
              <a:rPr lang="zh-CN" altLang="en-US" sz="2400" dirty="0" smtClean="0"/>
              <a:t>（</a:t>
            </a:r>
            <a:r>
              <a:rPr lang="en-US" altLang="zh-CN" sz="2400" dirty="0" smtClean="0"/>
              <a:t>3 + 3</a:t>
            </a:r>
            <a:r>
              <a:rPr lang="zh-CN" altLang="en-US" sz="2400" dirty="0" smtClean="0"/>
              <a:t>）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</TotalTime>
  <Words>770</Words>
  <Application>Microsoft Office PowerPoint</Application>
  <PresentationFormat>全屏显示(4:3)</PresentationFormat>
  <Paragraphs>78</Paragraphs>
  <Slides>13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23</cp:revision>
  <dcterms:created xsi:type="dcterms:W3CDTF">2015-09-12T07:49:37Z</dcterms:created>
  <dcterms:modified xsi:type="dcterms:W3CDTF">2015-09-12T12:34:23Z</dcterms:modified>
</cp:coreProperties>
</file>