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2" r:id="rId7"/>
    <p:sldId id="260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1BEB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35" y="-9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t="-5000" r="-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2C4CF-7507-48E2-BFBB-43B0E45EB9ED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E2CBB-ACD9-4CCE-8240-F3757659E1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硕士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81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87624" y="548680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19672" y="47667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算一算，说说你的发现。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1340768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20÷2 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1680" y="1988840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22÷2 =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80" y="2636912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24÷2 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3284984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26÷2 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80" y="393305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28÷2 =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112" y="1268760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50÷5 =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0112" y="1916832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55÷5 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80112" y="2564904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60÷5 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0112" y="321297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65÷5 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80112" y="3861048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70÷5 =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832" y="13407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F1BEB"/>
                </a:solidFill>
              </a:rPr>
              <a:t>10</a:t>
            </a:r>
            <a:endParaRPr lang="zh-CN" altLang="en-US" sz="3200" b="1" dirty="0">
              <a:solidFill>
                <a:srgbClr val="6F1BEB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9832" y="19888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F1BEB"/>
                </a:solidFill>
              </a:rPr>
              <a:t>11</a:t>
            </a:r>
            <a:endParaRPr lang="zh-CN" altLang="en-US" sz="3200" b="1" dirty="0">
              <a:solidFill>
                <a:srgbClr val="6F1BE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832" y="26369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F1BEB"/>
                </a:solidFill>
              </a:rPr>
              <a:t>12</a:t>
            </a:r>
            <a:endParaRPr lang="zh-CN" altLang="en-US" sz="3200" b="1" dirty="0">
              <a:solidFill>
                <a:srgbClr val="6F1BEB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59832" y="32849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F1BEB"/>
                </a:solidFill>
              </a:rPr>
              <a:t>13</a:t>
            </a:r>
            <a:endParaRPr lang="zh-CN" altLang="en-US" sz="3200" b="1" dirty="0">
              <a:solidFill>
                <a:srgbClr val="6F1BEB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393305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F1BEB"/>
                </a:solidFill>
              </a:rPr>
              <a:t>14</a:t>
            </a:r>
            <a:endParaRPr lang="zh-CN" altLang="en-US" sz="3200" b="1" dirty="0">
              <a:solidFill>
                <a:srgbClr val="6F1BEB"/>
              </a:solidFill>
            </a:endParaRPr>
          </a:p>
        </p:txBody>
      </p:sp>
      <p:sp>
        <p:nvSpPr>
          <p:cNvPr id="21" name="弧形 20"/>
          <p:cNvSpPr/>
          <p:nvPr/>
        </p:nvSpPr>
        <p:spPr>
          <a:xfrm flipH="1">
            <a:off x="1475656" y="1556792"/>
            <a:ext cx="720080" cy="792088"/>
          </a:xfrm>
          <a:prstGeom prst="arc">
            <a:avLst>
              <a:gd name="adj1" fmla="val 16888790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55576" y="1700808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+ 2</a:t>
            </a:r>
            <a:endParaRPr lang="zh-CN" altLang="en-US" sz="2800" dirty="0"/>
          </a:p>
        </p:txBody>
      </p:sp>
      <p:sp>
        <p:nvSpPr>
          <p:cNvPr id="23" name="弧形 22"/>
          <p:cNvSpPr/>
          <p:nvPr/>
        </p:nvSpPr>
        <p:spPr>
          <a:xfrm>
            <a:off x="3059832" y="1556792"/>
            <a:ext cx="792088" cy="792088"/>
          </a:xfrm>
          <a:prstGeom prst="arc">
            <a:avLst>
              <a:gd name="adj1" fmla="val 17459628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851920" y="1628800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+ 1</a:t>
            </a:r>
            <a:endParaRPr lang="zh-CN" altLang="en-US" sz="2800" dirty="0"/>
          </a:p>
        </p:txBody>
      </p:sp>
      <p:sp>
        <p:nvSpPr>
          <p:cNvPr id="25" name="弧形 24"/>
          <p:cNvSpPr/>
          <p:nvPr/>
        </p:nvSpPr>
        <p:spPr>
          <a:xfrm flipH="1">
            <a:off x="1475656" y="2348880"/>
            <a:ext cx="720080" cy="648072"/>
          </a:xfrm>
          <a:prstGeom prst="arc">
            <a:avLst>
              <a:gd name="adj1" fmla="val 16888790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755576" y="2420888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+ 2</a:t>
            </a:r>
            <a:endParaRPr lang="zh-CN" altLang="en-US" sz="2800" dirty="0"/>
          </a:p>
        </p:txBody>
      </p:sp>
      <p:sp>
        <p:nvSpPr>
          <p:cNvPr id="27" name="弧形 26"/>
          <p:cNvSpPr/>
          <p:nvPr/>
        </p:nvSpPr>
        <p:spPr>
          <a:xfrm>
            <a:off x="3131840" y="2348880"/>
            <a:ext cx="792088" cy="648072"/>
          </a:xfrm>
          <a:prstGeom prst="arc">
            <a:avLst>
              <a:gd name="adj1" fmla="val 17459628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923928" y="2348880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+ 1</a:t>
            </a:r>
            <a:endParaRPr lang="zh-CN" altLang="en-US" sz="2800" dirty="0"/>
          </a:p>
        </p:txBody>
      </p:sp>
      <p:sp>
        <p:nvSpPr>
          <p:cNvPr id="29" name="弧形 28"/>
          <p:cNvSpPr/>
          <p:nvPr/>
        </p:nvSpPr>
        <p:spPr>
          <a:xfrm flipH="1">
            <a:off x="1475656" y="2996952"/>
            <a:ext cx="720080" cy="576064"/>
          </a:xfrm>
          <a:prstGeom prst="arc">
            <a:avLst>
              <a:gd name="adj1" fmla="val 16888790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755576" y="2996952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+ 2</a:t>
            </a:r>
            <a:endParaRPr lang="zh-CN" altLang="en-US" sz="2800" dirty="0"/>
          </a:p>
        </p:txBody>
      </p:sp>
      <p:sp>
        <p:nvSpPr>
          <p:cNvPr id="31" name="弧形 30"/>
          <p:cNvSpPr/>
          <p:nvPr/>
        </p:nvSpPr>
        <p:spPr>
          <a:xfrm>
            <a:off x="3131840" y="2996952"/>
            <a:ext cx="792088" cy="648072"/>
          </a:xfrm>
          <a:prstGeom prst="arc">
            <a:avLst>
              <a:gd name="adj1" fmla="val 17459628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923928" y="3068960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+ 1</a:t>
            </a:r>
            <a:endParaRPr lang="zh-CN" altLang="en-US" sz="2800" dirty="0"/>
          </a:p>
        </p:txBody>
      </p:sp>
      <p:sp>
        <p:nvSpPr>
          <p:cNvPr id="33" name="弧形 32"/>
          <p:cNvSpPr/>
          <p:nvPr/>
        </p:nvSpPr>
        <p:spPr>
          <a:xfrm flipH="1">
            <a:off x="1475656" y="3645024"/>
            <a:ext cx="720080" cy="648072"/>
          </a:xfrm>
          <a:prstGeom prst="arc">
            <a:avLst>
              <a:gd name="adj1" fmla="val 16888790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755576" y="3717032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+ 2</a:t>
            </a:r>
            <a:endParaRPr lang="zh-CN" altLang="en-US" sz="2800" dirty="0"/>
          </a:p>
        </p:txBody>
      </p:sp>
      <p:sp>
        <p:nvSpPr>
          <p:cNvPr id="35" name="弧形 34"/>
          <p:cNvSpPr/>
          <p:nvPr/>
        </p:nvSpPr>
        <p:spPr>
          <a:xfrm>
            <a:off x="3131840" y="3645024"/>
            <a:ext cx="792088" cy="648072"/>
          </a:xfrm>
          <a:prstGeom prst="arc">
            <a:avLst>
              <a:gd name="adj1" fmla="val 17459628"/>
              <a:gd name="adj2" fmla="val 44559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923928" y="3645024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+ 1</a:t>
            </a:r>
            <a:endParaRPr lang="zh-CN" altLang="en-US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323528" y="4581128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       </a:t>
            </a:r>
            <a:r>
              <a:rPr lang="zh-CN" altLang="en-US" sz="3200" b="1" dirty="0" smtClean="0">
                <a:solidFill>
                  <a:srgbClr val="6F1BEB"/>
                </a:solidFill>
              </a:rPr>
              <a:t>从被 除数是除数的</a:t>
            </a:r>
            <a:r>
              <a:rPr lang="en-US" altLang="zh-CN" sz="3200" b="1" dirty="0" smtClean="0">
                <a:solidFill>
                  <a:srgbClr val="6F1BEB"/>
                </a:solidFill>
              </a:rPr>
              <a:t>10</a:t>
            </a:r>
            <a:r>
              <a:rPr lang="zh-CN" altLang="en-US" sz="3200" b="1" dirty="0" smtClean="0">
                <a:solidFill>
                  <a:srgbClr val="6F1BEB"/>
                </a:solidFill>
              </a:rPr>
              <a:t>倍开始求商， 除数</a:t>
            </a:r>
            <a:endParaRPr lang="en-US" altLang="zh-CN" sz="3200" b="1" dirty="0" smtClean="0">
              <a:solidFill>
                <a:srgbClr val="6F1BEB"/>
              </a:solidFill>
            </a:endParaRPr>
          </a:p>
          <a:p>
            <a:r>
              <a:rPr lang="zh-CN" altLang="en-US" sz="3200" b="1" dirty="0" smtClean="0">
                <a:solidFill>
                  <a:srgbClr val="6F1BEB"/>
                </a:solidFill>
              </a:rPr>
              <a:t>不变，被除数第增加一个与除数相等的数，商就加“</a:t>
            </a:r>
            <a:r>
              <a:rPr lang="en-US" altLang="zh-CN" sz="3200" b="1" dirty="0" smtClean="0">
                <a:solidFill>
                  <a:srgbClr val="6F1BEB"/>
                </a:solidFill>
              </a:rPr>
              <a:t>1</a:t>
            </a:r>
            <a:r>
              <a:rPr lang="zh-CN" altLang="en-US" sz="3200" b="1" dirty="0" smtClean="0">
                <a:solidFill>
                  <a:srgbClr val="6F1BEB"/>
                </a:solidFill>
              </a:rPr>
              <a:t>”。</a:t>
            </a:r>
            <a:endParaRPr lang="zh-CN" altLang="en-US" sz="3200" b="1" dirty="0">
              <a:solidFill>
                <a:srgbClr val="6F1BEB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1520" y="45811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我发现：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6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7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7320" y="1105592"/>
            <a:ext cx="6309360" cy="4646815"/>
          </a:xfrm>
          <a:prstGeom prst="rect">
            <a:avLst/>
          </a:prstGeom>
        </p:spPr>
      </p:pic>
      <p:pic>
        <p:nvPicPr>
          <p:cNvPr id="5" name="图片 4" descr="d035aaf324def9a2866aa7b4a4d8a7c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025" y="547687"/>
            <a:ext cx="7981950" cy="5762625"/>
          </a:xfrm>
          <a:prstGeom prst="rect">
            <a:avLst/>
          </a:prstGeom>
        </p:spPr>
      </p:pic>
      <p:pic>
        <p:nvPicPr>
          <p:cNvPr id="7" name="图片 6" descr="0e03aaecbf8447a07aabb0dea53301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131" y="162098"/>
            <a:ext cx="8711738" cy="6533804"/>
          </a:xfrm>
          <a:prstGeom prst="rect">
            <a:avLst/>
          </a:prstGeom>
        </p:spPr>
      </p:pic>
      <p:pic>
        <p:nvPicPr>
          <p:cNvPr id="9" name="图片 8" descr="9129adadb048cb4d9ca64bb9e590db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01874E-6 L -0.22049 -0.2204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01874E-6 L 0.20469 0.19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01874E-6 L 0.23628 -0.251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01874E-6 L -0.25191 0.199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边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29200"/>
            <a:ext cx="9144000" cy="16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592" y="1916832"/>
            <a:ext cx="52341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北师大三</a:t>
            </a:r>
            <a:r>
              <a:rPr lang="zh-CN" altLang="en-US" sz="28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年</a:t>
            </a:r>
            <a:r>
              <a:rPr lang="zh-CN" altLang="en-US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级</a:t>
            </a:r>
            <a:r>
              <a:rPr lang="zh-CN" altLang="en-US" sz="28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数</a:t>
            </a:r>
            <a:r>
              <a:rPr lang="zh-CN" altLang="en-US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学上册第四单元</a:t>
            </a:r>
            <a:endParaRPr lang="zh-CN" altLang="en-US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64" y="3212976"/>
            <a:ext cx="2047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植   树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764704"/>
            <a:ext cx="7272808" cy="23042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476672"/>
            <a:ext cx="8012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今天，三年级的三（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）班、三（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）班、三（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zh-CN" altLang="en-US" sz="2000" dirty="0" smtClean="0"/>
              <a:t>班</a:t>
            </a:r>
            <a:r>
              <a:rPr lang="zh-CN" altLang="en-US" sz="2000" dirty="0" smtClean="0"/>
              <a:t>的</a:t>
            </a:r>
            <a:r>
              <a:rPr lang="zh-CN" altLang="en-US" sz="2000" dirty="0" smtClean="0"/>
              <a:t>同学也来植树了</a:t>
            </a:r>
            <a:endParaRPr lang="zh-CN" altLang="en-US" sz="2000" dirty="0"/>
          </a:p>
        </p:txBody>
      </p:sp>
      <p:sp>
        <p:nvSpPr>
          <p:cNvPr id="5" name="椭圆 4"/>
          <p:cNvSpPr/>
          <p:nvPr/>
        </p:nvSpPr>
        <p:spPr>
          <a:xfrm>
            <a:off x="1547664" y="3501008"/>
            <a:ext cx="288032" cy="288032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07704" y="335699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平均每班分到多少棵树苗？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2051720" y="4581128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47864" y="4581128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16016" y="4581128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995936" y="45811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＝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699792" y="4581128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220072" y="4581128"/>
            <a:ext cx="1556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（        ）</a:t>
            </a:r>
            <a:endParaRPr lang="zh-CN" altLang="en-US" sz="2800"/>
          </a:p>
        </p:txBody>
      </p:sp>
      <p:sp>
        <p:nvSpPr>
          <p:cNvPr id="27" name="TextBox 26"/>
          <p:cNvSpPr txBox="1"/>
          <p:nvPr/>
        </p:nvSpPr>
        <p:spPr>
          <a:xfrm>
            <a:off x="2051720" y="458112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36</a:t>
            </a:r>
            <a:endParaRPr lang="zh-CN" altLang="en-US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2699792" y="45811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19872" y="45811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21" grpId="0" animBg="1"/>
      <p:bldP spid="22" grpId="0" animBg="1"/>
      <p:bldP spid="23" grpId="0" animBg="1"/>
      <p:bldP spid="24" grpId="0"/>
      <p:bldP spid="25" grpId="0" animBg="1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84785"/>
            <a:ext cx="864096" cy="69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556793"/>
            <a:ext cx="802833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556792"/>
            <a:ext cx="792088" cy="6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484785"/>
            <a:ext cx="395509" cy="836712"/>
          </a:xfrm>
          <a:prstGeom prst="rect">
            <a:avLst/>
          </a:prstGeom>
        </p:spPr>
      </p:pic>
      <p:pic>
        <p:nvPicPr>
          <p:cNvPr id="6" name="图片 5" descr="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484785"/>
            <a:ext cx="395509" cy="836712"/>
          </a:xfrm>
          <a:prstGeom prst="rect">
            <a:avLst/>
          </a:prstGeom>
        </p:spPr>
      </p:pic>
      <p:pic>
        <p:nvPicPr>
          <p:cNvPr id="7" name="图片 6" descr="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484785"/>
            <a:ext cx="395509" cy="836712"/>
          </a:xfrm>
          <a:prstGeom prst="rect">
            <a:avLst/>
          </a:prstGeom>
        </p:spPr>
      </p:pic>
      <p:pic>
        <p:nvPicPr>
          <p:cNvPr id="8" name="图片 7" descr="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1484785"/>
            <a:ext cx="395509" cy="836712"/>
          </a:xfrm>
          <a:prstGeom prst="rect">
            <a:avLst/>
          </a:prstGeom>
        </p:spPr>
      </p:pic>
      <p:pic>
        <p:nvPicPr>
          <p:cNvPr id="9" name="图片 8" descr="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1484785"/>
            <a:ext cx="395509" cy="836712"/>
          </a:xfrm>
          <a:prstGeom prst="rect">
            <a:avLst/>
          </a:prstGeom>
        </p:spPr>
      </p:pic>
      <p:pic>
        <p:nvPicPr>
          <p:cNvPr id="10" name="图片 9" descr="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1484785"/>
            <a:ext cx="395509" cy="8367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512" y="4149080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三（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）班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3212976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三（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）班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5085184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三（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）班</a:t>
            </a:r>
            <a:endParaRPr lang="zh-CN" altLang="en-US" sz="2400" dirty="0"/>
          </a:p>
        </p:txBody>
      </p:sp>
      <p:sp>
        <p:nvSpPr>
          <p:cNvPr id="14" name="椭圆 13"/>
          <p:cNvSpPr/>
          <p:nvPr/>
        </p:nvSpPr>
        <p:spPr>
          <a:xfrm>
            <a:off x="1547664" y="692696"/>
            <a:ext cx="288032" cy="288032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907704" y="54868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平均每班分到多少棵树苗？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372200" y="3284984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30÷3 = 10</a:t>
            </a:r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372200" y="3933056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6÷3 = 2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6372200" y="4653136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10</a:t>
            </a:r>
            <a:r>
              <a:rPr lang="zh-CN" altLang="en-US" sz="2800" dirty="0" smtClean="0"/>
              <a:t>＋</a:t>
            </a:r>
            <a:r>
              <a:rPr lang="en-US" altLang="zh-CN" sz="2800" dirty="0" smtClean="0"/>
              <a:t>2 = 12</a:t>
            </a:r>
            <a:endParaRPr lang="zh-CN" altLang="en-US" sz="2800" dirty="0"/>
          </a:p>
        </p:txBody>
      </p:sp>
      <p:sp>
        <p:nvSpPr>
          <p:cNvPr id="30" name="矩形 29"/>
          <p:cNvSpPr/>
          <p:nvPr/>
        </p:nvSpPr>
        <p:spPr>
          <a:xfrm>
            <a:off x="3923928" y="5877272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220072" y="5877272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588224" y="5877272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868144" y="58772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＝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572000" y="587727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092280" y="5877272"/>
            <a:ext cx="1311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（     ）</a:t>
            </a:r>
            <a:endParaRPr lang="zh-CN" altLang="en-US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3923928" y="587727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36</a:t>
            </a:r>
            <a:endParaRPr lang="zh-CN" altLang="en-US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4572000" y="58772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92080" y="587727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6588224" y="5877272"/>
            <a:ext cx="1563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12       </a:t>
            </a:r>
            <a:r>
              <a:rPr lang="zh-CN" altLang="en-US" sz="2800" dirty="0" smtClean="0"/>
              <a:t>棵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2748E-6 L -0.01563 0.2220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0222E-6 C -0.00122 0.05991 -0.00174 0.12051 -0.0033 0.18066 C -0.00382 0.20286 -0.0033 0.2327 -0.00816 0.25399 C -0.00955 0.26532 -0.01076 0.27735 -0.0151 0.28683 C -0.01701 0.29678 -0.02014 0.30626 -0.02604 0.31228 C -0.02847 0.3176 -0.03038 0.3176 -0.03368 0.3213 C -0.03663 0.32731 -0.03802 0.32546 -0.04184 0.32893 C -0.04392 0.33055 -0.04566 0.33287 -0.04774 0.33472 C -0.05191 0.33911 -0.05955 0.33934 -0.06441 0.34212 C -0.06858 0.3442 -0.07205 0.34744 -0.07622 0.34952 C -0.08455 0.35808 -0.10538 0.3553 -0.11597 0.35715 C -0.12135 0.35808 -0.12639 0.35901 -0.13177 0.35993 C -0.13403 0.36039 -0.13837 0.36178 -0.13837 0.36201 " pathEditMode="relative" rAng="0" ptsTypes="ffffffffffffA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1.23525E-6 C 0.00573 0.02151 0.00121 0.04488 -0.0007 0.06708 C -0.00365 0.09947 -0.00452 0.13278 -0.00903 0.1647 C -0.01146 0.18205 -0.01684 0.19871 -0.02032 0.21559 C -0.02309 0.22831 -0.02344 0.24358 -0.02865 0.25469 C -0.03039 0.26255 -0.0316 0.27042 -0.0349 0.27712 C -0.03716 0.28753 -0.03907 0.29979 -0.04323 0.30858 C -0.04479 0.31645 -0.04375 0.31228 -0.04827 0.32223 C -0.04896 0.32362 -0.05035 0.32663 -0.05035 0.32686 C -0.05174 0.3331 -0.05313 0.33889 -0.05573 0.34444 C -0.05695 0.35068 -0.05938 0.35693 -0.06181 0.36248 C -0.06441 0.37428 -0.07205 0.39417 -0.07934 0.40157 C -0.08559 0.41453 -0.07709 0.39787 -0.08455 0.40921 C -0.08542 0.41036 -0.08559 0.41245 -0.08664 0.4136 C -0.08837 0.41592 -0.09063 0.41754 -0.09271 0.41962 C -0.09375 0.42054 -0.09584 0.42262 -0.09584 0.42286 C -0.10209 0.43558 -0.09393 0.42031 -0.10104 0.42841 C -0.10782 0.43604 -0.09844 0.43095 -0.10643 0.43442 C -0.10729 0.43535 -0.10868 0.43604 -0.10938 0.43743 C -0.11025 0.43859 -0.11042 0.4409 -0.11146 0.44206 C -0.11337 0.44414 -0.11823 0.44529 -0.12066 0.44645 C -0.12448 0.45015 -0.12882 0.45362 -0.13316 0.45547 C -0.14514 0.46727 -0.16059 0.46935 -0.17466 0.47213 C -0.18091 0.47513 -0.18768 0.47583 -0.19427 0.47791 C -0.20799 0.48254 -0.2217 0.4867 -0.23559 0.48994 C -0.24775 0.49618 -0.25886 0.49896 -0.2717 0.49896 " pathEditMode="relative" rAng="0" ptsTypes="fffffffffffffffffffffffffA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58779E-6 C 0.00295 0.02544 0.00313 0.05043 -2.22222E-6 0.0761 C -0.00104 0.08512 -0.00434 0.09345 -0.00538 0.10247 C -0.00642 0.1108 -0.00642 0.11473 -0.00989 0.12144 C -0.01215 0.13093 -0.00902 0.12167 -0.01423 0.12723 C -0.02205 0.13532 -0.01093 0.12884 -0.01979 0.13324 C -0.02239 0.14434 -0.0335 0.14573 -0.04062 0.1492 C -0.06146 0.15938 -0.09166 0.15845 -0.11319 0.15961 C -0.12274 0.16007 -0.13212 0.16054 -0.14166 0.161 C -0.14531 0.16146 -0.14896 0.16215 -0.1526 0.16239 C -0.16215 0.16308 -0.1717 0.16308 -0.18125 0.16401 C -0.19323 0.16516 -0.20555 0.16933 -0.21753 0.17118 C -0.29375 0.16979 -0.26441 0.16979 -0.30538 0.16979 " pathEditMode="relative" ptsTypes="ffffffffffffA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36873E-6 C 0.00122 0.0044 0.00209 0.0081 0.00434 0.01203 C 0.00816 0.02637 0.00643 0.04164 0.00434 0.05575 C 0.0033 0.0687 0.00191 0.08189 0.00104 0.09508 C -0.00104 0.12468 -0.00573 0.15129 -0.01354 0.17928 C -0.01632 0.18969 -0.01909 0.19986 -0.02691 0.20634 C -0.03073 0.21374 -0.03593 0.21629 -0.04236 0.2186 C -0.05225 0.2267 -0.06093 0.23456 -0.07239 0.23896 C -0.07534 0.2415 -0.07899 0.24405 -0.08229 0.2459 C -0.08437 0.24705 -0.08906 0.24844 -0.08906 0.24867 C -0.09687 0.25515 -0.10573 0.25654 -0.11458 0.2607 C -0.13402 0.26926 -0.15364 0.27527 -0.17343 0.28106 C -0.17968 0.28291 -0.18541 0.28661 -0.19114 0.28915 C -0.19791 0.29216 -0.20555 0.29424 -0.2125 0.29609 C -0.22621 0.30026 -0.23958 0.30812 -0.25347 0.31252 C -0.26198 0.31506 -0.27048 0.31414 -0.27899 0.31645 C -0.28646 0.31853 -0.29357 0.32154 -0.30121 0.32316 C -0.31562 0.32593 -0.32587 0.32524 -0.34236 0.32593 C -0.35087 0.32755 -0.34757 0.32732 -0.35225 0.32732 " pathEditMode="relative" rAng="0" ptsTypes="ffffffffffffffffffA">
                                      <p:cBhvr>
                                        <p:cTn id="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36873E-6 C -0.00052 0.00856 -0.00086 0.01712 -0.00138 0.02568 C -0.0019 0.03262 -0.00434 0.0384 -0.00572 0.04465 C -0.00781 0.05436 -0.00833 0.06477 -0.00902 0.07449 C -0.01024 0.11358 -0.01475 0.15429 -0.02569 0.1913 C -0.02673 0.20287 -0.03055 0.21259 -0.03247 0.22392 C -0.03368 0.23109 -0.0335 0.23433 -0.0368 0.24011 C -0.0382 0.2459 -0.03888 0.24821 -0.04237 0.25237 C -0.04462 0.2607 -0.04652 0.27065 -0.05243 0.27574 C -0.05435 0.28337 -0.05902 0.28938 -0.0625 0.29609 C -0.06493 0.30049 -0.06528 0.30373 -0.06909 0.30673 C -0.07274 0.31321 -0.0743 0.31761 -0.07916 0.32177 C -0.08142 0.33056 -0.07829 0.322 -0.0835 0.32709 C -0.08454 0.32825 -0.08489 0.3301 -0.08593 0.33125 C -0.0868 0.33218 -0.08819 0.3331 -0.08923 0.33403 C -0.08993 0.33519 -0.09045 0.33704 -0.09131 0.33796 C -0.09218 0.33935 -0.09374 0.33958 -0.09461 0.34097 C -0.09878 0.34721 -0.09218 0.34351 -0.09913 0.34629 C -0.10504 0.35739 -0.09739 0.34467 -0.10469 0.35161 C -0.10573 0.35277 -0.10608 0.35462 -0.10695 0.35577 C -0.1106 0.36017 -0.11528 0.36456 -0.12032 0.36665 C -0.1224 0.36827 -0.125 0.36873 -0.12691 0.37058 C -0.12796 0.37173 -0.12796 0.37359 -0.12917 0.37474 C -0.13125 0.37659 -0.13646 0.37775 -0.13907 0.37891 C -0.14132 0.38053 -0.14358 0.38238 -0.14584 0.38423 C -0.14966 0.38746 -0.15504 0.387 -0.15921 0.38978 C -0.16875 0.39649 -0.17865 0.40319 -0.18924 0.40736 C -0.19028 0.40828 -0.19132 0.40944 -0.19254 0.41013 C -0.19462 0.41129 -0.19914 0.41268 -0.19914 0.41291 C -0.20539 0.418 -0.21198 0.42216 -0.21928 0.42494 C -0.22292 0.42795 -0.22396 0.43142 -0.22813 0.43303 C -0.23577 0.43905 -0.24393 0.44275 -0.25157 0.44807 C -0.26233 0.45524 -0.25435 0.452 -0.26164 0.45478 C -0.26702 0.45941 -0.2731 0.46195 -0.27935 0.46449 C -0.2816 0.46542 -0.28612 0.46704 -0.28612 0.46727 C -0.29445 0.47421 -0.30539 0.4756 -0.31511 0.4793 C -0.32119 0.48439 -0.3158 0.48069 -0.32605 0.48323 C -0.3349 0.48554 -0.34393 0.48901 -0.35278 0.49156 C -0.3658 0.49526 -0.37952 0.49248 -0.39289 0.49295 C -0.39514 0.49341 -0.39948 0.49434 -0.39948 0.49457 " pathEditMode="relative" rAng="0" ptsTypes="fffffffffffffffffffffffffffffffffffffffA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36873E-6 C -0.0007 0.04187 -0.00087 0.08397 -0.00347 0.12607 C -0.004 0.13533 -0.00712 0.14481 -0.01268 0.14805 C -0.0158 0.15522 -0.02084 0.15452 -0.02622 0.1573 C -0.02847 0.16239 -0.03334 0.16655 -0.03768 0.16678 C -0.07066 0.16771 -0.10382 0.16771 -0.13716 0.16817 C -0.19688 0.18066 -0.29323 0.16979 -0.35226 0.16979 " pathEditMode="relative" rAng="0" ptsTypes="ffffffA">
                                      <p:cBhvr>
                                        <p:cTn id="7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36873E-6 C 0.00191 0.03169 0.00434 0.06385 -0.00104 0.09508 C -0.00208 0.10895 -0.00468 0.12168 -0.00659 0.13533 C -0.00694 0.14388 -0.00711 0.15244 -0.00764 0.16123 C -0.00798 0.16632 -0.0085 0.17164 -0.00885 0.17673 C -0.01007 0.19269 -0.01163 0.20773 -0.01527 0.22276 C -0.01718 0.23017 -0.01718 0.23502 -0.02187 0.23965 C -0.02708 0.25006 -0.02083 0.23965 -0.02743 0.2459 C -0.02986 0.24798 -0.03159 0.25145 -0.03402 0.25353 C -0.03593 0.26209 -0.04566 0.26579 -0.05139 0.2688 C -0.05468 0.27065 -0.06128 0.27342 -0.06128 0.27365 C -0.07882 0.29031 -0.10121 0.29077 -0.12152 0.29517 C -0.12604 0.29609 -0.13021 0.29887 -0.13472 0.29979 C -0.14097 0.30095 -0.1533 0.3028 -0.1533 0.30303 C -0.15816 0.30511 -0.15659 0.30465 -0.16319 0.30581 C -0.16944 0.30697 -0.18194 0.30905 -0.18194 0.30928 C -0.20086 0.31552 -0.17899 0.30858 -0.23003 0.31205 C -0.24705 0.31344 -0.26336 0.31691 -0.28038 0.3183 C -0.29878 0.32084 -0.31666 0.32316 -0.33524 0.32431 C -0.35711 0.32293 -0.37812 0.32755 -0.39965 0.32755 " pathEditMode="relative" rAng="0" ptsTypes="fffffffffffffffffff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2.36873E-6 C 0.00121 0.08004 -0.00122 0.15915 -0.00573 0.23873 C -0.00712 0.26093 -0.00643 0.29794 -0.0125 0.32015 C -0.01441 0.33681 -0.01789 0.3523 -0.02153 0.3685 C -0.02327 0.37636 -0.02414 0.38469 -0.02605 0.39232 C -0.02796 0.39972 -0.02987 0.4069 -0.0316 0.41453 C -0.03282 0.41939 -0.04063 0.42471 -0.04063 0.42494 C -0.04254 0.42864 -0.04653 0.43419 -0.04966 0.4365 C -0.05105 0.43743 -0.05782 0.43951 -0.0599 0.4409 C -0.06337 0.44344 -0.06615 0.44529 -0.0698 0.44691 C -0.08039 0.45617 -0.09514 0.45825 -0.10695 0.46288 C -0.1125 0.46496 -0.12379 0.46727 -0.12379 0.4675 C -0.13872 0.47444 -0.15678 0.47768 -0.17223 0.4793 C -0.18039 0.48184 -0.18872 0.48369 -0.19705 0.48508 C -0.22362 0.4948 -0.25191 0.49688 -0.27934 0.49989 C -0.29462 0.50382 -0.31094 0.50405 -0.32657 0.5059 C -0.3698 0.50451 -0.41181 0.49989 -0.45469 0.49989 " pathEditMode="relative" rAng="0" ptsTypes="ffffffffffffffffA">
                                      <p:cBhvr>
                                        <p:cTn id="8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8" grpId="0"/>
      <p:bldP spid="19" grpId="0"/>
      <p:bldP spid="30" grpId="0" animBg="1"/>
      <p:bldP spid="31" grpId="0" animBg="1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19672" y="1052736"/>
            <a:ext cx="288032" cy="288032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79712" y="90872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平均每班分到多少棵树苗？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28529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＝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2780928"/>
            <a:ext cx="8194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3 6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292494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278092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3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4427984" y="278092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1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2339752" y="3356992"/>
            <a:ext cx="0" cy="100811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88024" y="278092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2</a:t>
            </a:r>
            <a:endParaRPr lang="zh-CN" altLang="en-US" sz="4000" dirty="0"/>
          </a:p>
        </p:txBody>
      </p:sp>
      <p:cxnSp>
        <p:nvCxnSpPr>
          <p:cNvPr id="13" name="直接连接符 12"/>
          <p:cNvCxnSpPr/>
          <p:nvPr/>
        </p:nvCxnSpPr>
        <p:spPr>
          <a:xfrm rot="5400000">
            <a:off x="2988000" y="3699104"/>
            <a:ext cx="0" cy="13320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35896" y="3356992"/>
            <a:ext cx="0" cy="100811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71800" y="436510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627784" y="2420888"/>
            <a:ext cx="0" cy="504056"/>
          </a:xfrm>
          <a:prstGeom prst="line">
            <a:avLst/>
          </a:prstGeom>
          <a:ln w="63500">
            <a:solidFill>
              <a:srgbClr val="6F1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602828" y="2420888"/>
            <a:ext cx="1033068" cy="0"/>
          </a:xfrm>
          <a:prstGeom prst="line">
            <a:avLst/>
          </a:prstGeom>
          <a:ln w="63500">
            <a:solidFill>
              <a:srgbClr val="6F1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635896" y="2394000"/>
            <a:ext cx="0" cy="504056"/>
          </a:xfrm>
          <a:prstGeom prst="line">
            <a:avLst/>
          </a:prstGeom>
          <a:ln w="63500">
            <a:solidFill>
              <a:srgbClr val="6F1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843808" y="184482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F1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3200" b="1" dirty="0">
              <a:solidFill>
                <a:srgbClr val="6F1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60032" y="285293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（棵）</a:t>
            </a:r>
            <a:endParaRPr lang="zh-CN" altLang="en-US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2843808" y="5373216"/>
            <a:ext cx="3188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答：平均每班分到</a:t>
            </a:r>
            <a:r>
              <a:rPr lang="en-US" altLang="zh-CN" dirty="0" smtClean="0"/>
              <a:t>12</a:t>
            </a:r>
            <a:r>
              <a:rPr lang="zh-CN" altLang="en-US" dirty="0" smtClean="0"/>
              <a:t>棵树苗。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边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929522" y="14694"/>
            <a:ext cx="805304" cy="1441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60" y="476672"/>
            <a:ext cx="14401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试一试</a:t>
            </a:r>
            <a:endParaRPr lang="zh-CN" altLang="en-US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77281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22÷2 =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49289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42÷2 =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321297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24÷2 =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393305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62÷2 =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4581128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26÷2 =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563888" y="177281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33÷3 =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228184" y="177281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44÷4 =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563888" y="249289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36÷3 =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563888" y="321297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63÷3 =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563888" y="393305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39÷3 =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563888" y="465313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93÷3 =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228184" y="249289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84÷4 =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6228184" y="321297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28÷2 =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6228184" y="393305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82÷2 =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228184" y="465313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48÷2 =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2123728" y="1772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11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1772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11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96336" y="1772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11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23728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21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32040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12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96336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21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4597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716016" y="1340768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48÷4 = </a:t>
            </a:r>
            <a:endParaRPr lang="zh-CN" altLang="en-US" sz="2800" dirty="0"/>
          </a:p>
        </p:txBody>
      </p:sp>
      <p:pic>
        <p:nvPicPr>
          <p:cNvPr id="4" name="图片 3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916832"/>
            <a:ext cx="362375" cy="504056"/>
          </a:xfrm>
          <a:prstGeom prst="rect">
            <a:avLst/>
          </a:prstGeom>
        </p:spPr>
      </p:pic>
      <p:pic>
        <p:nvPicPr>
          <p:cNvPr id="5" name="图片 4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1916832"/>
            <a:ext cx="362375" cy="504056"/>
          </a:xfrm>
          <a:prstGeom prst="rect">
            <a:avLst/>
          </a:prstGeom>
        </p:spPr>
      </p:pic>
      <p:pic>
        <p:nvPicPr>
          <p:cNvPr id="6" name="图片 5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916832"/>
            <a:ext cx="362375" cy="504056"/>
          </a:xfrm>
          <a:prstGeom prst="rect">
            <a:avLst/>
          </a:prstGeom>
        </p:spPr>
      </p:pic>
      <p:pic>
        <p:nvPicPr>
          <p:cNvPr id="7" name="图片 6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916832"/>
            <a:ext cx="362375" cy="504056"/>
          </a:xfrm>
          <a:prstGeom prst="rect">
            <a:avLst/>
          </a:prstGeom>
        </p:spPr>
      </p:pic>
      <p:pic>
        <p:nvPicPr>
          <p:cNvPr id="8" name="图片 7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916832"/>
            <a:ext cx="362375" cy="504056"/>
          </a:xfrm>
          <a:prstGeom prst="rect">
            <a:avLst/>
          </a:prstGeom>
        </p:spPr>
      </p:pic>
      <p:pic>
        <p:nvPicPr>
          <p:cNvPr id="9" name="图片 8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1916832"/>
            <a:ext cx="362375" cy="504056"/>
          </a:xfrm>
          <a:prstGeom prst="rect">
            <a:avLst/>
          </a:prstGeom>
        </p:spPr>
      </p:pic>
      <p:pic>
        <p:nvPicPr>
          <p:cNvPr id="10" name="图片 9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916832"/>
            <a:ext cx="362375" cy="504056"/>
          </a:xfrm>
          <a:prstGeom prst="rect">
            <a:avLst/>
          </a:prstGeom>
        </p:spPr>
      </p:pic>
      <p:pic>
        <p:nvPicPr>
          <p:cNvPr id="11" name="图片 10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916832"/>
            <a:ext cx="362375" cy="504056"/>
          </a:xfrm>
          <a:prstGeom prst="rect">
            <a:avLst/>
          </a:prstGeom>
        </p:spPr>
      </p:pic>
      <p:pic>
        <p:nvPicPr>
          <p:cNvPr id="12" name="图片 11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564904"/>
            <a:ext cx="362375" cy="504056"/>
          </a:xfrm>
          <a:prstGeom prst="rect">
            <a:avLst/>
          </a:prstGeom>
        </p:spPr>
      </p:pic>
      <p:pic>
        <p:nvPicPr>
          <p:cNvPr id="13" name="图片 12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564904"/>
            <a:ext cx="362375" cy="504056"/>
          </a:xfrm>
          <a:prstGeom prst="rect">
            <a:avLst/>
          </a:prstGeom>
        </p:spPr>
      </p:pic>
      <p:pic>
        <p:nvPicPr>
          <p:cNvPr id="14" name="图片 13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564904"/>
            <a:ext cx="362375" cy="504056"/>
          </a:xfrm>
          <a:prstGeom prst="rect">
            <a:avLst/>
          </a:prstGeom>
        </p:spPr>
      </p:pic>
      <p:pic>
        <p:nvPicPr>
          <p:cNvPr id="15" name="图片 14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564904"/>
            <a:ext cx="362375" cy="504056"/>
          </a:xfrm>
          <a:prstGeom prst="rect">
            <a:avLst/>
          </a:prstGeom>
        </p:spPr>
      </p:pic>
      <p:pic>
        <p:nvPicPr>
          <p:cNvPr id="16" name="图片 15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2564904"/>
            <a:ext cx="362375" cy="504056"/>
          </a:xfrm>
          <a:prstGeom prst="rect">
            <a:avLst/>
          </a:prstGeom>
        </p:spPr>
      </p:pic>
      <p:pic>
        <p:nvPicPr>
          <p:cNvPr id="17" name="图片 16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564904"/>
            <a:ext cx="362375" cy="504056"/>
          </a:xfrm>
          <a:prstGeom prst="rect">
            <a:avLst/>
          </a:prstGeom>
        </p:spPr>
      </p:pic>
      <p:pic>
        <p:nvPicPr>
          <p:cNvPr id="18" name="图片 17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564904"/>
            <a:ext cx="362375" cy="504056"/>
          </a:xfrm>
          <a:prstGeom prst="rect">
            <a:avLst/>
          </a:prstGeom>
        </p:spPr>
      </p:pic>
      <p:pic>
        <p:nvPicPr>
          <p:cNvPr id="19" name="图片 18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564904"/>
            <a:ext cx="362375" cy="504056"/>
          </a:xfrm>
          <a:prstGeom prst="rect">
            <a:avLst/>
          </a:prstGeom>
        </p:spPr>
      </p:pic>
      <p:pic>
        <p:nvPicPr>
          <p:cNvPr id="20" name="图片 19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212976"/>
            <a:ext cx="362375" cy="504056"/>
          </a:xfrm>
          <a:prstGeom prst="rect">
            <a:avLst/>
          </a:prstGeom>
        </p:spPr>
      </p:pic>
      <p:pic>
        <p:nvPicPr>
          <p:cNvPr id="21" name="图片 20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212976"/>
            <a:ext cx="362375" cy="504056"/>
          </a:xfrm>
          <a:prstGeom prst="rect">
            <a:avLst/>
          </a:prstGeom>
        </p:spPr>
      </p:pic>
      <p:pic>
        <p:nvPicPr>
          <p:cNvPr id="22" name="图片 21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212976"/>
            <a:ext cx="362375" cy="504056"/>
          </a:xfrm>
          <a:prstGeom prst="rect">
            <a:avLst/>
          </a:prstGeom>
        </p:spPr>
      </p:pic>
      <p:pic>
        <p:nvPicPr>
          <p:cNvPr id="23" name="图片 22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212976"/>
            <a:ext cx="362375" cy="504056"/>
          </a:xfrm>
          <a:prstGeom prst="rect">
            <a:avLst/>
          </a:prstGeom>
        </p:spPr>
      </p:pic>
      <p:pic>
        <p:nvPicPr>
          <p:cNvPr id="24" name="图片 23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212976"/>
            <a:ext cx="362375" cy="504056"/>
          </a:xfrm>
          <a:prstGeom prst="rect">
            <a:avLst/>
          </a:prstGeom>
        </p:spPr>
      </p:pic>
      <p:pic>
        <p:nvPicPr>
          <p:cNvPr id="25" name="图片 24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212976"/>
            <a:ext cx="362375" cy="504056"/>
          </a:xfrm>
          <a:prstGeom prst="rect">
            <a:avLst/>
          </a:prstGeom>
        </p:spPr>
      </p:pic>
      <p:pic>
        <p:nvPicPr>
          <p:cNvPr id="26" name="图片 25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3212976"/>
            <a:ext cx="362375" cy="504056"/>
          </a:xfrm>
          <a:prstGeom prst="rect">
            <a:avLst/>
          </a:prstGeom>
        </p:spPr>
      </p:pic>
      <p:pic>
        <p:nvPicPr>
          <p:cNvPr id="27" name="图片 26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212976"/>
            <a:ext cx="362375" cy="504056"/>
          </a:xfrm>
          <a:prstGeom prst="rect">
            <a:avLst/>
          </a:prstGeom>
        </p:spPr>
      </p:pic>
      <p:pic>
        <p:nvPicPr>
          <p:cNvPr id="28" name="图片 27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933056"/>
            <a:ext cx="362375" cy="504056"/>
          </a:xfrm>
          <a:prstGeom prst="rect">
            <a:avLst/>
          </a:prstGeom>
        </p:spPr>
      </p:pic>
      <p:pic>
        <p:nvPicPr>
          <p:cNvPr id="29" name="图片 28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933056"/>
            <a:ext cx="362375" cy="504056"/>
          </a:xfrm>
          <a:prstGeom prst="rect">
            <a:avLst/>
          </a:prstGeom>
        </p:spPr>
      </p:pic>
      <p:pic>
        <p:nvPicPr>
          <p:cNvPr id="30" name="图片 29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933056"/>
            <a:ext cx="362375" cy="504056"/>
          </a:xfrm>
          <a:prstGeom prst="rect">
            <a:avLst/>
          </a:prstGeom>
        </p:spPr>
      </p:pic>
      <p:pic>
        <p:nvPicPr>
          <p:cNvPr id="31" name="图片 30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933056"/>
            <a:ext cx="362375" cy="504056"/>
          </a:xfrm>
          <a:prstGeom prst="rect">
            <a:avLst/>
          </a:prstGeom>
        </p:spPr>
      </p:pic>
      <p:pic>
        <p:nvPicPr>
          <p:cNvPr id="32" name="图片 31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933056"/>
            <a:ext cx="362375" cy="504056"/>
          </a:xfrm>
          <a:prstGeom prst="rect">
            <a:avLst/>
          </a:prstGeom>
        </p:spPr>
      </p:pic>
      <p:pic>
        <p:nvPicPr>
          <p:cNvPr id="33" name="图片 32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933056"/>
            <a:ext cx="362375" cy="504056"/>
          </a:xfrm>
          <a:prstGeom prst="rect">
            <a:avLst/>
          </a:prstGeom>
        </p:spPr>
      </p:pic>
      <p:pic>
        <p:nvPicPr>
          <p:cNvPr id="34" name="图片 33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3933056"/>
            <a:ext cx="362375" cy="504056"/>
          </a:xfrm>
          <a:prstGeom prst="rect">
            <a:avLst/>
          </a:prstGeom>
        </p:spPr>
      </p:pic>
      <p:pic>
        <p:nvPicPr>
          <p:cNvPr id="35" name="图片 34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933056"/>
            <a:ext cx="362375" cy="504056"/>
          </a:xfrm>
          <a:prstGeom prst="rect">
            <a:avLst/>
          </a:prstGeom>
        </p:spPr>
      </p:pic>
      <p:pic>
        <p:nvPicPr>
          <p:cNvPr id="36" name="图片 35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581128"/>
            <a:ext cx="362375" cy="504056"/>
          </a:xfrm>
          <a:prstGeom prst="rect">
            <a:avLst/>
          </a:prstGeom>
        </p:spPr>
      </p:pic>
      <p:pic>
        <p:nvPicPr>
          <p:cNvPr id="37" name="图片 36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4581128"/>
            <a:ext cx="362375" cy="504056"/>
          </a:xfrm>
          <a:prstGeom prst="rect">
            <a:avLst/>
          </a:prstGeom>
        </p:spPr>
      </p:pic>
      <p:pic>
        <p:nvPicPr>
          <p:cNvPr id="38" name="图片 37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581128"/>
            <a:ext cx="362375" cy="504056"/>
          </a:xfrm>
          <a:prstGeom prst="rect">
            <a:avLst/>
          </a:prstGeom>
        </p:spPr>
      </p:pic>
      <p:pic>
        <p:nvPicPr>
          <p:cNvPr id="39" name="图片 38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4581128"/>
            <a:ext cx="362375" cy="504056"/>
          </a:xfrm>
          <a:prstGeom prst="rect">
            <a:avLst/>
          </a:prstGeom>
        </p:spPr>
      </p:pic>
      <p:pic>
        <p:nvPicPr>
          <p:cNvPr id="40" name="图片 39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4581128"/>
            <a:ext cx="362375" cy="504056"/>
          </a:xfrm>
          <a:prstGeom prst="rect">
            <a:avLst/>
          </a:prstGeom>
        </p:spPr>
      </p:pic>
      <p:pic>
        <p:nvPicPr>
          <p:cNvPr id="41" name="图片 40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581128"/>
            <a:ext cx="362375" cy="504056"/>
          </a:xfrm>
          <a:prstGeom prst="rect">
            <a:avLst/>
          </a:prstGeom>
        </p:spPr>
      </p:pic>
      <p:pic>
        <p:nvPicPr>
          <p:cNvPr id="42" name="图片 41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4581128"/>
            <a:ext cx="362375" cy="504056"/>
          </a:xfrm>
          <a:prstGeom prst="rect">
            <a:avLst/>
          </a:prstGeom>
        </p:spPr>
      </p:pic>
      <p:pic>
        <p:nvPicPr>
          <p:cNvPr id="43" name="图片 42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4581128"/>
            <a:ext cx="362375" cy="504056"/>
          </a:xfrm>
          <a:prstGeom prst="rect">
            <a:avLst/>
          </a:prstGeom>
        </p:spPr>
      </p:pic>
      <p:pic>
        <p:nvPicPr>
          <p:cNvPr id="44" name="图片 43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301208"/>
            <a:ext cx="362375" cy="504056"/>
          </a:xfrm>
          <a:prstGeom prst="rect">
            <a:avLst/>
          </a:prstGeom>
        </p:spPr>
      </p:pic>
      <p:pic>
        <p:nvPicPr>
          <p:cNvPr id="45" name="图片 44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5301208"/>
            <a:ext cx="362375" cy="504056"/>
          </a:xfrm>
          <a:prstGeom prst="rect">
            <a:avLst/>
          </a:prstGeom>
        </p:spPr>
      </p:pic>
      <p:pic>
        <p:nvPicPr>
          <p:cNvPr id="46" name="图片 45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5301208"/>
            <a:ext cx="362375" cy="504056"/>
          </a:xfrm>
          <a:prstGeom prst="rect">
            <a:avLst/>
          </a:prstGeom>
        </p:spPr>
      </p:pic>
      <p:pic>
        <p:nvPicPr>
          <p:cNvPr id="47" name="图片 46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5301208"/>
            <a:ext cx="362375" cy="504056"/>
          </a:xfrm>
          <a:prstGeom prst="rect">
            <a:avLst/>
          </a:prstGeom>
        </p:spPr>
      </p:pic>
      <p:pic>
        <p:nvPicPr>
          <p:cNvPr id="48" name="图片 47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5301208"/>
            <a:ext cx="362375" cy="504056"/>
          </a:xfrm>
          <a:prstGeom prst="rect">
            <a:avLst/>
          </a:prstGeom>
        </p:spPr>
      </p:pic>
      <p:pic>
        <p:nvPicPr>
          <p:cNvPr id="49" name="图片 48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5301208"/>
            <a:ext cx="362375" cy="504056"/>
          </a:xfrm>
          <a:prstGeom prst="rect">
            <a:avLst/>
          </a:prstGeom>
        </p:spPr>
      </p:pic>
      <p:pic>
        <p:nvPicPr>
          <p:cNvPr id="50" name="图片 49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5301208"/>
            <a:ext cx="362375" cy="504056"/>
          </a:xfrm>
          <a:prstGeom prst="rect">
            <a:avLst/>
          </a:prstGeom>
        </p:spPr>
      </p:pic>
      <p:pic>
        <p:nvPicPr>
          <p:cNvPr id="51" name="图片 50" descr="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5301208"/>
            <a:ext cx="362375" cy="504056"/>
          </a:xfrm>
          <a:prstGeom prst="rect">
            <a:avLst/>
          </a:prstGeom>
        </p:spPr>
      </p:pic>
      <p:cxnSp>
        <p:nvCxnSpPr>
          <p:cNvPr id="53" name="直接连接符 52"/>
          <p:cNvCxnSpPr/>
          <p:nvPr/>
        </p:nvCxnSpPr>
        <p:spPr>
          <a:xfrm>
            <a:off x="432000" y="184482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32000" y="3068960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187624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32000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296096" y="184482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296096" y="3068960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051720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296096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2160192" y="184482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2160192" y="3068960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2915816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160192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024288" y="184482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024288" y="3068960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3779912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024288" y="1844824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432000" y="3212976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432000" y="4437112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1187624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32000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296096" y="3212976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1296096" y="4437112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2051720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296096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2160192" y="3212976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2160192" y="4437112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2915816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160192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024288" y="3212976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024288" y="4437112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3779912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3024288" y="3212976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32000" y="4581128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32000" y="580526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187624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432000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296096" y="4581128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1296096" y="580526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051720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1296096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2160192" y="4581128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2160192" y="580526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2915816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2160192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024288" y="4581128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024288" y="5805264"/>
            <a:ext cx="7560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779912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024288" y="4581128"/>
            <a:ext cx="0" cy="12240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4860032" y="2204864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40÷4 = 10</a:t>
            </a:r>
            <a:endParaRPr lang="zh-CN" altLang="en-US" sz="2800" dirty="0"/>
          </a:p>
        </p:txBody>
      </p:sp>
      <p:sp>
        <p:nvSpPr>
          <p:cNvPr id="103" name="TextBox 102"/>
          <p:cNvSpPr txBox="1"/>
          <p:nvPr/>
        </p:nvSpPr>
        <p:spPr>
          <a:xfrm>
            <a:off x="4932040" y="2708920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8÷4 = 2</a:t>
            </a:r>
            <a:endParaRPr lang="zh-CN" altLang="en-US" sz="28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860032" y="3212976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10 + 2 = 12</a:t>
            </a:r>
            <a:endParaRPr lang="zh-CN" altLang="en-US" sz="2800" dirty="0"/>
          </a:p>
        </p:txBody>
      </p:sp>
      <p:sp>
        <p:nvSpPr>
          <p:cNvPr id="105" name="TextBox 104"/>
          <p:cNvSpPr txBox="1"/>
          <p:nvPr/>
        </p:nvSpPr>
        <p:spPr>
          <a:xfrm>
            <a:off x="5940152" y="126876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12</a:t>
            </a:r>
            <a:r>
              <a:rPr lang="zh-CN" altLang="en-US" sz="3200" dirty="0" smtClean="0"/>
              <a:t>（组）</a:t>
            </a:r>
            <a:endParaRPr lang="zh-CN" altLang="en-US" sz="3200" dirty="0"/>
          </a:p>
        </p:txBody>
      </p:sp>
      <p:sp>
        <p:nvSpPr>
          <p:cNvPr id="106" name="TextBox 105"/>
          <p:cNvSpPr txBox="1"/>
          <p:nvPr/>
        </p:nvSpPr>
        <p:spPr>
          <a:xfrm>
            <a:off x="5076056" y="4725144"/>
            <a:ext cx="2013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/>
              <a:t>48÷4 =</a:t>
            </a:r>
            <a:endParaRPr lang="zh-CN" altLang="en-US" sz="4400" dirty="0"/>
          </a:p>
        </p:txBody>
      </p:sp>
      <p:cxnSp>
        <p:nvCxnSpPr>
          <p:cNvPr id="108" name="直接连接符 107"/>
          <p:cNvCxnSpPr/>
          <p:nvPr/>
        </p:nvCxnSpPr>
        <p:spPr>
          <a:xfrm>
            <a:off x="5292080" y="5373216"/>
            <a:ext cx="0" cy="3600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5264460" y="5705636"/>
            <a:ext cx="117974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408000" y="5373216"/>
            <a:ext cx="0" cy="3600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5580112" y="573325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94826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6F1BEB"/>
                </a:solidFill>
              </a:rPr>
              <a:t>1</a:t>
            </a:r>
            <a:endParaRPr lang="zh-CN" altLang="en-US" sz="4400" b="1" dirty="0">
              <a:solidFill>
                <a:srgbClr val="6F1BEB"/>
              </a:solidFill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580112" y="4509120"/>
            <a:ext cx="0" cy="3600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5544000" y="4509120"/>
            <a:ext cx="9180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6444208" y="4509120"/>
            <a:ext cx="0" cy="3600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5724128" y="393305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30830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6F1BEB"/>
                </a:solidFill>
              </a:rPr>
              <a:t>2</a:t>
            </a:r>
            <a:endParaRPr lang="zh-CN" altLang="en-US" sz="4400" b="1" dirty="0">
              <a:solidFill>
                <a:srgbClr val="6F1BE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000"/>
                            </p:stCondLst>
                            <p:childTnLst>
                              <p:par>
                                <p:cTn id="2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000"/>
                            </p:stCondLst>
                            <p:childTnLst>
                              <p:par>
                                <p:cTn id="2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"/>
                            </p:stCondLst>
                            <p:childTnLst>
                              <p:par>
                                <p:cTn id="2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000"/>
                            </p:stCondLst>
                            <p:childTnLst>
                              <p:par>
                                <p:cTn id="2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000"/>
                            </p:stCondLst>
                            <p:childTnLst>
                              <p:par>
                                <p:cTn id="2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00"/>
                            </p:stCondLst>
                            <p:childTnLst>
                              <p:par>
                                <p:cTn id="2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000"/>
                            </p:stCondLst>
                            <p:childTnLst>
                              <p:par>
                                <p:cTn id="2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000"/>
                            </p:stCondLst>
                            <p:childTnLst>
                              <p:par>
                                <p:cTn id="2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000"/>
                            </p:stCondLst>
                            <p:childTnLst>
                              <p:par>
                                <p:cTn id="2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000"/>
                            </p:stCondLst>
                            <p:childTnLst>
                              <p:par>
                                <p:cTn id="2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000"/>
                            </p:stCondLst>
                            <p:childTnLst>
                              <p:par>
                                <p:cTn id="2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000"/>
                            </p:stCondLst>
                            <p:childTnLst>
                              <p:par>
                                <p:cTn id="2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00"/>
                            </p:stCondLst>
                            <p:childTnLst>
                              <p:par>
                                <p:cTn id="3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000"/>
                            </p:stCondLst>
                            <p:childTnLst>
                              <p:par>
                                <p:cTn id="3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000"/>
                            </p:stCondLst>
                            <p:childTnLst>
                              <p:par>
                                <p:cTn id="3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000"/>
                            </p:stCondLst>
                            <p:childTnLst>
                              <p:par>
                                <p:cTn id="3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000"/>
                            </p:stCondLst>
                            <p:childTnLst>
                              <p:par>
                                <p:cTn id="3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000"/>
                            </p:stCondLst>
                            <p:childTnLst>
                              <p:par>
                                <p:cTn id="3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1000"/>
                            </p:stCondLst>
                            <p:childTnLst>
                              <p:par>
                                <p:cTn id="3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000"/>
                            </p:stCondLst>
                            <p:childTnLst>
                              <p:par>
                                <p:cTn id="3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4" dur="8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5" dur="8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6" dur="8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1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2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8" dur="8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9" dur="8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8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000"/>
                            </p:stCondLst>
                            <p:childTnLst>
                              <p:par>
                                <p:cTn id="3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2000"/>
                            </p:stCondLst>
                            <p:childTnLst>
                              <p:par>
                                <p:cTn id="3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000"/>
                            </p:stCondLst>
                            <p:childTnLst>
                              <p:par>
                                <p:cTn id="4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2000"/>
                            </p:stCondLst>
                            <p:childTnLst>
                              <p:par>
                                <p:cTn id="4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3000"/>
                            </p:stCondLst>
                            <p:childTnLst>
                              <p:par>
                                <p:cTn id="4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" grpId="0"/>
      <p:bldP spid="103" grpId="0"/>
      <p:bldP spid="104" grpId="0"/>
      <p:bldP spid="105" grpId="0"/>
      <p:bldP spid="106" grpId="0"/>
      <p:bldP spid="112" grpId="0"/>
      <p:bldP spid="113" grpId="0"/>
      <p:bldP spid="117" grpId="0"/>
      <p:bldP spid="1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尾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536" y="1700808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这节课你学到了什么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319</Words>
  <Application>Microsoft Office PowerPoint</Application>
  <PresentationFormat>全屏显示(4:3)</PresentationFormat>
  <Paragraphs>93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39</cp:revision>
  <dcterms:created xsi:type="dcterms:W3CDTF">2015-11-01T14:02:09Z</dcterms:created>
  <dcterms:modified xsi:type="dcterms:W3CDTF">2015-11-04T05:00:24Z</dcterms:modified>
</cp:coreProperties>
</file>