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03" y="-9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t="-1000" r="-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DC657-AB33-4DB6-9F4C-B63F945E03A9}" type="datetimeFigureOut">
              <a:rPr lang="zh-CN" altLang="en-US" smtClean="0"/>
              <a:pPr/>
              <a:t>2015/11/1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9DF12-9A97-4BDC-AABE-FD17BD6BA5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916832"/>
            <a:ext cx="1217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5×5=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2564904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50×5=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3212976"/>
            <a:ext cx="16337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500×5=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20072" y="1916832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5×15=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2636912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12×3=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292080" y="3284984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23×4=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483768" y="191683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25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699792" y="2564904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250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2915816" y="3212976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2500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516216" y="191683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7</a:t>
            </a:r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6516216" y="26369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36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6588224" y="32849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92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1259632" y="4509120"/>
            <a:ext cx="1611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18 </a:t>
            </a:r>
            <a:r>
              <a:rPr lang="en-US" altLang="zh-CN" sz="3200" dirty="0" smtClean="0"/>
              <a:t>÷2 =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292080" y="4509120"/>
            <a:ext cx="1611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35 ÷5 =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59632" y="5229200"/>
            <a:ext cx="1819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180 ÷2 =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5292080" y="5157192"/>
            <a:ext cx="1819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350 ÷5 =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2843808" y="45091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9</a:t>
            </a:r>
            <a:endParaRPr lang="zh-CN" alt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6804248" y="45091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1115616" y="4077072"/>
            <a:ext cx="4972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2.</a:t>
            </a:r>
            <a:endParaRPr lang="zh-CN" altLang="en-US" sz="3200" dirty="0"/>
          </a:p>
        </p:txBody>
      </p:sp>
      <p:pic>
        <p:nvPicPr>
          <p:cNvPr id="22" name="图片 21" descr="背景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260648"/>
            <a:ext cx="3960440" cy="115212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71600" y="1124744"/>
            <a:ext cx="4972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</a:t>
            </a:r>
            <a:r>
              <a:rPr lang="en-US" altLang="zh-CN" sz="3200" dirty="0" smtClean="0"/>
              <a:t>.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2915816" y="404664"/>
            <a:ext cx="35283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复      习                      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3933056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这节课你学到了什么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916832"/>
            <a:ext cx="52341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905"/>
                <a:solidFill>
                  <a:srgbClr val="66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北师大三年级数学上册第四单元</a:t>
            </a:r>
            <a:endParaRPr lang="zh-CN" altLang="en-US" sz="2800" b="1" cap="none" spc="0" dirty="0">
              <a:ln w="1905"/>
              <a:solidFill>
                <a:srgbClr val="66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3212976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丰</a:t>
            </a:r>
            <a:r>
              <a:rPr lang="zh-CN" altLang="en-US" sz="5400" b="1" cap="all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收</a:t>
            </a:r>
            <a:r>
              <a:rPr lang="zh-CN" altLang="en-US" sz="5400" b="1" cap="all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了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图片 6" descr="花边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229200"/>
            <a:ext cx="8964488" cy="16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f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764704"/>
            <a:ext cx="7855527" cy="5345084"/>
          </a:xfrm>
          <a:prstGeom prst="rect">
            <a:avLst/>
          </a:prstGeom>
        </p:spPr>
      </p:pic>
      <p:pic>
        <p:nvPicPr>
          <p:cNvPr id="4" name="图片 3" descr="ds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294" y="399011"/>
            <a:ext cx="8171411" cy="6059978"/>
          </a:xfrm>
          <a:prstGeom prst="rect">
            <a:avLst/>
          </a:prstGeom>
        </p:spPr>
      </p:pic>
      <p:pic>
        <p:nvPicPr>
          <p:cNvPr id="5" name="图片 4" descr="2a36c33da15c14d26bea18de3c48b7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" y="838200"/>
            <a:ext cx="7802880" cy="5181600"/>
          </a:xfrm>
          <a:prstGeom prst="rect">
            <a:avLst/>
          </a:prstGeom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2852936"/>
            <a:ext cx="6696744" cy="362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9512" y="2780928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今</a:t>
            </a:r>
            <a:r>
              <a:rPr lang="zh-CN" altLang="en-US" sz="2800" dirty="0" smtClean="0"/>
              <a:t>天，小兔兄妹俩也收了很多胡萝卜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7053E-7 L -0.34288 -0.294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01874E-6 L 0 -0.3041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01874E-6 L 0.33073 -0.3041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88640"/>
            <a:ext cx="51752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2132856"/>
            <a:ext cx="576064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-600000">
            <a:off x="105711" y="931768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6600FF"/>
                </a:solidFill>
              </a:rPr>
              <a:t>？</a:t>
            </a:r>
            <a:endParaRPr lang="zh-CN" altLang="en-US" sz="8000" dirty="0">
              <a:solidFill>
                <a:srgbClr val="66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960000">
            <a:off x="698498" y="1049928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6600FF"/>
                </a:solidFill>
              </a:rPr>
              <a:t>？</a:t>
            </a:r>
            <a:endParaRPr lang="zh-CN" altLang="en-US" sz="8000" dirty="0">
              <a:solidFill>
                <a:srgbClr val="6600FF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475656" y="692696"/>
            <a:ext cx="1584176" cy="1872208"/>
          </a:xfrm>
          <a:prstGeom prst="wedgeRoundRectCallout">
            <a:avLst>
              <a:gd name="adj1" fmla="val -71069"/>
              <a:gd name="adj2" fmla="val 4156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</a:rPr>
              <a:t>这么多胡萝卜，我们怎么分啊？？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3140968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平</a:t>
            </a:r>
            <a:r>
              <a:rPr lang="zh-CN" altLang="en-US" sz="2800" dirty="0" smtClean="0"/>
              <a:t>均每</a:t>
            </a:r>
            <a:r>
              <a:rPr lang="zh-CN" altLang="en-US" sz="2800" dirty="0" smtClean="0"/>
              <a:t>只兔子能得到多少根胡萝卜？</a:t>
            </a:r>
            <a:endParaRPr lang="zh-CN" altLang="en-US" sz="2800" dirty="0"/>
          </a:p>
        </p:txBody>
      </p:sp>
      <p:sp>
        <p:nvSpPr>
          <p:cNvPr id="10" name="椭圆 9"/>
          <p:cNvSpPr/>
          <p:nvPr/>
        </p:nvSpPr>
        <p:spPr>
          <a:xfrm>
            <a:off x="1691680" y="3212976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563888" y="3717032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60÷2 =</a:t>
            </a:r>
            <a:endParaRPr lang="zh-CN" altLang="en-US" sz="32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653136"/>
            <a:ext cx="5842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725144"/>
            <a:ext cx="5937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12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5589240"/>
            <a:ext cx="565265" cy="448887"/>
          </a:xfrm>
          <a:prstGeom prst="rect">
            <a:avLst/>
          </a:prstGeom>
        </p:spPr>
      </p:pic>
      <p:pic>
        <p:nvPicPr>
          <p:cNvPr id="15" name="图片 14" descr="12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5661248"/>
            <a:ext cx="565265" cy="448887"/>
          </a:xfrm>
          <a:prstGeom prst="rect">
            <a:avLst/>
          </a:prstGeom>
        </p:spPr>
      </p:pic>
      <p:pic>
        <p:nvPicPr>
          <p:cNvPr id="16" name="图片 15" descr="12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9752" y="5589240"/>
            <a:ext cx="565265" cy="448887"/>
          </a:xfrm>
          <a:prstGeom prst="rect">
            <a:avLst/>
          </a:prstGeom>
        </p:spPr>
      </p:pic>
      <p:pic>
        <p:nvPicPr>
          <p:cNvPr id="17" name="图片 16" descr="12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5661248"/>
            <a:ext cx="565265" cy="448887"/>
          </a:xfrm>
          <a:prstGeom prst="rect">
            <a:avLst/>
          </a:prstGeom>
        </p:spPr>
      </p:pic>
      <p:pic>
        <p:nvPicPr>
          <p:cNvPr id="18" name="图片 17" descr="12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5589240"/>
            <a:ext cx="565265" cy="448887"/>
          </a:xfrm>
          <a:prstGeom prst="rect">
            <a:avLst/>
          </a:prstGeom>
        </p:spPr>
      </p:pic>
      <p:pic>
        <p:nvPicPr>
          <p:cNvPr id="19" name="图片 18" descr="12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5661248"/>
            <a:ext cx="565265" cy="44888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004048" y="3717032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30</a:t>
            </a:r>
            <a:r>
              <a:rPr lang="zh-CN" altLang="en-US" sz="3200" dirty="0" smtClean="0"/>
              <a:t>（根）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/>
      <p:bldP spid="10" grpId="0" animBg="1"/>
      <p:bldP spid="11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6632"/>
            <a:ext cx="51752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19672" y="3068960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平</a:t>
            </a:r>
            <a:r>
              <a:rPr lang="zh-CN" altLang="en-US" sz="2800" dirty="0" smtClean="0"/>
              <a:t>均每</a:t>
            </a:r>
            <a:r>
              <a:rPr lang="zh-CN" altLang="en-US" sz="2800" dirty="0" smtClean="0"/>
              <a:t>只兔子能得到多少根胡萝卜？</a:t>
            </a:r>
            <a:endParaRPr lang="zh-CN" altLang="en-US" sz="2800" dirty="0"/>
          </a:p>
        </p:txBody>
      </p:sp>
      <p:sp>
        <p:nvSpPr>
          <p:cNvPr id="5" name="椭圆 4"/>
          <p:cNvSpPr/>
          <p:nvPr/>
        </p:nvSpPr>
        <p:spPr>
          <a:xfrm>
            <a:off x="1187624" y="3140968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27784" y="3645024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60÷2 =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067944" y="364502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30</a:t>
            </a:r>
            <a:r>
              <a:rPr lang="zh-CN" altLang="en-US" sz="3200" dirty="0" smtClean="0"/>
              <a:t>（根）</a:t>
            </a:r>
            <a:endParaRPr lang="zh-CN" altLang="en-US" sz="3200" dirty="0"/>
          </a:p>
        </p:txBody>
      </p:sp>
      <p:sp>
        <p:nvSpPr>
          <p:cNvPr id="9" name="图文框 8"/>
          <p:cNvSpPr/>
          <p:nvPr/>
        </p:nvSpPr>
        <p:spPr>
          <a:xfrm>
            <a:off x="539552" y="4293096"/>
            <a:ext cx="2448272" cy="2232248"/>
          </a:xfrm>
          <a:prstGeom prst="frame">
            <a:avLst>
              <a:gd name="adj1" fmla="val 16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4437112"/>
            <a:ext cx="14029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 </a:t>
            </a:r>
            <a:r>
              <a:rPr lang="en-US" altLang="zh-CN" sz="3200" dirty="0" smtClean="0"/>
              <a:t>×2 =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5085184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30×2 =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573325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60÷2 =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979712" y="4437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2051720" y="50851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60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2051720" y="573325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30</a:t>
            </a:r>
            <a:endParaRPr lang="zh-CN" altLang="en-US" sz="3200" dirty="0"/>
          </a:p>
        </p:txBody>
      </p:sp>
      <p:sp>
        <p:nvSpPr>
          <p:cNvPr id="16" name="图文框 15"/>
          <p:cNvSpPr/>
          <p:nvPr/>
        </p:nvSpPr>
        <p:spPr>
          <a:xfrm>
            <a:off x="3203848" y="4293096"/>
            <a:ext cx="2520280" cy="2232248"/>
          </a:xfrm>
          <a:prstGeom prst="frame">
            <a:avLst>
              <a:gd name="adj1" fmla="val 16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1880" y="4653136"/>
            <a:ext cx="14029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 </a:t>
            </a:r>
            <a:r>
              <a:rPr lang="en-US" altLang="zh-CN" sz="3200" dirty="0" smtClean="0"/>
              <a:t>÷2 =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4788024" y="46531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3347864" y="5373216"/>
            <a:ext cx="170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 0 ÷2 =</a:t>
            </a:r>
            <a:endParaRPr lang="zh-CN" alt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4860032" y="5373216"/>
            <a:ext cx="694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3 0</a:t>
            </a:r>
            <a:endParaRPr lang="zh-CN" altLang="en-US" sz="3200" dirty="0"/>
          </a:p>
        </p:txBody>
      </p:sp>
      <p:sp>
        <p:nvSpPr>
          <p:cNvPr id="21" name="任意多边形 20"/>
          <p:cNvSpPr/>
          <p:nvPr/>
        </p:nvSpPr>
        <p:spPr>
          <a:xfrm>
            <a:off x="3667380" y="5484807"/>
            <a:ext cx="385600" cy="453769"/>
          </a:xfrm>
          <a:custGeom>
            <a:avLst/>
            <a:gdLst>
              <a:gd name="connsiteX0" fmla="*/ 3763 w 385600"/>
              <a:gd name="connsiteY0" fmla="*/ 142270 h 453769"/>
              <a:gd name="connsiteX1" fmla="*/ 33908 w 385600"/>
              <a:gd name="connsiteY1" fmla="*/ 31738 h 453769"/>
              <a:gd name="connsiteX2" fmla="*/ 64053 w 385600"/>
              <a:gd name="connsiteY2" fmla="*/ 21690 h 453769"/>
              <a:gd name="connsiteX3" fmla="*/ 94198 w 385600"/>
              <a:gd name="connsiteY3" fmla="*/ 1593 h 453769"/>
              <a:gd name="connsiteX4" fmla="*/ 214778 w 385600"/>
              <a:gd name="connsiteY4" fmla="*/ 21690 h 453769"/>
              <a:gd name="connsiteX5" fmla="*/ 275069 w 385600"/>
              <a:gd name="connsiteY5" fmla="*/ 51835 h 453769"/>
              <a:gd name="connsiteX6" fmla="*/ 305214 w 385600"/>
              <a:gd name="connsiteY6" fmla="*/ 112125 h 453769"/>
              <a:gd name="connsiteX7" fmla="*/ 335359 w 385600"/>
              <a:gd name="connsiteY7" fmla="*/ 132222 h 453769"/>
              <a:gd name="connsiteX8" fmla="*/ 385600 w 385600"/>
              <a:gd name="connsiteY8" fmla="*/ 232705 h 453769"/>
              <a:gd name="connsiteX9" fmla="*/ 375552 w 385600"/>
              <a:gd name="connsiteY9" fmla="*/ 343237 h 453769"/>
              <a:gd name="connsiteX10" fmla="*/ 365504 w 385600"/>
              <a:gd name="connsiteY10" fmla="*/ 373382 h 453769"/>
              <a:gd name="connsiteX11" fmla="*/ 305214 w 385600"/>
              <a:gd name="connsiteY11" fmla="*/ 413575 h 453769"/>
              <a:gd name="connsiteX12" fmla="*/ 285117 w 385600"/>
              <a:gd name="connsiteY12" fmla="*/ 443720 h 453769"/>
              <a:gd name="connsiteX13" fmla="*/ 254972 w 385600"/>
              <a:gd name="connsiteY13" fmla="*/ 453769 h 453769"/>
              <a:gd name="connsiteX14" fmla="*/ 134392 w 385600"/>
              <a:gd name="connsiteY14" fmla="*/ 443720 h 453769"/>
              <a:gd name="connsiteX15" fmla="*/ 74101 w 385600"/>
              <a:gd name="connsiteY15" fmla="*/ 413575 h 453769"/>
              <a:gd name="connsiteX16" fmla="*/ 64053 w 385600"/>
              <a:gd name="connsiteY16" fmla="*/ 383430 h 453769"/>
              <a:gd name="connsiteX17" fmla="*/ 23860 w 385600"/>
              <a:gd name="connsiteY17" fmla="*/ 323140 h 453769"/>
              <a:gd name="connsiteX18" fmla="*/ 3763 w 385600"/>
              <a:gd name="connsiteY18" fmla="*/ 142270 h 45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5600" h="453769">
                <a:moveTo>
                  <a:pt x="3763" y="142270"/>
                </a:moveTo>
                <a:cubicBezTo>
                  <a:pt x="5438" y="93703"/>
                  <a:pt x="2242" y="57071"/>
                  <a:pt x="33908" y="31738"/>
                </a:cubicBezTo>
                <a:cubicBezTo>
                  <a:pt x="42179" y="25121"/>
                  <a:pt x="54005" y="25039"/>
                  <a:pt x="64053" y="21690"/>
                </a:cubicBezTo>
                <a:cubicBezTo>
                  <a:pt x="74101" y="14991"/>
                  <a:pt x="82163" y="2596"/>
                  <a:pt x="94198" y="1593"/>
                </a:cubicBezTo>
                <a:cubicBezTo>
                  <a:pt x="113308" y="0"/>
                  <a:pt x="184443" y="6523"/>
                  <a:pt x="214778" y="21690"/>
                </a:cubicBezTo>
                <a:cubicBezTo>
                  <a:pt x="292692" y="60647"/>
                  <a:pt x="199298" y="26577"/>
                  <a:pt x="275069" y="51835"/>
                </a:cubicBezTo>
                <a:cubicBezTo>
                  <a:pt x="283242" y="76354"/>
                  <a:pt x="285734" y="92645"/>
                  <a:pt x="305214" y="112125"/>
                </a:cubicBezTo>
                <a:cubicBezTo>
                  <a:pt x="313753" y="120664"/>
                  <a:pt x="325311" y="125523"/>
                  <a:pt x="335359" y="132222"/>
                </a:cubicBezTo>
                <a:cubicBezTo>
                  <a:pt x="383212" y="204003"/>
                  <a:pt x="369694" y="169080"/>
                  <a:pt x="385600" y="232705"/>
                </a:cubicBezTo>
                <a:cubicBezTo>
                  <a:pt x="382251" y="269549"/>
                  <a:pt x="380784" y="306613"/>
                  <a:pt x="375552" y="343237"/>
                </a:cubicBezTo>
                <a:cubicBezTo>
                  <a:pt x="374054" y="353722"/>
                  <a:pt x="372994" y="365892"/>
                  <a:pt x="365504" y="373382"/>
                </a:cubicBezTo>
                <a:cubicBezTo>
                  <a:pt x="348425" y="390461"/>
                  <a:pt x="305214" y="413575"/>
                  <a:pt x="305214" y="413575"/>
                </a:cubicBezTo>
                <a:cubicBezTo>
                  <a:pt x="298515" y="423623"/>
                  <a:pt x="294547" y="436176"/>
                  <a:pt x="285117" y="443720"/>
                </a:cubicBezTo>
                <a:cubicBezTo>
                  <a:pt x="276846" y="450337"/>
                  <a:pt x="265564" y="453769"/>
                  <a:pt x="254972" y="453769"/>
                </a:cubicBezTo>
                <a:cubicBezTo>
                  <a:pt x="214639" y="453769"/>
                  <a:pt x="174585" y="447070"/>
                  <a:pt x="134392" y="443720"/>
                </a:cubicBezTo>
                <a:cubicBezTo>
                  <a:pt x="114533" y="437101"/>
                  <a:pt x="88268" y="431283"/>
                  <a:pt x="74101" y="413575"/>
                </a:cubicBezTo>
                <a:cubicBezTo>
                  <a:pt x="67484" y="405304"/>
                  <a:pt x="69197" y="392689"/>
                  <a:pt x="64053" y="383430"/>
                </a:cubicBezTo>
                <a:cubicBezTo>
                  <a:pt x="52323" y="362316"/>
                  <a:pt x="23860" y="323140"/>
                  <a:pt x="23860" y="323140"/>
                </a:cubicBezTo>
                <a:cubicBezTo>
                  <a:pt x="0" y="227707"/>
                  <a:pt x="2088" y="190837"/>
                  <a:pt x="3763" y="14227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147700" y="5381980"/>
            <a:ext cx="442678" cy="546547"/>
          </a:xfrm>
          <a:custGeom>
            <a:avLst/>
            <a:gdLst>
              <a:gd name="connsiteX0" fmla="*/ 20647 w 442678"/>
              <a:gd name="connsiteY0" fmla="*/ 214952 h 546547"/>
              <a:gd name="connsiteX1" fmla="*/ 10599 w 442678"/>
              <a:gd name="connsiteY1" fmla="*/ 184807 h 546547"/>
              <a:gd name="connsiteX2" fmla="*/ 20647 w 442678"/>
              <a:gd name="connsiteY2" fmla="*/ 104420 h 546547"/>
              <a:gd name="connsiteX3" fmla="*/ 101034 w 442678"/>
              <a:gd name="connsiteY3" fmla="*/ 34082 h 546547"/>
              <a:gd name="connsiteX4" fmla="*/ 161324 w 442678"/>
              <a:gd name="connsiteY4" fmla="*/ 13985 h 546547"/>
              <a:gd name="connsiteX5" fmla="*/ 191469 w 442678"/>
              <a:gd name="connsiteY5" fmla="*/ 3936 h 546547"/>
              <a:gd name="connsiteX6" fmla="*/ 312050 w 442678"/>
              <a:gd name="connsiteY6" fmla="*/ 34082 h 546547"/>
              <a:gd name="connsiteX7" fmla="*/ 352243 w 442678"/>
              <a:gd name="connsiteY7" fmla="*/ 94372 h 546547"/>
              <a:gd name="connsiteX8" fmla="*/ 372340 w 442678"/>
              <a:gd name="connsiteY8" fmla="*/ 124517 h 546547"/>
              <a:gd name="connsiteX9" fmla="*/ 402485 w 442678"/>
              <a:gd name="connsiteY9" fmla="*/ 184807 h 546547"/>
              <a:gd name="connsiteX10" fmla="*/ 422581 w 442678"/>
              <a:gd name="connsiteY10" fmla="*/ 255145 h 546547"/>
              <a:gd name="connsiteX11" fmla="*/ 432630 w 442678"/>
              <a:gd name="connsiteY11" fmla="*/ 285290 h 546547"/>
              <a:gd name="connsiteX12" fmla="*/ 442678 w 442678"/>
              <a:gd name="connsiteY12" fmla="*/ 345580 h 546547"/>
              <a:gd name="connsiteX13" fmla="*/ 412533 w 442678"/>
              <a:gd name="connsiteY13" fmla="*/ 446064 h 546547"/>
              <a:gd name="connsiteX14" fmla="*/ 382388 w 442678"/>
              <a:gd name="connsiteY14" fmla="*/ 466161 h 546547"/>
              <a:gd name="connsiteX15" fmla="*/ 362291 w 442678"/>
              <a:gd name="connsiteY15" fmla="*/ 496306 h 546547"/>
              <a:gd name="connsiteX16" fmla="*/ 271856 w 442678"/>
              <a:gd name="connsiteY16" fmla="*/ 536499 h 546547"/>
              <a:gd name="connsiteX17" fmla="*/ 241711 w 442678"/>
              <a:gd name="connsiteY17" fmla="*/ 546547 h 546547"/>
              <a:gd name="connsiteX18" fmla="*/ 171373 w 442678"/>
              <a:gd name="connsiteY18" fmla="*/ 536499 h 546547"/>
              <a:gd name="connsiteX19" fmla="*/ 141228 w 442678"/>
              <a:gd name="connsiteY19" fmla="*/ 526451 h 546547"/>
              <a:gd name="connsiteX20" fmla="*/ 101034 w 442678"/>
              <a:gd name="connsiteY20" fmla="*/ 466161 h 546547"/>
              <a:gd name="connsiteX21" fmla="*/ 90986 w 442678"/>
              <a:gd name="connsiteY21" fmla="*/ 436016 h 546547"/>
              <a:gd name="connsiteX22" fmla="*/ 50792 w 442678"/>
              <a:gd name="connsiteY22" fmla="*/ 375725 h 546547"/>
              <a:gd name="connsiteX23" fmla="*/ 20647 w 442678"/>
              <a:gd name="connsiteY23" fmla="*/ 285290 h 546547"/>
              <a:gd name="connsiteX24" fmla="*/ 551 w 442678"/>
              <a:gd name="connsiteY24" fmla="*/ 204904 h 546547"/>
              <a:gd name="connsiteX25" fmla="*/ 20647 w 442678"/>
              <a:gd name="connsiteY25" fmla="*/ 214952 h 54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2678" h="546547">
                <a:moveTo>
                  <a:pt x="20647" y="214952"/>
                </a:moveTo>
                <a:cubicBezTo>
                  <a:pt x="22322" y="211603"/>
                  <a:pt x="10599" y="195399"/>
                  <a:pt x="10599" y="184807"/>
                </a:cubicBezTo>
                <a:cubicBezTo>
                  <a:pt x="10599" y="157803"/>
                  <a:pt x="13542" y="130473"/>
                  <a:pt x="20647" y="104420"/>
                </a:cubicBezTo>
                <a:cubicBezTo>
                  <a:pt x="28853" y="74331"/>
                  <a:pt x="81273" y="40669"/>
                  <a:pt x="101034" y="34082"/>
                </a:cubicBezTo>
                <a:lnTo>
                  <a:pt x="161324" y="13985"/>
                </a:lnTo>
                <a:lnTo>
                  <a:pt x="191469" y="3936"/>
                </a:lnTo>
                <a:cubicBezTo>
                  <a:pt x="229712" y="8185"/>
                  <a:pt x="282229" y="0"/>
                  <a:pt x="312050" y="34082"/>
                </a:cubicBezTo>
                <a:cubicBezTo>
                  <a:pt x="327955" y="52259"/>
                  <a:pt x="338845" y="74275"/>
                  <a:pt x="352243" y="94372"/>
                </a:cubicBezTo>
                <a:lnTo>
                  <a:pt x="372340" y="124517"/>
                </a:lnTo>
                <a:cubicBezTo>
                  <a:pt x="397596" y="200287"/>
                  <a:pt x="363527" y="106891"/>
                  <a:pt x="402485" y="184807"/>
                </a:cubicBezTo>
                <a:cubicBezTo>
                  <a:pt x="410515" y="200868"/>
                  <a:pt x="418289" y="240122"/>
                  <a:pt x="422581" y="255145"/>
                </a:cubicBezTo>
                <a:cubicBezTo>
                  <a:pt x="425491" y="265329"/>
                  <a:pt x="429280" y="275242"/>
                  <a:pt x="432630" y="285290"/>
                </a:cubicBezTo>
                <a:cubicBezTo>
                  <a:pt x="435979" y="305387"/>
                  <a:pt x="442678" y="325206"/>
                  <a:pt x="442678" y="345580"/>
                </a:cubicBezTo>
                <a:cubicBezTo>
                  <a:pt x="442678" y="383531"/>
                  <a:pt x="439774" y="418823"/>
                  <a:pt x="412533" y="446064"/>
                </a:cubicBezTo>
                <a:cubicBezTo>
                  <a:pt x="403994" y="454603"/>
                  <a:pt x="392436" y="459462"/>
                  <a:pt x="382388" y="466161"/>
                </a:cubicBezTo>
                <a:cubicBezTo>
                  <a:pt x="375689" y="476209"/>
                  <a:pt x="370831" y="487767"/>
                  <a:pt x="362291" y="496306"/>
                </a:cubicBezTo>
                <a:cubicBezTo>
                  <a:pt x="338407" y="520190"/>
                  <a:pt x="301702" y="526550"/>
                  <a:pt x="271856" y="536499"/>
                </a:cubicBezTo>
                <a:lnTo>
                  <a:pt x="241711" y="546547"/>
                </a:lnTo>
                <a:cubicBezTo>
                  <a:pt x="218265" y="543198"/>
                  <a:pt x="194597" y="541144"/>
                  <a:pt x="171373" y="536499"/>
                </a:cubicBezTo>
                <a:cubicBezTo>
                  <a:pt x="160987" y="534422"/>
                  <a:pt x="148718" y="533941"/>
                  <a:pt x="141228" y="526451"/>
                </a:cubicBezTo>
                <a:cubicBezTo>
                  <a:pt x="124149" y="509372"/>
                  <a:pt x="101034" y="466161"/>
                  <a:pt x="101034" y="466161"/>
                </a:cubicBezTo>
                <a:cubicBezTo>
                  <a:pt x="97685" y="456113"/>
                  <a:pt x="96130" y="445275"/>
                  <a:pt x="90986" y="436016"/>
                </a:cubicBezTo>
                <a:cubicBezTo>
                  <a:pt x="79256" y="414902"/>
                  <a:pt x="50792" y="375725"/>
                  <a:pt x="50792" y="375725"/>
                </a:cubicBezTo>
                <a:lnTo>
                  <a:pt x="20647" y="285290"/>
                </a:lnTo>
                <a:cubicBezTo>
                  <a:pt x="7706" y="246467"/>
                  <a:pt x="8633" y="253399"/>
                  <a:pt x="551" y="204904"/>
                </a:cubicBezTo>
                <a:cubicBezTo>
                  <a:pt x="0" y="201600"/>
                  <a:pt x="18972" y="218302"/>
                  <a:pt x="20647" y="214952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6012160" y="4365104"/>
            <a:ext cx="2013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60÷2 =</a:t>
            </a:r>
            <a:endParaRPr lang="zh-CN" altLang="en-US" sz="4400" b="1" dirty="0"/>
          </a:p>
        </p:txBody>
      </p:sp>
      <p:cxnSp>
        <p:nvCxnSpPr>
          <p:cNvPr id="27" name="直接连接符 26"/>
          <p:cNvCxnSpPr/>
          <p:nvPr/>
        </p:nvCxnSpPr>
        <p:spPr>
          <a:xfrm>
            <a:off x="6228184" y="5013176"/>
            <a:ext cx="0" cy="57606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>
            <a:off x="6795248" y="5004240"/>
            <a:ext cx="0" cy="11700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380312" y="5040000"/>
            <a:ext cx="0" cy="57606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516216" y="558924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÷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84368" y="4365104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3</a:t>
            </a:r>
            <a:endParaRPr lang="zh-CN" altLang="en-US" sz="4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300192" y="436510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00FF"/>
                </a:solidFill>
              </a:rPr>
              <a:t>0</a:t>
            </a:r>
            <a:endParaRPr lang="zh-CN" altLang="en-US" sz="4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2082 C 0.01232 -0.034 0.025 -0.04719 0.04253 -0.0532 C 0.06007 -0.05898 0.08698 -0.05713 0.10573 -0.0569 C 0.12448 -0.0569 0.14132 -0.05528 0.15486 -0.05228 C 0.16823 -0.04927 0.1783 -0.04464 0.1868 -0.03886 C 0.19548 -0.03308 0.20225 -0.0229 0.20607 -0.01712 C 0.21007 -0.01133 0.20972 -0.00601 0.21041 -0.0037 " pathEditMode="relative" rAng="0" ptsTypes="aaaaaaA">
                                      <p:cBhvr>
                                        <p:cTn id="1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-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8" grpId="0"/>
      <p:bldP spid="19" grpId="0"/>
      <p:bldP spid="20" grpId="0"/>
      <p:bldP spid="21" grpId="0" animBg="1"/>
      <p:bldP spid="22" grpId="0" animBg="1"/>
      <p:bldP spid="23" grpId="1"/>
      <p:bldP spid="30" grpId="0"/>
      <p:bldP spid="31" grpId="0"/>
      <p:bldP spid="32" grpId="1"/>
      <p:bldP spid="32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边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01263" y="-289095"/>
            <a:ext cx="1080120" cy="21796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3608" y="476672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905"/>
                <a:solidFill>
                  <a:srgbClr val="66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试一试</a:t>
            </a:r>
            <a:endParaRPr lang="zh-CN" altLang="en-US" sz="3200" b="1" cap="none" spc="0" dirty="0">
              <a:ln w="1905"/>
              <a:solidFill>
                <a:srgbClr val="66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3243263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628800"/>
            <a:ext cx="4633218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55"/>
          <p:cNvSpPr txBox="1">
            <a:spLocks noChangeArrowheads="1"/>
          </p:cNvSpPr>
          <p:nvPr/>
        </p:nvSpPr>
        <p:spPr bwMode="auto">
          <a:xfrm>
            <a:off x="5508104" y="3356992"/>
            <a:ext cx="14401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  <a:latin typeface="宋体" pitchFamily="2" charset="-122"/>
              </a:rPr>
              <a:t>80÷4</a:t>
            </a:r>
            <a:r>
              <a:rPr lang="zh-CN" altLang="en-US" sz="2800" dirty="0" smtClean="0">
                <a:solidFill>
                  <a:srgbClr val="7030A0"/>
                </a:solidFill>
                <a:latin typeface="宋体" pitchFamily="2" charset="-122"/>
              </a:rPr>
              <a:t>＝</a:t>
            </a:r>
            <a:endParaRPr lang="zh-CN" altLang="en-US" sz="2800" dirty="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0" name="文本框 55"/>
          <p:cNvSpPr txBox="1">
            <a:spLocks noChangeArrowheads="1"/>
          </p:cNvSpPr>
          <p:nvPr/>
        </p:nvSpPr>
        <p:spPr bwMode="auto">
          <a:xfrm>
            <a:off x="6948264" y="2924944"/>
            <a:ext cx="58886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  <a:latin typeface="宋体" pitchFamily="2" charset="-122"/>
              </a:rPr>
              <a:t>40</a:t>
            </a:r>
            <a:endParaRPr lang="zh-CN" altLang="en-US" sz="2800" dirty="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1" name="文本框 55"/>
          <p:cNvSpPr txBox="1">
            <a:spLocks noChangeArrowheads="1"/>
          </p:cNvSpPr>
          <p:nvPr/>
        </p:nvSpPr>
        <p:spPr bwMode="auto">
          <a:xfrm>
            <a:off x="5508104" y="3717032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  <a:latin typeface="宋体" pitchFamily="2" charset="-122"/>
              </a:rPr>
              <a:t>80÷8</a:t>
            </a:r>
            <a:r>
              <a:rPr lang="zh-CN" altLang="en-US" sz="2800" dirty="0" smtClean="0">
                <a:solidFill>
                  <a:srgbClr val="7030A0"/>
                </a:solidFill>
                <a:latin typeface="宋体" pitchFamily="2" charset="-122"/>
              </a:rPr>
              <a:t>＝</a:t>
            </a:r>
            <a:endParaRPr lang="zh-CN" altLang="en-US" sz="2800" dirty="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2" name="文本框 55"/>
          <p:cNvSpPr txBox="1">
            <a:spLocks noChangeArrowheads="1"/>
          </p:cNvSpPr>
          <p:nvPr/>
        </p:nvSpPr>
        <p:spPr bwMode="auto">
          <a:xfrm>
            <a:off x="6804248" y="3356992"/>
            <a:ext cx="58886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itchFamily="2" charset="-122"/>
              </a:rPr>
              <a:t>20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13" name="文本框 55"/>
          <p:cNvSpPr txBox="1">
            <a:spLocks noChangeArrowheads="1"/>
          </p:cNvSpPr>
          <p:nvPr/>
        </p:nvSpPr>
        <p:spPr bwMode="auto">
          <a:xfrm>
            <a:off x="6804248" y="3717032"/>
            <a:ext cx="58886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宋体" pitchFamily="2" charset="-122"/>
              </a:rPr>
              <a:t>10</a:t>
            </a:r>
            <a:endParaRPr lang="zh-CN" altLang="en-US" sz="2800" b="1" dirty="0">
              <a:solidFill>
                <a:srgbClr val="C00000"/>
              </a:solidFill>
              <a:latin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59832" y="836712"/>
            <a:ext cx="4972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1.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755576" y="5301208"/>
            <a:ext cx="4972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2.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1763688" y="5301208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60÷3 =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4211960" y="5373216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40÷2=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6372200" y="5373216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90÷3 =</a:t>
            </a:r>
            <a:endParaRPr lang="zh-CN" alt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3131840" y="53012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20</a:t>
            </a:r>
            <a:endParaRPr lang="zh-CN" alt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5508104" y="53732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20</a:t>
            </a:r>
            <a:endParaRPr lang="zh-CN" altLang="en-US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7740352" y="53732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3</a:t>
            </a:r>
            <a:r>
              <a:rPr lang="en-US" altLang="zh-CN" sz="3200" dirty="0" smtClean="0"/>
              <a:t>0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76672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今年，山羊伯伯也丰收了很多大白菜。</a:t>
            </a:r>
            <a:endParaRPr lang="en-US" altLang="zh-CN" sz="2800" dirty="0" smtClean="0"/>
          </a:p>
        </p:txBody>
      </p:sp>
      <p:sp>
        <p:nvSpPr>
          <p:cNvPr id="3" name="椭圆 2"/>
          <p:cNvSpPr/>
          <p:nvPr/>
        </p:nvSpPr>
        <p:spPr>
          <a:xfrm>
            <a:off x="395536" y="548680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4989512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436096" y="1124744"/>
            <a:ext cx="3312368" cy="2088232"/>
          </a:xfrm>
          <a:prstGeom prst="wedgeRoundRectCallout">
            <a:avLst>
              <a:gd name="adj1" fmla="val -77505"/>
              <a:gd name="adj2" fmla="val -631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</a:rPr>
              <a:t>我想把这些白菜运回家，每次只能运</a:t>
            </a: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zh-CN" altLang="en-US" sz="2800" dirty="0" smtClean="0">
                <a:solidFill>
                  <a:schemeClr val="tx1"/>
                </a:solidFill>
              </a:rPr>
              <a:t>棵，要多少次才能运完呢？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3789040"/>
            <a:ext cx="6480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7784" y="3789040"/>
            <a:ext cx="6480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5936" y="3789040"/>
            <a:ext cx="6480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63688" y="3789040"/>
            <a:ext cx="720080" cy="72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75856" y="378904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＝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3861048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160</a:t>
            </a:r>
            <a:endParaRPr lang="zh-CN" altLang="en-US" sz="3200" b="1" dirty="0"/>
          </a:p>
        </p:txBody>
      </p:sp>
      <p:sp>
        <p:nvSpPr>
          <p:cNvPr id="13" name="矩形 12"/>
          <p:cNvSpPr/>
          <p:nvPr/>
        </p:nvSpPr>
        <p:spPr>
          <a:xfrm>
            <a:off x="1763688" y="378904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÷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71800" y="38610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8</a:t>
            </a:r>
            <a:endParaRPr lang="zh-CN" altLang="en-US" sz="3200" b="1" dirty="0"/>
          </a:p>
        </p:txBody>
      </p:sp>
      <p:sp>
        <p:nvSpPr>
          <p:cNvPr id="15" name="图文框 14"/>
          <p:cNvSpPr/>
          <p:nvPr/>
        </p:nvSpPr>
        <p:spPr>
          <a:xfrm>
            <a:off x="1043608" y="4869160"/>
            <a:ext cx="2664296" cy="1656184"/>
          </a:xfrm>
          <a:prstGeom prst="frame">
            <a:avLst>
              <a:gd name="adj1" fmla="val 15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5013176"/>
            <a:ext cx="1912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/>
              <a:t>16 </a:t>
            </a:r>
            <a:r>
              <a:rPr lang="en-US" altLang="zh-CN" sz="3200" smtClean="0"/>
              <a:t>÷8 = 2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1187624" y="5661248"/>
            <a:ext cx="2329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160 ÷8 = 20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4644008" y="4941168"/>
            <a:ext cx="26853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160 </a:t>
            </a:r>
            <a:r>
              <a:rPr lang="en-US" altLang="zh-CN" sz="4400" b="1" dirty="0" smtClean="0"/>
              <a:t>÷ 8 = </a:t>
            </a:r>
            <a:endParaRPr lang="zh-CN" altLang="en-US" sz="4400" b="1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5076056" y="5661248"/>
            <a:ext cx="0" cy="36004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5048436" y="5993668"/>
            <a:ext cx="153978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552000" y="5661248"/>
            <a:ext cx="0" cy="36004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508104" y="594928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÷</a:t>
            </a:r>
            <a:endParaRPr lang="zh-CN" altLang="en-US" sz="3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020272" y="494116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2</a:t>
            </a:r>
            <a:endParaRPr lang="zh-CN" altLang="en-US" sz="4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220072" y="494116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00FF"/>
                </a:solidFill>
              </a:rPr>
              <a:t>0</a:t>
            </a:r>
            <a:endParaRPr lang="zh-CN" altLang="en-US" sz="4400" b="1" dirty="0">
              <a:solidFill>
                <a:srgbClr val="0000FF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67944" y="3789040"/>
            <a:ext cx="18373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3200" b="1" cap="none" spc="0" dirty="0" smtClean="0">
                <a:ln>
                  <a:prstDash val="solid"/>
                </a:ln>
              </a:rPr>
              <a:t>20</a:t>
            </a:r>
            <a:r>
              <a:rPr lang="zh-CN" altLang="en-US" sz="3200" b="1" cap="none" spc="0" dirty="0" smtClean="0">
                <a:ln>
                  <a:prstDash val="solid"/>
                </a:ln>
              </a:rPr>
              <a:t>（棵）</a:t>
            </a:r>
            <a:endParaRPr lang="zh-CN" altLang="en-US" sz="3200" b="1" cap="none" spc="0" dirty="0">
              <a:ln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077 -0.02105 0.02153 -0.04187 0.04289 -0.05274 C 0.06424 -0.06361 0.10226 -0.06569 0.12865 -0.06592 C 0.15504 -0.06615 0.18282 -0.06477 0.20122 -0.05413 C 0.21962 -0.04348 0.23316 -0.01017 0.23959 -0.00138 " pathEditMode="relative" ptsTypes="aaaaA">
                                      <p:cBhvr>
                                        <p:cTn id="11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26" grpId="0"/>
      <p:bldP spid="27" grpId="0"/>
      <p:bldP spid="28" grpId="0"/>
      <p:bldP spid="28" grpId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边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01263" y="-289095"/>
            <a:ext cx="1080120" cy="21796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608" y="476672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905"/>
                <a:solidFill>
                  <a:srgbClr val="66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试一试</a:t>
            </a:r>
            <a:endParaRPr lang="zh-CN" altLang="en-US" sz="3200" b="1" cap="none" spc="0" dirty="0">
              <a:ln w="1905"/>
              <a:solidFill>
                <a:srgbClr val="66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11560" y="1772816"/>
            <a:ext cx="53419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算一算，说一说你是怎样想的。</a:t>
            </a:r>
          </a:p>
        </p:txBody>
      </p:sp>
      <p:sp>
        <p:nvSpPr>
          <p:cNvPr id="5" name="文本框 55"/>
          <p:cNvSpPr txBox="1">
            <a:spLocks noChangeArrowheads="1"/>
          </p:cNvSpPr>
          <p:nvPr/>
        </p:nvSpPr>
        <p:spPr bwMode="auto">
          <a:xfrm>
            <a:off x="251520" y="2924944"/>
            <a:ext cx="8532813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60÷3</a:t>
            </a:r>
            <a:r>
              <a:rPr lang="zh-CN" altLang="en-US" sz="2800">
                <a:latin typeface="宋体" pitchFamily="2" charset="-122"/>
              </a:rPr>
              <a:t>＝    </a:t>
            </a:r>
            <a:r>
              <a:rPr lang="en-US" altLang="zh-CN" sz="2800">
                <a:latin typeface="宋体" pitchFamily="2" charset="-122"/>
              </a:rPr>
              <a:t>200÷5</a:t>
            </a:r>
            <a:r>
              <a:rPr lang="zh-CN" altLang="en-US" sz="2800">
                <a:latin typeface="宋体" pitchFamily="2" charset="-122"/>
              </a:rPr>
              <a:t>＝    </a:t>
            </a:r>
            <a:r>
              <a:rPr lang="en-US" altLang="zh-CN" sz="2800">
                <a:latin typeface="宋体" pitchFamily="2" charset="-122"/>
              </a:rPr>
              <a:t>240÷8</a:t>
            </a:r>
            <a:r>
              <a:rPr lang="zh-CN" altLang="en-US" sz="2800">
                <a:latin typeface="宋体" pitchFamily="2" charset="-122"/>
              </a:rPr>
              <a:t>＝    </a:t>
            </a:r>
            <a:r>
              <a:rPr lang="en-US" altLang="zh-CN" sz="2800">
                <a:latin typeface="宋体" pitchFamily="2" charset="-122"/>
              </a:rPr>
              <a:t>120÷4</a:t>
            </a:r>
            <a:r>
              <a:rPr lang="zh-CN" altLang="en-US" sz="2800">
                <a:latin typeface="宋体" pitchFamily="2" charset="-122"/>
              </a:rPr>
              <a:t>＝</a:t>
            </a:r>
            <a:endParaRPr lang="en-US" altLang="zh-CN" sz="280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560÷7</a:t>
            </a:r>
            <a:r>
              <a:rPr lang="zh-CN" altLang="en-US" sz="2800">
                <a:latin typeface="宋体" pitchFamily="2" charset="-122"/>
              </a:rPr>
              <a:t>＝   </a:t>
            </a:r>
            <a:r>
              <a:rPr lang="en-US" altLang="zh-CN" sz="2800">
                <a:latin typeface="宋体" pitchFamily="2" charset="-122"/>
              </a:rPr>
              <a:t>900÷3</a:t>
            </a:r>
            <a:r>
              <a:rPr lang="zh-CN" altLang="en-US" sz="2800">
                <a:latin typeface="宋体" pitchFamily="2" charset="-122"/>
              </a:rPr>
              <a:t>＝    </a:t>
            </a:r>
            <a:r>
              <a:rPr lang="en-US" altLang="zh-CN" sz="2800">
                <a:latin typeface="宋体" pitchFamily="2" charset="-122"/>
              </a:rPr>
              <a:t>210÷3</a:t>
            </a:r>
            <a:r>
              <a:rPr lang="zh-CN" altLang="en-US" sz="2800">
                <a:latin typeface="宋体" pitchFamily="2" charset="-122"/>
              </a:rPr>
              <a:t>＝    </a:t>
            </a:r>
            <a:r>
              <a:rPr lang="en-US" altLang="zh-CN" sz="2800">
                <a:latin typeface="宋体" pitchFamily="2" charset="-122"/>
              </a:rPr>
              <a:t>270÷9</a:t>
            </a:r>
            <a:r>
              <a:rPr lang="zh-CN" altLang="en-US" sz="2800">
                <a:latin typeface="宋体" pitchFamily="2" charset="-122"/>
              </a:rPr>
              <a:t>＝</a:t>
            </a:r>
          </a:p>
        </p:txBody>
      </p:sp>
      <p:sp>
        <p:nvSpPr>
          <p:cNvPr id="6" name="文本框 55"/>
          <p:cNvSpPr txBox="1">
            <a:spLocks noChangeArrowheads="1"/>
          </p:cNvSpPr>
          <p:nvPr/>
        </p:nvSpPr>
        <p:spPr bwMode="auto">
          <a:xfrm>
            <a:off x="1504058" y="2977332"/>
            <a:ext cx="86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  <a:latin typeface="宋体" pitchFamily="2" charset="-122"/>
              </a:rPr>
              <a:t>20</a:t>
            </a:r>
            <a:endParaRPr lang="zh-CN" altLang="en-US" sz="320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7" name="文本框 55"/>
          <p:cNvSpPr txBox="1">
            <a:spLocks noChangeArrowheads="1"/>
          </p:cNvSpPr>
          <p:nvPr/>
        </p:nvSpPr>
        <p:spPr bwMode="auto">
          <a:xfrm>
            <a:off x="1691383" y="3625032"/>
            <a:ext cx="86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  <a:latin typeface="宋体" pitchFamily="2" charset="-122"/>
              </a:rPr>
              <a:t>80</a:t>
            </a:r>
            <a:endParaRPr lang="zh-CN" altLang="en-US" sz="320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8" name="文本框 55"/>
          <p:cNvSpPr txBox="1">
            <a:spLocks noChangeArrowheads="1"/>
          </p:cNvSpPr>
          <p:nvPr/>
        </p:nvSpPr>
        <p:spPr bwMode="auto">
          <a:xfrm>
            <a:off x="3685283" y="2977332"/>
            <a:ext cx="86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  <a:latin typeface="宋体" pitchFamily="2" charset="-122"/>
              </a:rPr>
              <a:t>40</a:t>
            </a:r>
            <a:endParaRPr lang="zh-CN" altLang="en-US" sz="320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9" name="文本框 55"/>
          <p:cNvSpPr txBox="1">
            <a:spLocks noChangeArrowheads="1"/>
          </p:cNvSpPr>
          <p:nvPr/>
        </p:nvSpPr>
        <p:spPr bwMode="auto">
          <a:xfrm>
            <a:off x="3636070" y="3613919"/>
            <a:ext cx="8636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  <a:latin typeface="宋体" pitchFamily="2" charset="-122"/>
              </a:rPr>
              <a:t>300</a:t>
            </a:r>
            <a:endParaRPr lang="zh-CN" altLang="en-US" sz="320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0" name="文本框 55"/>
          <p:cNvSpPr txBox="1">
            <a:spLocks noChangeArrowheads="1"/>
          </p:cNvSpPr>
          <p:nvPr/>
        </p:nvSpPr>
        <p:spPr bwMode="auto">
          <a:xfrm>
            <a:off x="5801420" y="2969394"/>
            <a:ext cx="86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  <a:latin typeface="宋体" pitchFamily="2" charset="-122"/>
              </a:rPr>
              <a:t>30</a:t>
            </a:r>
            <a:endParaRPr lang="zh-CN" altLang="en-US" sz="320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1" name="文本框 55"/>
          <p:cNvSpPr txBox="1">
            <a:spLocks noChangeArrowheads="1"/>
          </p:cNvSpPr>
          <p:nvPr/>
        </p:nvSpPr>
        <p:spPr bwMode="auto">
          <a:xfrm>
            <a:off x="5777608" y="3623444"/>
            <a:ext cx="8636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  <a:latin typeface="宋体" pitchFamily="2" charset="-122"/>
              </a:rPr>
              <a:t>70</a:t>
            </a:r>
            <a:endParaRPr lang="zh-CN" altLang="en-US" sz="320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2" name="文本框 55"/>
          <p:cNvSpPr txBox="1">
            <a:spLocks noChangeArrowheads="1"/>
          </p:cNvSpPr>
          <p:nvPr/>
        </p:nvSpPr>
        <p:spPr bwMode="auto">
          <a:xfrm>
            <a:off x="7884220" y="2977332"/>
            <a:ext cx="865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  <a:latin typeface="宋体" pitchFamily="2" charset="-122"/>
              </a:rPr>
              <a:t>30</a:t>
            </a:r>
            <a:endParaRPr lang="zh-CN" altLang="en-US" sz="320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3" name="文本框 55"/>
          <p:cNvSpPr txBox="1">
            <a:spLocks noChangeArrowheads="1"/>
          </p:cNvSpPr>
          <p:nvPr/>
        </p:nvSpPr>
        <p:spPr bwMode="auto">
          <a:xfrm>
            <a:off x="7884220" y="3613919"/>
            <a:ext cx="8651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  <a:latin typeface="宋体" pitchFamily="2" charset="-122"/>
              </a:rPr>
              <a:t>30</a:t>
            </a:r>
            <a:endParaRPr lang="zh-CN" altLang="en-US" sz="3200">
              <a:solidFill>
                <a:srgbClr val="7030A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38163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72816"/>
            <a:ext cx="3100263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3" y="1772816"/>
            <a:ext cx="3024337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55"/>
          <p:cNvSpPr txBox="1">
            <a:spLocks noChangeArrowheads="1"/>
          </p:cNvSpPr>
          <p:nvPr/>
        </p:nvSpPr>
        <p:spPr bwMode="auto">
          <a:xfrm>
            <a:off x="447675" y="2133178"/>
            <a:ext cx="1790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42÷7</a:t>
            </a:r>
            <a:r>
              <a:rPr lang="zh-CN" altLang="en-US" sz="3200">
                <a:latin typeface="宋体" pitchFamily="2" charset="-122"/>
              </a:rPr>
              <a:t>＝</a:t>
            </a:r>
          </a:p>
        </p:txBody>
      </p:sp>
      <p:sp>
        <p:nvSpPr>
          <p:cNvPr id="6" name="文本框 38"/>
          <p:cNvSpPr txBox="1">
            <a:spLocks noChangeArrowheads="1"/>
          </p:cNvSpPr>
          <p:nvPr/>
        </p:nvSpPr>
        <p:spPr bwMode="auto">
          <a:xfrm>
            <a:off x="1946275" y="2158578"/>
            <a:ext cx="39347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/>
              <a:t>6</a:t>
            </a:r>
            <a:endParaRPr lang="zh-CN" altLang="en-US" sz="3200" dirty="0"/>
          </a:p>
        </p:txBody>
      </p:sp>
      <p:sp>
        <p:nvSpPr>
          <p:cNvPr id="7" name="文本框 55"/>
          <p:cNvSpPr txBox="1">
            <a:spLocks noChangeArrowheads="1"/>
          </p:cNvSpPr>
          <p:nvPr/>
        </p:nvSpPr>
        <p:spPr bwMode="auto">
          <a:xfrm>
            <a:off x="447675" y="2758653"/>
            <a:ext cx="2170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42 ÷7</a:t>
            </a:r>
            <a:r>
              <a:rPr lang="zh-CN" altLang="en-US" sz="3200">
                <a:latin typeface="宋体" pitchFamily="2" charset="-122"/>
              </a:rPr>
              <a:t>＝</a:t>
            </a:r>
          </a:p>
        </p:txBody>
      </p:sp>
      <p:sp>
        <p:nvSpPr>
          <p:cNvPr id="8" name="文本框 40"/>
          <p:cNvSpPr txBox="1">
            <a:spLocks noChangeArrowheads="1"/>
          </p:cNvSpPr>
          <p:nvPr/>
        </p:nvSpPr>
        <p:spPr bwMode="auto">
          <a:xfrm>
            <a:off x="2112962" y="2784053"/>
            <a:ext cx="6588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60</a:t>
            </a:r>
            <a:endParaRPr lang="zh-CN" altLang="en-US" sz="3200" dirty="0"/>
          </a:p>
        </p:txBody>
      </p:sp>
      <p:sp>
        <p:nvSpPr>
          <p:cNvPr id="9" name="文本框 55"/>
          <p:cNvSpPr txBox="1">
            <a:spLocks noChangeArrowheads="1"/>
          </p:cNvSpPr>
          <p:nvPr/>
        </p:nvSpPr>
        <p:spPr bwMode="auto">
          <a:xfrm>
            <a:off x="430212" y="3349203"/>
            <a:ext cx="2168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42  ÷7</a:t>
            </a:r>
            <a:r>
              <a:rPr lang="zh-CN" altLang="en-US" sz="3200">
                <a:latin typeface="宋体" pitchFamily="2" charset="-122"/>
              </a:rPr>
              <a:t>＝</a:t>
            </a:r>
          </a:p>
        </p:txBody>
      </p:sp>
      <p:sp>
        <p:nvSpPr>
          <p:cNvPr id="10" name="文本框 55"/>
          <p:cNvSpPr txBox="1">
            <a:spLocks noChangeArrowheads="1"/>
          </p:cNvSpPr>
          <p:nvPr/>
        </p:nvSpPr>
        <p:spPr bwMode="auto">
          <a:xfrm>
            <a:off x="3684290" y="2153816"/>
            <a:ext cx="1790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宋体" pitchFamily="2" charset="-122"/>
              </a:rPr>
              <a:t>35÷5</a:t>
            </a:r>
            <a:r>
              <a:rPr lang="zh-CN" altLang="en-US" sz="3200" dirty="0">
                <a:latin typeface="宋体" pitchFamily="2" charset="-122"/>
              </a:rPr>
              <a:t>＝</a:t>
            </a:r>
          </a:p>
        </p:txBody>
      </p:sp>
      <p:sp>
        <p:nvSpPr>
          <p:cNvPr id="11" name="文本框 55"/>
          <p:cNvSpPr txBox="1">
            <a:spLocks noChangeArrowheads="1"/>
          </p:cNvSpPr>
          <p:nvPr/>
        </p:nvSpPr>
        <p:spPr bwMode="auto">
          <a:xfrm>
            <a:off x="3684290" y="2779291"/>
            <a:ext cx="2170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宋体" pitchFamily="2" charset="-122"/>
              </a:rPr>
              <a:t>35 ÷5</a:t>
            </a:r>
            <a:r>
              <a:rPr lang="zh-CN" altLang="en-US" sz="3200" dirty="0">
                <a:latin typeface="宋体" pitchFamily="2" charset="-122"/>
              </a:rPr>
              <a:t>＝</a:t>
            </a:r>
          </a:p>
        </p:txBody>
      </p:sp>
      <p:sp>
        <p:nvSpPr>
          <p:cNvPr id="12" name="文本框 55"/>
          <p:cNvSpPr txBox="1">
            <a:spLocks noChangeArrowheads="1"/>
          </p:cNvSpPr>
          <p:nvPr/>
        </p:nvSpPr>
        <p:spPr bwMode="auto">
          <a:xfrm>
            <a:off x="3666827" y="3369841"/>
            <a:ext cx="2170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宋体" pitchFamily="2" charset="-122"/>
              </a:rPr>
              <a:t>35  ÷5</a:t>
            </a:r>
            <a:r>
              <a:rPr lang="zh-CN" altLang="en-US" sz="3200" dirty="0">
                <a:latin typeface="宋体" pitchFamily="2" charset="-122"/>
              </a:rPr>
              <a:t>＝</a:t>
            </a:r>
          </a:p>
        </p:txBody>
      </p:sp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860425" y="2763416"/>
            <a:ext cx="7239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0</a:t>
            </a:r>
            <a:endParaRPr lang="zh-CN" altLang="en-US" sz="3200">
              <a:latin typeface="宋体" pitchFamily="2" charset="-122"/>
            </a:endParaRPr>
          </a:p>
        </p:txBody>
      </p:sp>
      <p:sp>
        <p:nvSpPr>
          <p:cNvPr id="14" name="文本框 55"/>
          <p:cNvSpPr txBox="1">
            <a:spLocks noChangeArrowheads="1"/>
          </p:cNvSpPr>
          <p:nvPr/>
        </p:nvSpPr>
        <p:spPr bwMode="auto">
          <a:xfrm>
            <a:off x="836612" y="3355553"/>
            <a:ext cx="723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宋体" pitchFamily="2" charset="-122"/>
              </a:rPr>
              <a:t>00</a:t>
            </a:r>
            <a:endParaRPr lang="zh-CN" altLang="en-US" sz="3200" dirty="0">
              <a:latin typeface="宋体" pitchFamily="2" charset="-122"/>
            </a:endParaRPr>
          </a:p>
        </p:txBody>
      </p:sp>
      <p:sp>
        <p:nvSpPr>
          <p:cNvPr id="15" name="文本框 56"/>
          <p:cNvSpPr txBox="1">
            <a:spLocks noChangeArrowheads="1"/>
          </p:cNvSpPr>
          <p:nvPr/>
        </p:nvSpPr>
        <p:spPr bwMode="auto">
          <a:xfrm>
            <a:off x="4093865" y="2777704"/>
            <a:ext cx="723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0</a:t>
            </a:r>
            <a:endParaRPr lang="zh-CN" altLang="en-US" sz="3200">
              <a:latin typeface="宋体" pitchFamily="2" charset="-122"/>
            </a:endParaRPr>
          </a:p>
        </p:txBody>
      </p:sp>
      <p:sp>
        <p:nvSpPr>
          <p:cNvPr id="16" name="文本框 57"/>
          <p:cNvSpPr txBox="1">
            <a:spLocks noChangeArrowheads="1"/>
          </p:cNvSpPr>
          <p:nvPr/>
        </p:nvSpPr>
        <p:spPr bwMode="auto">
          <a:xfrm>
            <a:off x="4070052" y="3368254"/>
            <a:ext cx="7239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00</a:t>
            </a:r>
            <a:endParaRPr lang="zh-CN" altLang="en-US" sz="3200">
              <a:latin typeface="宋体" pitchFamily="2" charset="-122"/>
            </a:endParaRPr>
          </a:p>
        </p:txBody>
      </p:sp>
      <p:sp>
        <p:nvSpPr>
          <p:cNvPr id="18" name="文本框 59"/>
          <p:cNvSpPr txBox="1">
            <a:spLocks noChangeArrowheads="1"/>
          </p:cNvSpPr>
          <p:nvPr/>
        </p:nvSpPr>
        <p:spPr bwMode="auto">
          <a:xfrm>
            <a:off x="2265362" y="3366666"/>
            <a:ext cx="8664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600</a:t>
            </a:r>
            <a:endParaRPr lang="zh-CN" altLang="en-US" sz="3200" dirty="0"/>
          </a:p>
        </p:txBody>
      </p:sp>
      <p:sp>
        <p:nvSpPr>
          <p:cNvPr id="20" name="文本框 62"/>
          <p:cNvSpPr txBox="1">
            <a:spLocks noChangeArrowheads="1"/>
          </p:cNvSpPr>
          <p:nvPr/>
        </p:nvSpPr>
        <p:spPr bwMode="auto">
          <a:xfrm>
            <a:off x="5171777" y="2190329"/>
            <a:ext cx="48034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/>
              <a:t>7</a:t>
            </a:r>
            <a:endParaRPr lang="zh-CN" altLang="en-US" sz="3200" dirty="0"/>
          </a:p>
        </p:txBody>
      </p:sp>
      <p:sp>
        <p:nvSpPr>
          <p:cNvPr id="21" name="文本框 63"/>
          <p:cNvSpPr txBox="1">
            <a:spLocks noChangeArrowheads="1"/>
          </p:cNvSpPr>
          <p:nvPr/>
        </p:nvSpPr>
        <p:spPr bwMode="auto">
          <a:xfrm>
            <a:off x="5338465" y="2815804"/>
            <a:ext cx="919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 smtClean="0"/>
              <a:t>70</a:t>
            </a:r>
            <a:endParaRPr lang="zh-CN" altLang="en-US" sz="3200" dirty="0"/>
          </a:p>
        </p:txBody>
      </p:sp>
      <p:sp>
        <p:nvSpPr>
          <p:cNvPr id="23" name="文本框 65"/>
          <p:cNvSpPr txBox="1">
            <a:spLocks noChangeArrowheads="1"/>
          </p:cNvSpPr>
          <p:nvPr/>
        </p:nvSpPr>
        <p:spPr bwMode="auto">
          <a:xfrm>
            <a:off x="5490865" y="3398416"/>
            <a:ext cx="8093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700</a:t>
            </a:r>
            <a:endParaRPr lang="zh-CN" altLang="en-US" sz="3200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4775" y="404664"/>
            <a:ext cx="2689225" cy="141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3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1" y="1700808"/>
            <a:ext cx="266429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158848" y="4509120"/>
            <a:ext cx="898515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我发现：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整十、整百、整千数除以一位数，可以用表内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</a:rPr>
              <a:t>除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法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算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出商后，看被除数末尾有几个“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0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”，就在商末尾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</a:rPr>
              <a:t>添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上几个“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0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”。</a:t>
            </a:r>
            <a:endParaRPr lang="en-US" altLang="zh-CN" sz="28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0" grpId="0"/>
      <p:bldP spid="21" grpId="0"/>
      <p:bldP spid="23" grpId="0"/>
      <p:bldP spid="2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394</Words>
  <Application>Microsoft Office PowerPoint</Application>
  <PresentationFormat>全屏显示(4:3)</PresentationFormat>
  <Paragraphs>106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27</cp:revision>
  <dcterms:created xsi:type="dcterms:W3CDTF">2015-10-31T12:48:38Z</dcterms:created>
  <dcterms:modified xsi:type="dcterms:W3CDTF">2015-11-01T05:19:37Z</dcterms:modified>
</cp:coreProperties>
</file>