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67" autoAdjust="0"/>
  </p:normalViewPr>
  <p:slideViewPr>
    <p:cSldViewPr>
      <p:cViewPr varScale="1">
        <p:scale>
          <a:sx n="62" d="100"/>
          <a:sy n="62" d="100"/>
        </p:scale>
        <p:origin x="-1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F50BC-3FD0-4004-A877-F1B613705B28}" type="datetimeFigureOut">
              <a:rPr lang="zh-CN" altLang="en-US" smtClean="0"/>
              <a:t>2015-2-18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E5089-7D48-4829-BB8C-6E4D15AB495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908175" y="2143125"/>
            <a:ext cx="7488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克、千克、吨的认识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908175" y="1052513"/>
            <a:ext cx="4319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ea typeface="黑体" pitchFamily="49" charset="-122"/>
              </a:rPr>
              <a:t>你能提出什么问题？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92325" y="2252663"/>
            <a:ext cx="410368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一克有多重？</a:t>
            </a:r>
          </a:p>
        </p:txBody>
      </p:sp>
      <p:pic>
        <p:nvPicPr>
          <p:cNvPr id="1026" name="Picture 2" descr="c:\users\aa\appdata\roaming\360se6\USERDA~1\Temp\T01FEE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1778000"/>
            <a:ext cx="16557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aa\appdata\roaming\360se6\USERDA~1\Temp\200906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0238" y="3933825"/>
            <a:ext cx="20875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aa\appdata\roaming\360se6\USERDA~1\Temp\132470~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3925888"/>
            <a:ext cx="2808287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979613" y="3716338"/>
            <a:ext cx="59055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计量较轻物品有多重，通常用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克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作单位，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克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用符号</a:t>
            </a:r>
            <a:r>
              <a:rPr lang="en-US" altLang="zh-CN" sz="3200">
                <a:solidFill>
                  <a:srgbClr val="00B0F0"/>
                </a:solidFill>
                <a:ea typeface="黑体" pitchFamily="49" charset="-122"/>
              </a:rPr>
              <a:t>g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表示。我们常用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天平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称比较轻的物品。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827088" y="2636838"/>
            <a:ext cx="24495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ea typeface="黑体" pitchFamily="49" charset="-122"/>
              </a:rPr>
              <a:t>认识天平</a:t>
            </a:r>
          </a:p>
        </p:txBody>
      </p:sp>
      <p:pic>
        <p:nvPicPr>
          <p:cNvPr id="16387" name="Picture 2" descr="c:\users\aa\appdata\roaming\360se6\USERDA~1\Temp\201012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5488" y="666750"/>
            <a:ext cx="560705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14450" y="476250"/>
            <a:ext cx="6192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千克有多重？</a:t>
            </a:r>
          </a:p>
        </p:txBody>
      </p:sp>
      <p:pic>
        <p:nvPicPr>
          <p:cNvPr id="3074" name="Picture 2" descr="c:\users\aa\appdata\roaming\360se6\USERDA~1\Temp\50897_~1.JPG"/>
          <p:cNvPicPr>
            <a:picLocks noChangeAspect="1" noChangeArrowheads="1"/>
          </p:cNvPicPr>
          <p:nvPr/>
        </p:nvPicPr>
        <p:blipFill>
          <a:blip r:embed="rId2"/>
          <a:srcRect l="10754" r="12012"/>
          <a:stretch>
            <a:fillRect/>
          </a:stretch>
        </p:blipFill>
        <p:spPr bwMode="auto">
          <a:xfrm>
            <a:off x="971550" y="1989138"/>
            <a:ext cx="2481263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users\aa\appdata\roaming\360se6\USERDA~1\Temp\632317~1.JPG"/>
          <p:cNvPicPr>
            <a:picLocks noChangeAspect="1" noChangeArrowheads="1"/>
          </p:cNvPicPr>
          <p:nvPr/>
        </p:nvPicPr>
        <p:blipFill>
          <a:blip r:embed="rId3" cstate="print"/>
          <a:srcRect b="4364"/>
          <a:stretch>
            <a:fillRect/>
          </a:stretch>
        </p:blipFill>
        <p:spPr bwMode="auto">
          <a:xfrm>
            <a:off x="3995738" y="2330450"/>
            <a:ext cx="352901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619250" y="2176463"/>
            <a:ext cx="62817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计量较重物品有多重，通常用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千克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作单位，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千克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用符号</a:t>
            </a:r>
            <a:r>
              <a:rPr lang="en-US" altLang="zh-CN" sz="3200">
                <a:solidFill>
                  <a:srgbClr val="00B0F0"/>
                </a:solidFill>
                <a:ea typeface="黑体" pitchFamily="49" charset="-122"/>
              </a:rPr>
              <a:t>kg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表示。千克又叫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公斤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。</a:t>
            </a:r>
            <a:endParaRPr lang="en-US" altLang="zh-CN" sz="3200">
              <a:solidFill>
                <a:srgbClr val="FF00FF"/>
              </a:solidFill>
              <a:ea typeface="黑体" pitchFamily="49" charset="-122"/>
            </a:endParaRPr>
          </a:p>
          <a:p>
            <a:r>
              <a:rPr lang="en-US" altLang="zh-CN" sz="3200" u="sng">
                <a:solidFill>
                  <a:srgbClr val="FF00FF"/>
                </a:solidFill>
                <a:ea typeface="黑体" pitchFamily="49" charset="-122"/>
              </a:rPr>
              <a:t>1</a:t>
            </a:r>
            <a:r>
              <a:rPr lang="zh-CN" altLang="en-US" sz="3200" u="sng">
                <a:solidFill>
                  <a:srgbClr val="FF00FF"/>
                </a:solidFill>
                <a:ea typeface="黑体" pitchFamily="49" charset="-122"/>
              </a:rPr>
              <a:t>千克</a:t>
            </a:r>
            <a:r>
              <a:rPr lang="en-US" altLang="zh-CN" sz="3200" u="sng">
                <a:solidFill>
                  <a:srgbClr val="FF00FF"/>
                </a:solidFill>
                <a:ea typeface="黑体" pitchFamily="49" charset="-122"/>
              </a:rPr>
              <a:t>=1000</a:t>
            </a:r>
            <a:r>
              <a:rPr lang="zh-CN" altLang="en-US" sz="3200" u="sng">
                <a:solidFill>
                  <a:srgbClr val="FF00FF"/>
                </a:solidFill>
                <a:ea typeface="黑体" pitchFamily="49" charset="-122"/>
              </a:rPr>
              <a:t>克</a:t>
            </a:r>
            <a:endParaRPr lang="en-US" altLang="zh-CN" sz="3200" u="sng">
              <a:solidFill>
                <a:srgbClr val="FF00FF"/>
              </a:solidFill>
              <a:ea typeface="黑体" pitchFamily="49" charset="-122"/>
            </a:endParaRPr>
          </a:p>
          <a:p>
            <a:r>
              <a:rPr lang="zh-CN" altLang="en-US" sz="3200">
                <a:ea typeface="黑体" pitchFamily="49" charset="-122"/>
              </a:rPr>
              <a:t>我们常用的称量工具是什么？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55650" y="668338"/>
            <a:ext cx="3816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吨有多重？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855663" y="1822450"/>
            <a:ext cx="36163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ea typeface="黑体" pitchFamily="49" charset="-122"/>
              </a:rPr>
              <a:t>什么时候用吨作单位</a:t>
            </a:r>
            <a:r>
              <a:rPr lang="en-US" altLang="zh-CN" sz="2800" b="1">
                <a:solidFill>
                  <a:srgbClr val="0070C0"/>
                </a:solidFill>
                <a:ea typeface="黑体" pitchFamily="49" charset="-122"/>
              </a:rPr>
              <a:t>?</a:t>
            </a:r>
            <a:endParaRPr lang="zh-CN" altLang="en-US" sz="2800" b="1">
              <a:solidFill>
                <a:srgbClr val="0070C0"/>
              </a:solidFill>
              <a:ea typeface="黑体" pitchFamily="49" charset="-122"/>
            </a:endParaRPr>
          </a:p>
        </p:txBody>
      </p:sp>
      <p:pic>
        <p:nvPicPr>
          <p:cNvPr id="4098" name="Picture 2" descr="c:\users\aa\appdata\roaming\360se6\USERDA~1\Temp\520015~1.JPG"/>
          <p:cNvPicPr>
            <a:picLocks noChangeAspect="1" noChangeArrowheads="1"/>
          </p:cNvPicPr>
          <p:nvPr/>
        </p:nvPicPr>
        <p:blipFill>
          <a:blip r:embed="rId2"/>
          <a:srcRect r="9804" b="8195"/>
          <a:stretch>
            <a:fillRect/>
          </a:stretch>
        </p:blipFill>
        <p:spPr bwMode="auto">
          <a:xfrm>
            <a:off x="855663" y="3179763"/>
            <a:ext cx="3960812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users\aa\appdata\roaming\360se6\USERDA~1\Temp\0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7625" y="3284538"/>
            <a:ext cx="3384550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aa\appdata\roaming\360se6\USERDA~1\Temp\332094~1.JPG"/>
          <p:cNvPicPr>
            <a:picLocks noChangeAspect="1" noChangeArrowheads="1"/>
          </p:cNvPicPr>
          <p:nvPr/>
        </p:nvPicPr>
        <p:blipFill>
          <a:blip r:embed="rId4"/>
          <a:srcRect b="6470"/>
          <a:stretch>
            <a:fillRect/>
          </a:stretch>
        </p:blipFill>
        <p:spPr bwMode="auto">
          <a:xfrm>
            <a:off x="4787900" y="581025"/>
            <a:ext cx="37242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598613" y="981075"/>
            <a:ext cx="63579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计量很重的物品或大宗物品有多重，通常用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吨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作单位，</a:t>
            </a:r>
            <a:r>
              <a:rPr lang="zh-CN" altLang="en-US" sz="3200">
                <a:solidFill>
                  <a:srgbClr val="00B0F0"/>
                </a:solidFill>
                <a:ea typeface="黑体" pitchFamily="49" charset="-122"/>
              </a:rPr>
              <a:t>吨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用符号</a:t>
            </a:r>
            <a:r>
              <a:rPr lang="en-US" altLang="zh-CN" sz="3200">
                <a:solidFill>
                  <a:srgbClr val="00B0F0"/>
                </a:solidFill>
                <a:ea typeface="黑体" pitchFamily="49" charset="-122"/>
              </a:rPr>
              <a:t>t</a:t>
            </a:r>
            <a:r>
              <a:rPr lang="zh-CN" altLang="en-US" sz="3200">
                <a:solidFill>
                  <a:srgbClr val="FF00FF"/>
                </a:solidFill>
                <a:ea typeface="黑体" pitchFamily="49" charset="-122"/>
              </a:rPr>
              <a:t>表示</a:t>
            </a:r>
            <a:endParaRPr lang="en-US" altLang="zh-CN" sz="3200">
              <a:solidFill>
                <a:srgbClr val="FF00FF"/>
              </a:solidFill>
              <a:ea typeface="黑体" pitchFamily="49" charset="-122"/>
            </a:endParaRPr>
          </a:p>
          <a:p>
            <a:r>
              <a:rPr lang="en-US" altLang="zh-CN" sz="3200" u="sng">
                <a:solidFill>
                  <a:srgbClr val="FF00FF"/>
                </a:solidFill>
                <a:ea typeface="黑体" pitchFamily="49" charset="-122"/>
              </a:rPr>
              <a:t>1</a:t>
            </a:r>
            <a:r>
              <a:rPr lang="zh-CN" altLang="en-US" sz="3200" u="sng">
                <a:solidFill>
                  <a:srgbClr val="FF00FF"/>
                </a:solidFill>
                <a:ea typeface="黑体" pitchFamily="49" charset="-122"/>
              </a:rPr>
              <a:t>吨</a:t>
            </a:r>
            <a:r>
              <a:rPr lang="en-US" altLang="zh-CN" sz="3200" u="sng">
                <a:solidFill>
                  <a:srgbClr val="FF00FF"/>
                </a:solidFill>
                <a:ea typeface="黑体" pitchFamily="49" charset="-122"/>
              </a:rPr>
              <a:t>=1000</a:t>
            </a:r>
            <a:r>
              <a:rPr lang="zh-CN" altLang="en-US" sz="3200" u="sng">
                <a:solidFill>
                  <a:srgbClr val="FF00FF"/>
                </a:solidFill>
                <a:ea typeface="黑体" pitchFamily="49" charset="-122"/>
              </a:rPr>
              <a:t>千克</a:t>
            </a:r>
            <a:endParaRPr lang="en-US" altLang="zh-CN" sz="3200" u="sng">
              <a:solidFill>
                <a:srgbClr val="FF00FF"/>
              </a:solidFill>
              <a:ea typeface="黑体" pitchFamily="49" charset="-122"/>
            </a:endParaRPr>
          </a:p>
          <a:p>
            <a:r>
              <a:rPr lang="zh-CN" altLang="en-US" sz="3200">
                <a:ea typeface="黑体" pitchFamily="49" charset="-122"/>
              </a:rPr>
              <a:t>你还能说出那些用吨计量的物品？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835150" y="1181100"/>
            <a:ext cx="61214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FF"/>
                </a:solidFill>
                <a:ea typeface="黑体" pitchFamily="49" charset="-122"/>
              </a:rPr>
              <a:t>作业：</a:t>
            </a:r>
            <a:endParaRPr lang="en-US" altLang="zh-CN" sz="5400" b="1">
              <a:solidFill>
                <a:srgbClr val="FF00FF"/>
              </a:solidFill>
              <a:ea typeface="黑体" pitchFamily="49" charset="-122"/>
            </a:endParaRPr>
          </a:p>
          <a:p>
            <a:r>
              <a:rPr lang="en-US" altLang="zh-CN" sz="3600" b="1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、复习今天学过的内容</a:t>
            </a:r>
            <a:endParaRPr lang="en-US" altLang="zh-CN" sz="3600" b="1">
              <a:solidFill>
                <a:srgbClr val="3399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600" b="1">
                <a:solidFill>
                  <a:srgbClr val="3399FF"/>
                </a:solidFill>
                <a:latin typeface="楷体" pitchFamily="49" charset="-122"/>
                <a:ea typeface="楷体" pitchFamily="49" charset="-122"/>
              </a:rPr>
              <a:t>、称一下自己的体重（注意单位）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161</Words>
  <Application>Microsoft Office PowerPoint</Application>
  <PresentationFormat>全屏显示(4:3)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</cp:revision>
  <dcterms:created xsi:type="dcterms:W3CDTF">2014-08-31T06:45:30Z</dcterms:created>
  <dcterms:modified xsi:type="dcterms:W3CDTF">2015-02-18T10:36:11Z</dcterms:modified>
</cp:coreProperties>
</file>