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7" r:id="rId3"/>
    <p:sldId id="260" r:id="rId4"/>
    <p:sldId id="261" r:id="rId5"/>
    <p:sldId id="262" r:id="rId6"/>
    <p:sldId id="264" r:id="rId7"/>
    <p:sldId id="265" r:id="rId8"/>
    <p:sldId id="266" r:id="rId9"/>
    <p:sldId id="259" r:id="rId10"/>
    <p:sldId id="258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0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DE056-6031-4701-8B4B-B4B65D46E514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685-A3EF-47AF-9395-B01D15CD4B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DE056-6031-4701-8B4B-B4B65D46E514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685-A3EF-47AF-9395-B01D15CD4B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DE056-6031-4701-8B4B-B4B65D46E514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685-A3EF-47AF-9395-B01D15CD4BE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DE056-6031-4701-8B4B-B4B65D46E514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685-A3EF-47AF-9395-B01D15CD4BE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DE056-6031-4701-8B4B-B4B65D46E514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685-A3EF-47AF-9395-B01D15CD4B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DE056-6031-4701-8B4B-B4B65D46E514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685-A3EF-47AF-9395-B01D15CD4BE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DE056-6031-4701-8B4B-B4B65D46E514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685-A3EF-47AF-9395-B01D15CD4B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DE056-6031-4701-8B4B-B4B65D46E514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685-A3EF-47AF-9395-B01D15CD4B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DE056-6031-4701-8B4B-B4B65D46E514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685-A3EF-47AF-9395-B01D15CD4B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DE056-6031-4701-8B4B-B4B65D46E514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685-A3EF-47AF-9395-B01D15CD4BE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DE056-6031-4701-8B4B-B4B65D46E514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685-A3EF-47AF-9395-B01D15CD4BE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3BDE056-6031-4701-8B4B-B4B65D46E514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F515685-A3EF-47AF-9395-B01D15CD4BE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72" y="-1"/>
            <a:ext cx="9163372" cy="6872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13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08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11560" y="2204864"/>
            <a:ext cx="7408333" cy="3450696"/>
          </a:xfrm>
        </p:spPr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        向</a:t>
            </a:r>
            <a:r>
              <a:rPr lang="zh-CN" altLang="en-US" sz="4000" b="1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桥下一看，真叫人</a:t>
            </a: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心惊</a:t>
            </a:r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胆寒，红褐色</a:t>
            </a:r>
            <a:r>
              <a:rPr lang="zh-CN" altLang="en-US" sz="4000" b="1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的河水像瀑布一样</a:t>
            </a:r>
            <a:r>
              <a:rPr lang="zh-CN" altLang="en-US" sz="40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，在几十丈深的河谷里</a:t>
            </a:r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倾泻</a:t>
            </a:r>
            <a:r>
              <a:rPr lang="zh-CN" altLang="en-US" sz="40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下来</a:t>
            </a:r>
            <a:r>
              <a:rPr lang="zh-CN" altLang="en-US" sz="4000" b="1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冲到</a:t>
            </a:r>
            <a:r>
              <a:rPr lang="zh-CN" altLang="en-US" sz="4000" b="1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岩石上</a:t>
            </a:r>
            <a:r>
              <a:rPr lang="zh-CN" altLang="en-US" sz="40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，</a:t>
            </a:r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飞溅起</a:t>
            </a:r>
            <a:r>
              <a:rPr lang="zh-CN" altLang="en-US" sz="40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一丈多高</a:t>
            </a:r>
            <a:r>
              <a:rPr lang="zh-CN" altLang="en-US" sz="4000" b="1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的浪花，水声</a:t>
            </a: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震耳欲聋。</a:t>
            </a:r>
            <a:r>
              <a:rPr lang="zh-CN" altLang="en-US" sz="40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　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zh-CN" altLang="zh-CN" sz="4000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水急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36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lvl="0" indent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40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        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桥</a:t>
            </a:r>
            <a:r>
              <a:rPr lang="zh-CN" altLang="en-US" sz="4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的对岸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就是靠山泸</a:t>
            </a:r>
            <a:r>
              <a:rPr lang="zh-CN" altLang="en-US" sz="4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定城。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城的西门</a:t>
            </a:r>
            <a:r>
              <a:rPr lang="zh-CN" altLang="en-US" sz="4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正堵住桥头。守城的两个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团的</a:t>
            </a:r>
            <a:r>
              <a:rPr lang="zh-CN" altLang="en-US" sz="4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敌人，早已在城墙和山坡上筑好了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工事</a:t>
            </a:r>
            <a:r>
              <a:rPr lang="zh-CN" altLang="en-US" sz="4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。他们凭着天险，</a:t>
            </a: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疯狂地</a:t>
            </a:r>
            <a:r>
              <a:rPr lang="zh-CN" altLang="en-US" sz="4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向红军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喊叫</a:t>
            </a:r>
            <a:r>
              <a:rPr lang="zh-CN" altLang="en-US" sz="4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：</a:t>
            </a: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“来吧，看你们飞过来吧！”</a:t>
            </a:r>
          </a:p>
          <a:p>
            <a:pPr marL="0" lvl="0" indent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zh-CN" altLang="zh-CN" sz="4000" b="1" dirty="0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敌人狂妄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63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2492896"/>
            <a:ext cx="8229600" cy="288032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         </a:t>
            </a:r>
            <a:r>
              <a:rPr lang="zh-CN" altLang="en-US" dirty="0" smtClean="0">
                <a:solidFill>
                  <a:srgbClr val="FF0000"/>
                </a:solidFill>
              </a:rPr>
              <a:t>面对天险和敌人的疯狂，我们英雄的红军又是怎样夺桥的？自读</a:t>
            </a:r>
            <a:r>
              <a:rPr lang="zh-CN" altLang="en-US" smtClean="0">
                <a:solidFill>
                  <a:srgbClr val="FF0000"/>
                </a:solidFill>
              </a:rPr>
              <a:t>第六七自然段</a:t>
            </a:r>
            <a:r>
              <a:rPr lang="zh-CN" altLang="en-US" dirty="0" smtClean="0">
                <a:solidFill>
                  <a:srgbClr val="FF0000"/>
                </a:solidFill>
              </a:rPr>
              <a:t>，找出描写英雄的动词，说说你从中感受到了什么？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2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99592" y="2420888"/>
            <a:ext cx="7408333" cy="3450696"/>
          </a:xfrm>
        </p:spPr>
        <p:txBody>
          <a:bodyPr/>
          <a:lstStyle/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2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号手们</a:t>
            </a:r>
            <a:r>
              <a:rPr lang="zh-CN" altLang="en-US" sz="36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吹起冲锋号，所有武器一  起开火，</a:t>
            </a:r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枪炮声</a:t>
            </a:r>
            <a:r>
              <a:rPr lang="zh-CN" altLang="en-US" sz="36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喊杀声</a:t>
            </a:r>
            <a:r>
              <a:rPr lang="zh-CN" altLang="en-US" sz="36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，霎时间</a:t>
            </a:r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震动</a:t>
            </a:r>
            <a:r>
              <a:rPr lang="zh-CN" altLang="en-US" sz="36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山谷。二连担任突击队</a:t>
            </a:r>
            <a:r>
              <a:rPr lang="zh-CN" altLang="en-US" sz="36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，二十二位英雄冲锋枪、短枪</a:t>
            </a:r>
            <a:r>
              <a:rPr lang="zh-CN" altLang="en-US" sz="36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，背着马刀，</a:t>
            </a:r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带着</a:t>
            </a:r>
            <a:r>
              <a:rPr lang="zh-CN" altLang="en-US" sz="36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手榴弹，</a:t>
            </a:r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冒着</a:t>
            </a:r>
            <a:r>
              <a:rPr lang="zh-CN" altLang="en-US" sz="36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敌人密集的枪弹，</a:t>
            </a:r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攀着</a:t>
            </a:r>
            <a:r>
              <a:rPr lang="zh-CN" altLang="en-US" sz="36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铁链向对岸冲去。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040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4800" b="1" kern="0" dirty="0" smtClean="0">
                <a:solidFill>
                  <a:srgbClr val="000000"/>
                </a:solidFill>
                <a:latin typeface="Arial"/>
                <a:ea typeface="宋体"/>
                <a:cs typeface="+mj-cs"/>
              </a:rPr>
              <a:t>        </a:t>
            </a:r>
            <a:r>
              <a:rPr lang="zh-CN" altLang="en-US" sz="4800" b="1" kern="0" dirty="0" smtClean="0">
                <a:solidFill>
                  <a:srgbClr val="000000"/>
                </a:solidFill>
                <a:latin typeface="+mn-ea"/>
                <a:cs typeface="+mj-cs"/>
              </a:rPr>
              <a:t>在</a:t>
            </a:r>
            <a:r>
              <a:rPr lang="zh-CN" altLang="en-US" sz="4800" b="1" kern="0" dirty="0">
                <a:solidFill>
                  <a:srgbClr val="000000"/>
                </a:solidFill>
                <a:latin typeface="+mn-ea"/>
                <a:cs typeface="+mj-cs"/>
              </a:rPr>
              <a:t>这千钧一发的时刻，传来了团长和政委的喊声：</a:t>
            </a:r>
            <a:r>
              <a:rPr lang="zh-CN" altLang="en-US" sz="5400" b="1" kern="0" dirty="0">
                <a:solidFill>
                  <a:srgbClr val="FF0000"/>
                </a:solidFill>
                <a:latin typeface="+mn-ea"/>
                <a:cs typeface="+mj-cs"/>
              </a:rPr>
              <a:t>“</a:t>
            </a:r>
            <a:r>
              <a:rPr lang="zh-CN" altLang="en-US" sz="5400" b="1" i="1" kern="0" dirty="0">
                <a:solidFill>
                  <a:srgbClr val="FF0000"/>
                </a:solidFill>
                <a:latin typeface="+mn-ea"/>
                <a:cs typeface="+mj-cs"/>
              </a:rPr>
              <a:t>同志们！为了党的事业，为了最后的胜利，冲啊！</a:t>
            </a:r>
            <a:r>
              <a:rPr lang="zh-CN" altLang="en-US" sz="5400" b="1" kern="0" dirty="0">
                <a:solidFill>
                  <a:srgbClr val="FF0000"/>
                </a:solidFill>
                <a:latin typeface="+mn-ea"/>
                <a:cs typeface="+mj-cs"/>
              </a:rPr>
              <a:t>”</a:t>
            </a:r>
            <a:endParaRPr lang="zh-CN" altLang="en-US" dirty="0"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2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11560" y="1844824"/>
            <a:ext cx="3672408" cy="374441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      站</a:t>
            </a:r>
            <a:r>
              <a:rPr lang="zh-CN" altLang="en-US" sz="28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在红军飞夺泸定桥纪念碑前，看着寒气逼人的铁索，听着桥下震耳欲聋的水声，想想红军当年飞夺泸定桥的壮举，你最想说些什么？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泸定桥纪念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" b="9447"/>
          <a:stretch>
            <a:fillRect/>
          </a:stretch>
        </p:blipFill>
        <p:spPr bwMode="auto">
          <a:xfrm>
            <a:off x="4427984" y="1700808"/>
            <a:ext cx="4501325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247963" y="5949280"/>
            <a:ext cx="4861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红军飞夺泸定桥纪念碑</a:t>
            </a:r>
            <a:endParaRPr lang="zh-CN" altLang="en-US" sz="36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74" y="1340768"/>
            <a:ext cx="7804150" cy="279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86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755576" y="2204864"/>
            <a:ext cx="7408333" cy="3450696"/>
          </a:xfrm>
        </p:spPr>
        <p:txBody>
          <a:bodyPr>
            <a:normAutofit/>
          </a:bodyPr>
          <a:lstStyle/>
          <a:p>
            <a:r>
              <a:rPr lang="en-US" altLang="zh-CN" sz="4000" b="1" dirty="0" smtClean="0"/>
              <a:t>1.</a:t>
            </a:r>
            <a:r>
              <a:rPr lang="zh-CN" altLang="en-US" sz="4000" b="1" dirty="0" smtClean="0"/>
              <a:t>用自己喜欢的方式读课文，读准字音读通句子。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2.</a:t>
            </a:r>
            <a:r>
              <a:rPr lang="zh-CN" altLang="en-US" sz="4000" b="1" dirty="0" smtClean="0"/>
              <a:t>找出课文哪些地方讲了“飞”哪些自然段讲了“夺”？</a:t>
            </a:r>
            <a:endParaRPr lang="en-US" altLang="zh-CN" sz="4000" b="1" dirty="0" smtClean="0"/>
          </a:p>
          <a:p>
            <a:endParaRPr lang="zh-CN" altLang="en-US" sz="40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初读感知：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306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27584" y="2204864"/>
            <a:ext cx="7408333" cy="3450696"/>
          </a:xfrm>
        </p:spPr>
        <p:txBody>
          <a:bodyPr/>
          <a:lstStyle/>
          <a:p>
            <a:r>
              <a:rPr lang="zh-CN" altLang="en-US" sz="3600" b="1" dirty="0" smtClean="0"/>
              <a:t>水流湍急    高山峻岭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一夫当关   万夫莫开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翻山越岭     击溃      倾盆大雨   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心惊胆寒        千钧一发    激战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搏斗    狼狈</a:t>
            </a:r>
            <a:endParaRPr lang="en-US" altLang="zh-CN" sz="3600" b="1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字词闯过我最棒！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736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         </a:t>
            </a:r>
            <a:r>
              <a:rPr lang="zh-CN" altLang="en-US" sz="4000" b="1" dirty="0" smtClean="0"/>
              <a:t>快速读课文</a:t>
            </a:r>
            <a:r>
              <a:rPr lang="en-US" altLang="zh-CN" sz="4000" b="1" dirty="0" smtClean="0"/>
              <a:t>3-4</a:t>
            </a:r>
            <a:r>
              <a:rPr lang="zh-CN" altLang="en-US" sz="4000" b="1" dirty="0" smtClean="0"/>
              <a:t>自然段，找出红军在“飞”的路途当中，遇到了哪些困难？面对这些困难，红军是怎样克服的？</a:t>
            </a:r>
            <a:endParaRPr lang="zh-CN" altLang="en-US" sz="4000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再</a:t>
            </a:r>
            <a:r>
              <a:rPr lang="zh-CN" altLang="en-US" dirty="0" smtClean="0"/>
              <a:t>读课文我能行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343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11560" y="1916832"/>
            <a:ext cx="7408333" cy="3450696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4000" b="1" dirty="0" smtClean="0"/>
              <a:t>时间紧</a:t>
            </a:r>
            <a:endParaRPr lang="en-US" altLang="zh-CN" sz="4000" b="1" dirty="0" smtClean="0"/>
          </a:p>
          <a:p>
            <a:r>
              <a:rPr lang="zh-CN" altLang="en-US" sz="4000" b="1" dirty="0"/>
              <a:t>路途</a:t>
            </a:r>
            <a:r>
              <a:rPr lang="zh-CN" altLang="en-US" sz="4000" b="1" dirty="0" smtClean="0"/>
              <a:t>远    </a:t>
            </a:r>
            <a:endParaRPr lang="en-US" altLang="zh-CN" sz="4000" b="1" dirty="0" smtClean="0"/>
          </a:p>
          <a:p>
            <a:r>
              <a:rPr lang="zh-CN" altLang="en-US" sz="4000" b="1" dirty="0"/>
              <a:t>路难</a:t>
            </a:r>
            <a:r>
              <a:rPr lang="zh-CN" altLang="en-US" sz="4000" b="1" dirty="0" smtClean="0"/>
              <a:t>行（翻山越岭   敌人阻击）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天气差 （倾盆大雨   泥泞）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29</a:t>
            </a:r>
            <a:r>
              <a:rPr lang="zh-CN" altLang="en-US" sz="4000" b="1" dirty="0" smtClean="0"/>
              <a:t>日清晨赶到了泸定桥，把敌人抛在后面</a:t>
            </a:r>
            <a:endParaRPr lang="zh-CN" altLang="en-US" sz="4000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79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71600" y="4653136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自读第五自然段，试着用自己的话概括出来。</a:t>
            </a:r>
            <a:endParaRPr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         </a:t>
            </a:r>
            <a:r>
              <a:rPr lang="zh-CN" altLang="en-US" sz="3600" b="1" dirty="0" smtClean="0"/>
              <a:t>当红军克服重重困难，到达泸定桥的时候，他们又将面对什么？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9473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27584" y="2420888"/>
            <a:ext cx="7884864" cy="3450696"/>
          </a:xfrm>
        </p:spPr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泸定桥由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十三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根铁链，两边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各有两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根稍高的铁链，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算是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桥栏；底下并排九根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，铺上木板，就是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桥面。人走在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上面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摇摇晃晃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，就像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荡秋千一样。可是现在，连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木板也被敌人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抽掉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了，只剩下铁链。</a:t>
            </a:r>
            <a:endParaRPr lang="zh-CN" altLang="en-US" sz="36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桥险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883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" y="17044"/>
            <a:ext cx="9137875" cy="6840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84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496</Words>
  <Application>Microsoft Office PowerPoint</Application>
  <PresentationFormat>全屏显示(4:3)</PresentationFormat>
  <Paragraphs>29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波形</vt:lpstr>
      <vt:lpstr>PowerPoint 演示文稿</vt:lpstr>
      <vt:lpstr>PowerPoint 演示文稿</vt:lpstr>
      <vt:lpstr>初读感知：</vt:lpstr>
      <vt:lpstr>字词闯过我最棒！</vt:lpstr>
      <vt:lpstr>再读课文我能行</vt:lpstr>
      <vt:lpstr>PowerPoint 演示文稿</vt:lpstr>
      <vt:lpstr>PowerPoint 演示文稿</vt:lpstr>
      <vt:lpstr>桥险</vt:lpstr>
      <vt:lpstr>PowerPoint 演示文稿</vt:lpstr>
      <vt:lpstr>PowerPoint 演示文稿</vt:lpstr>
      <vt:lpstr>水急</vt:lpstr>
      <vt:lpstr>敌人狂妄</vt:lpstr>
      <vt:lpstr>         面对天险和敌人的疯狂，我们英雄的红军又是怎样夺桥的？自读第六七自然段，找出描写英雄的动词，说说你从中感受到了什么？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new</dc:creator>
  <cp:lastModifiedBy>new</cp:lastModifiedBy>
  <cp:revision>21</cp:revision>
  <dcterms:created xsi:type="dcterms:W3CDTF">2016-10-11T06:59:01Z</dcterms:created>
  <dcterms:modified xsi:type="dcterms:W3CDTF">2016-10-11T08:48:50Z</dcterms:modified>
</cp:coreProperties>
</file>