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256" r:id="rId4"/>
    <p:sldId id="258" r:id="rId5"/>
    <p:sldId id="259" r:id="rId6"/>
    <p:sldId id="260" r:id="rId8"/>
    <p:sldId id="261" r:id="rId9"/>
    <p:sldId id="262" r:id="rId10"/>
    <p:sldId id="263" r:id="rId11"/>
    <p:sldId id="268" r:id="rId12"/>
    <p:sldId id="267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C9215-CCCE-420B-802F-61E1D2913E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BB7E3-59CB-4F06-9338-3EA70722A2F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894503AB-05E1-4403-B273-1CF9430A876A}" type="slidenum">
              <a:rPr lang="en-US" altLang="zh-CN"/>
            </a:fld>
            <a:endParaRPr lang="en-US" altLang="zh-CN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4B0B4C4A-028C-4E79-99BA-EF851F9F6411}" type="slidenum">
              <a:rPr lang="en-US" altLang="zh-CN"/>
            </a:fld>
            <a:endParaRPr lang="en-US" altLang="zh-CN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A48B42AC-57A3-4A1D-ABE8-A3DB953F135F}" type="slidenum">
              <a:rPr lang="en-US" altLang="zh-CN"/>
            </a:fld>
            <a:endParaRPr lang="en-US" altLang="zh-CN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62AA01CB-5445-4F81-A34A-0EDE02A98584}" type="slidenum">
              <a:rPr lang="en-US" altLang="zh-CN"/>
            </a:fld>
            <a:endParaRPr lang="en-US" altLang="zh-CN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D7AECACE-A46B-4A87-9D59-B9CE0EF34D56}" type="slidenum">
              <a:rPr lang="en-US" altLang="zh-CN"/>
            </a:fld>
            <a:endParaRPr lang="en-US" altLang="zh-CN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zh-CN" altLang="zh-CN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B1E60-340A-416A-937F-FFF542F17BF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EEF1-872B-4E8A-BCD9-0BD719A5EDD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B13B2-960D-4CE0-B7B4-F26DE04F9891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97DF-BC24-4383-8573-8AEA80846A7D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9059F-CE19-4897-98F6-C1FB77F8BE33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EE59A-FF58-4CD6-9ECD-B2BACFD24BF6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A74C-25C2-486A-AF90-FF8A3A011BA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FD537-FFA6-4CC4-A337-9753E94F2C80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B0BC6-737A-4C83-972E-FCB569F1D35A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8A377-D355-49C0-AAC9-24BB40D68419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24BD3-150B-4AD0-9272-09AE3632AF0F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D3D37-8DE8-4F8A-86B3-17974A2E3A9E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BC4FF5-0FDD-45F5-AECA-0F24CAF4D2B2}" type="slidenum">
              <a:rPr lang="en-US" altLang="zh-CN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 descr="潮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-12700"/>
            <a:ext cx="9143999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35718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835150" y="3644900"/>
            <a:ext cx="5737225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东丰县实验小学</a:t>
            </a:r>
            <a:endParaRPr kumimoji="1" lang="en-US" altLang="zh-CN" sz="40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algn="ctr"/>
            <a:r>
              <a:rPr kumimoji="1"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李咏玲</a:t>
            </a:r>
            <a:endParaRPr kumimoji="1" lang="zh-CN" altLang="en-US" sz="40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14479" y="908050"/>
            <a:ext cx="5294333" cy="11887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7200" b="1" dirty="0">
                <a:solidFill>
                  <a:srgbClr val="00FF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kumimoji="1" lang="zh-CN" altLang="en-US" sz="7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观    </a:t>
            </a:r>
            <a:r>
              <a:rPr kumimoji="1" lang="zh-CN" altLang="en-US" sz="72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潮</a:t>
            </a:r>
            <a:endParaRPr kumimoji="1" lang="zh-CN" altLang="en-US" sz="208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FR407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276600" y="1295400"/>
            <a:ext cx="3657600" cy="2654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      </a:t>
            </a:r>
            <a:r>
              <a:rPr kumimoji="1"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浪淘沙</a:t>
            </a:r>
            <a:endParaRPr kumimoji="1"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（唐 刘禹锡）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八月涛声吼地来，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头高数丈触山回。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须臾却入海门去，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</a:rPr>
              <a:t>卷起沙堆似雪堆。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FR407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200400" y="1219200"/>
            <a:ext cx="3352800" cy="37258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潮（唐 白居易）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早潮才落晚潮来，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一月周流六十回。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不独光阴朝复暮，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18" charset="0"/>
              </a:rPr>
              <a:t>杭州老去被潮催。</a:t>
            </a:r>
            <a:endParaRPr kumimoji="1"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kumimoji="1" lang="en-US" altLang="zh-CN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边10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87313"/>
            <a:ext cx="9601200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2743200" y="1066800"/>
            <a:ext cx="5756275" cy="44783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en-US" altLang="zh-CN" sz="3200">
                <a:latin typeface="Times New Roman" panose="02020603050405020304" pitchFamily="18" charset="0"/>
              </a:rPr>
              <a:t>     </a:t>
            </a:r>
            <a:r>
              <a:rPr kumimoji="1" lang="zh-CN" altLang="en-US" sz="3200" b="1">
                <a:latin typeface="Times New Roman" panose="02020603050405020304" pitchFamily="18" charset="0"/>
              </a:rPr>
              <a:t>观潮</a:t>
            </a:r>
            <a:r>
              <a:rPr kumimoji="1" lang="zh-CN" altLang="en-US" sz="3200">
                <a:latin typeface="Times New Roman" panose="02020603050405020304" pitchFamily="18" charset="0"/>
              </a:rPr>
              <a:t> </a:t>
            </a:r>
            <a:br>
              <a:rPr kumimoji="1" lang="zh-CN" altLang="en-US" sz="3200">
                <a:latin typeface="Times New Roman" panose="02020603050405020304" pitchFamily="18" charset="0"/>
              </a:rPr>
            </a:br>
            <a:endParaRPr kumimoji="1" lang="zh-CN" altLang="en-US" sz="3200">
              <a:latin typeface="Times New Roman" panose="02020603050405020304" pitchFamily="18" charset="0"/>
            </a:endParaRPr>
          </a:p>
          <a:p>
            <a:r>
              <a:rPr kumimoji="1" lang="zh-CN" altLang="en-US" sz="3200">
                <a:latin typeface="Times New Roman" panose="02020603050405020304" pitchFamily="18" charset="0"/>
              </a:rPr>
              <a:t>闷雷滚动出白线</a:t>
            </a:r>
            <a:br>
              <a:rPr kumimoji="1" lang="zh-CN" altLang="en-US" sz="3200">
                <a:latin typeface="Times New Roman" panose="02020603050405020304" pitchFamily="18" charset="0"/>
              </a:rPr>
            </a:br>
            <a:endParaRPr kumimoji="1" lang="zh-CN" altLang="en-US" sz="3200">
              <a:latin typeface="Times New Roman" panose="02020603050405020304" pitchFamily="18" charset="0"/>
            </a:endParaRPr>
          </a:p>
          <a:p>
            <a:r>
              <a:rPr kumimoji="1" lang="zh-CN" altLang="en-US" sz="3200">
                <a:latin typeface="Times New Roman" panose="02020603050405020304" pitchFamily="18" charset="0"/>
              </a:rPr>
              <a:t>潮头怒吼贯江面</a:t>
            </a:r>
            <a:br>
              <a:rPr kumimoji="1" lang="zh-CN" altLang="en-US" sz="3200">
                <a:latin typeface="Times New Roman" panose="02020603050405020304" pitchFamily="18" charset="0"/>
              </a:rPr>
            </a:br>
            <a:endParaRPr kumimoji="1" lang="zh-CN" altLang="en-US" sz="3200">
              <a:latin typeface="Times New Roman" panose="02020603050405020304" pitchFamily="18" charset="0"/>
            </a:endParaRPr>
          </a:p>
          <a:p>
            <a:r>
              <a:rPr kumimoji="1" lang="zh-CN" altLang="en-US" sz="3200">
                <a:latin typeface="Times New Roman" panose="02020603050405020304" pitchFamily="18" charset="0"/>
              </a:rPr>
              <a:t>山崩地裂城墙现</a:t>
            </a:r>
            <a:br>
              <a:rPr kumimoji="1" lang="zh-CN" altLang="en-US" sz="3200">
                <a:latin typeface="Times New Roman" panose="02020603050405020304" pitchFamily="18" charset="0"/>
              </a:rPr>
            </a:br>
            <a:endParaRPr kumimoji="1" lang="zh-CN" altLang="en-US" sz="3200">
              <a:latin typeface="Times New Roman" panose="02020603050405020304" pitchFamily="18" charset="0"/>
            </a:endParaRPr>
          </a:p>
          <a:p>
            <a:r>
              <a:rPr kumimoji="1" lang="zh-CN" altLang="en-US" sz="3200">
                <a:latin typeface="Times New Roman" panose="02020603050405020304" pitchFamily="18" charset="0"/>
              </a:rPr>
              <a:t>钱塘奇观天下传</a:t>
            </a:r>
            <a:endParaRPr kumimoji="1" lang="zh-CN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autoUpdateAnimBg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Picture 2" descr="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850112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7030A0"/>
                </a:solidFill>
              </a:rPr>
              <a:t>阅读提示：</a:t>
            </a:r>
            <a:endParaRPr lang="en-US" altLang="zh-CN" sz="6000" b="1" dirty="0" smtClean="0">
              <a:solidFill>
                <a:srgbClr val="7030A0"/>
              </a:solidFill>
            </a:endParaRPr>
          </a:p>
          <a:p>
            <a:r>
              <a:rPr lang="zh-CN" altLang="en-US" sz="4800" dirty="0" smtClean="0"/>
              <a:t>（自读课文</a:t>
            </a:r>
            <a:r>
              <a:rPr lang="en-US" altLang="zh-CN" sz="4800" dirty="0" smtClean="0"/>
              <a:t>3——5</a:t>
            </a:r>
            <a:r>
              <a:rPr lang="zh-CN" altLang="en-US" sz="4800" dirty="0" smtClean="0"/>
              <a:t>自然段，思考问题）</a:t>
            </a:r>
            <a:endParaRPr lang="en-US" altLang="zh-CN" sz="4800" dirty="0" smtClean="0"/>
          </a:p>
          <a:p>
            <a:r>
              <a:rPr lang="en-US" altLang="zh-CN" sz="4800" b="1" dirty="0" smtClean="0"/>
              <a:t>1</a:t>
            </a:r>
            <a:r>
              <a:rPr lang="zh-CN" altLang="en-US" sz="4800" b="1" dirty="0" smtClean="0"/>
              <a:t>、为什么钱塘江大潮被称为天下奇观？从哪几方面体会到的？</a:t>
            </a:r>
            <a:endParaRPr lang="en-US" altLang="zh-CN" sz="4800" b="1" dirty="0" smtClean="0"/>
          </a:p>
          <a:p>
            <a:r>
              <a:rPr lang="en-US" altLang="zh-CN" sz="4800" b="1" dirty="0" smtClean="0"/>
              <a:t>2</a:t>
            </a:r>
            <a:r>
              <a:rPr lang="zh-CN" altLang="en-US" sz="4800" b="1" dirty="0" smtClean="0"/>
              <a:t>、文中写大潮来时用了哪些修辞手法？有什么好处？</a:t>
            </a:r>
            <a:endParaRPr lang="en-US" altLang="zh-CN" sz="4800" b="1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g13c102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28194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 dirty="0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一条白线</a:t>
            </a:r>
            <a:endParaRPr kumimoji="1" lang="zh-CN" altLang="en-US" sz="3600" b="1" dirty="0">
              <a:solidFill>
                <a:srgbClr val="FF33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g13c102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3276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那条白线</a:t>
            </a:r>
            <a:r>
              <a:rPr kumimoji="1" lang="en-US" altLang="zh-CN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……</a:t>
            </a:r>
            <a:endParaRPr kumimoji="1" lang="en-US" altLang="zh-CN" sz="3600" b="1">
              <a:solidFill>
                <a:srgbClr val="FF33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g13c102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28194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横贯江面</a:t>
            </a:r>
            <a:endParaRPr kumimoji="1" lang="zh-CN" altLang="en-US" sz="3600" b="1">
              <a:solidFill>
                <a:srgbClr val="FF33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13c102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45720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再近些</a:t>
            </a:r>
            <a:r>
              <a:rPr kumimoji="1" lang="en-US" altLang="zh-CN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……</a:t>
            </a:r>
            <a:endParaRPr kumimoji="1" lang="en-US" altLang="zh-CN" sz="3600" b="1">
              <a:solidFill>
                <a:srgbClr val="FF33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g13c102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6324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浪潮越来越近</a:t>
            </a:r>
            <a:r>
              <a:rPr kumimoji="1" lang="en-US" altLang="zh-CN" sz="3600" b="1">
                <a:solidFill>
                  <a:srgbClr val="FF3300"/>
                </a:solidFill>
                <a:latin typeface="Tahoma" panose="020B0604030504040204" pitchFamily="34" charset="0"/>
                <a:ea typeface="黑体" panose="02010609060101010101" pitchFamily="49" charset="-122"/>
              </a:rPr>
              <a:t>……</a:t>
            </a:r>
            <a:endParaRPr kumimoji="1" lang="en-US" altLang="zh-CN" sz="3600" b="1">
              <a:solidFill>
                <a:srgbClr val="FF3300"/>
              </a:solidFill>
              <a:latin typeface="Tahom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15_25_106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700338" y="4724400"/>
            <a:ext cx="4679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3200" b="1" smtClean="0">
                <a:solidFill>
                  <a:srgbClr val="0000FF"/>
                </a:solidFill>
                <a:ea typeface="黑体" panose="02010609060101010101" pitchFamily="49" charset="-122"/>
              </a:rPr>
              <a:t>再说说你的感受？</a:t>
            </a:r>
            <a:endParaRPr lang="zh-CN" altLang="en-US" sz="3200" b="1" smtClean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39750" y="1268413"/>
            <a:ext cx="7164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6000" b="1" smtClea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奇特  雄伟  壮观 </a:t>
            </a:r>
            <a:endParaRPr lang="zh-CN" altLang="en-US" sz="6000" b="1" smtClean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37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Picture 2" descr="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68239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900751" y="2551837"/>
            <a:ext cx="773828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prstClr val="black"/>
                </a:solidFill>
              </a:rPr>
              <a:t> 师小结：作者听江潮的声，越来越大；见江潮的形，是</a:t>
            </a:r>
            <a:r>
              <a:rPr lang="zh-CN" altLang="en-US" sz="3600" dirty="0" smtClean="0">
                <a:solidFill>
                  <a:prstClr val="black"/>
                </a:solidFill>
              </a:rPr>
              <a:t>越来越</a:t>
            </a:r>
            <a:r>
              <a:rPr lang="zh-CN" altLang="en-US" sz="3600" dirty="0">
                <a:solidFill>
                  <a:prstClr val="black"/>
                </a:solidFill>
              </a:rPr>
              <a:t>壮</a:t>
            </a:r>
            <a:r>
              <a:rPr lang="zh-CN" altLang="en-US" sz="3600" dirty="0" smtClean="0">
                <a:solidFill>
                  <a:prstClr val="black"/>
                </a:solidFill>
              </a:rPr>
              <a:t>。</a:t>
            </a:r>
            <a:r>
              <a:rPr lang="zh-CN" altLang="en-US" sz="3600" dirty="0">
                <a:solidFill>
                  <a:prstClr val="black"/>
                </a:solidFill>
              </a:rPr>
              <a:t>作者既留心了声音，又留心了江潮不断变化的形；既留心了江潮的气势，又留心了人群情绪的变化。作者这种边看、边听、边想的观察方法，留心周围事物的习惯，值得我们学习。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WPS 演示</Application>
  <PresentationFormat>全屏显示(4:3)</PresentationFormat>
  <Paragraphs>47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楷体_GB2312</vt:lpstr>
      <vt:lpstr>Tahoma</vt:lpstr>
      <vt:lpstr>黑体</vt:lpstr>
      <vt:lpstr>Calibri</vt:lpstr>
      <vt:lpstr>新宋体</vt:lpstr>
      <vt:lpstr>微软雅黑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14</cp:revision>
  <dcterms:created xsi:type="dcterms:W3CDTF">2016-08-22T08:51:00Z</dcterms:created>
  <dcterms:modified xsi:type="dcterms:W3CDTF">2016-12-28T03:37:23Z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