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1"/>
  </p:notesMasterIdLst>
  <p:sldIdLst>
    <p:sldId id="295" r:id="rId2"/>
    <p:sldId id="338" r:id="rId3"/>
    <p:sldId id="339" r:id="rId4"/>
    <p:sldId id="340" r:id="rId5"/>
    <p:sldId id="341" r:id="rId6"/>
    <p:sldId id="343" r:id="rId7"/>
    <p:sldId id="344" r:id="rId8"/>
    <p:sldId id="345" r:id="rId9"/>
    <p:sldId id="346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54" r:id="rId18"/>
    <p:sldId id="355" r:id="rId19"/>
    <p:sldId id="356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5F9B6A"/>
    <a:srgbClr val="FF00FF"/>
    <a:srgbClr val="9933FF"/>
    <a:srgbClr val="000000"/>
    <a:srgbClr val="FFFFFF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102"/>
      </p:cViewPr>
      <p:guideLst>
        <p:guide orient="horz" pos="219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B807758-70BE-41F6-A176-5BF9F25AA078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59A55D7-9517-4288-A22B-38A0AA7F7A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72EA60-9ADB-49D2-A5B7-7F578A7273E8}" type="slidenum">
              <a:rPr lang="zh-CN" altLang="en-US">
                <a:latin typeface="Arial" charset="0"/>
                <a:ea typeface="宋体" charset="-122"/>
              </a:rPr>
              <a:pPr/>
              <a:t>19</a:t>
            </a:fld>
            <a:endParaRPr lang="zh-CN" altLang="en-US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57B0B-6665-47FA-9C7A-ED076A8E12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C3A45-E8F2-43A1-9B6C-C15CE1ADF4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86EB6-809F-4D04-A3C1-4135D1606E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ED47F-B903-49AD-86A8-828E09C2897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16E42-9595-4666-84FA-432C10547B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5FD28-D4ED-4D35-B079-4E5252CB15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C2FCC-8807-4034-8F83-6E12D8A99F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D5B95-79D2-44C9-AA8C-0D37970F67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B27FF-52A9-4BC0-AD12-E5FA81A619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DCAE5-1C34-4095-8EF2-0F3CFD72C5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7AD75-8680-4704-A77F-07294A0E18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2C384D2-8DAB-4FBB-831B-52FD3A017B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24037;&#20316;\12.12-12.15&#35821;&#25991;&#25968;&#23398;\12.12-12.15\S&#29256;Y5&#36164;&#26009;&#21253;.1&#40635;&#38592;-&#39532;&#33738;&#32418;(&#20462;)\S&#29256;Y5&#36164;&#26009;&#21253;.1&#40635;&#38592;-&#39532;&#33738;&#32418;\&#23567;&#40635;&#38592;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35838;&#25991;&#26391;&#35835;%20%20.flv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      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五年级上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0" name="文本框 2"/>
          <p:cNvSpPr txBox="1">
            <a:spLocks noChangeArrowheads="1"/>
          </p:cNvSpPr>
          <p:nvPr/>
        </p:nvSpPr>
        <p:spPr bwMode="auto">
          <a:xfrm>
            <a:off x="3851275" y="1989138"/>
            <a:ext cx="3168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4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麻雀</a:t>
            </a:r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804025" y="17463"/>
            <a:ext cx="2303463" cy="747712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 flipH="1">
            <a:off x="6588125" y="484188"/>
            <a:ext cx="360363" cy="287337"/>
          </a:xfrm>
          <a:prstGeom prst="triangle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35" descr="4c0d1f2bccad447e770f0.gi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75" y="1341438"/>
            <a:ext cx="4762500" cy="3810000"/>
          </a:xfrm>
          <a:noFill/>
          <a:ln/>
        </p:spPr>
      </p:pic>
      <p:grpSp>
        <p:nvGrpSpPr>
          <p:cNvPr id="4" name="组合 47"/>
          <p:cNvGrpSpPr>
            <a:grpSpLocks/>
          </p:cNvGrpSpPr>
          <p:nvPr/>
        </p:nvGrpSpPr>
        <p:grpSpPr bwMode="auto">
          <a:xfrm>
            <a:off x="1941513" y="1327150"/>
            <a:ext cx="1703387" cy="1697038"/>
            <a:chOff x="1941207" y="1326779"/>
            <a:chExt cx="1703388" cy="1697777"/>
          </a:xfrm>
        </p:grpSpPr>
        <p:grpSp>
          <p:nvGrpSpPr>
            <p:cNvPr id="36886" name="组合 42"/>
            <p:cNvGrpSpPr>
              <a:grpSpLocks/>
            </p:cNvGrpSpPr>
            <p:nvPr/>
          </p:nvGrpSpPr>
          <p:grpSpPr bwMode="auto">
            <a:xfrm>
              <a:off x="1941207" y="1326779"/>
              <a:ext cx="1703388" cy="1697777"/>
              <a:chOff x="1295400" y="1818536"/>
              <a:chExt cx="1703388" cy="1697777"/>
            </a:xfrm>
          </p:grpSpPr>
          <p:sp>
            <p:nvSpPr>
              <p:cNvPr id="15" name="Oval 13"/>
              <p:cNvSpPr>
                <a:spLocks noChangeArrowheads="1"/>
              </p:cNvSpPr>
              <p:nvPr/>
            </p:nvSpPr>
            <p:spPr bwMode="auto">
              <a:xfrm>
                <a:off x="1295400" y="1818536"/>
                <a:ext cx="1703388" cy="168824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latinLnBrk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" name="Oval 14"/>
              <p:cNvSpPr>
                <a:spLocks noChangeArrowheads="1"/>
              </p:cNvSpPr>
              <p:nvPr/>
            </p:nvSpPr>
            <p:spPr bwMode="auto">
              <a:xfrm>
                <a:off x="1295400" y="1828065"/>
                <a:ext cx="1703388" cy="168824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31999"/>
                    </a:schemeClr>
                  </a:gs>
                  <a:gs pos="100000">
                    <a:schemeClr val="folHlink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latinLnBrk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" name="Oval 15"/>
              <p:cNvSpPr>
                <a:spLocks noChangeArrowheads="1"/>
              </p:cNvSpPr>
              <p:nvPr/>
            </p:nvSpPr>
            <p:spPr bwMode="auto">
              <a:xfrm>
                <a:off x="1406525" y="1937651"/>
                <a:ext cx="1481138" cy="146748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54118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latinLnBrk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Oval 16"/>
              <p:cNvSpPr>
                <a:spLocks noChangeArrowheads="1"/>
              </p:cNvSpPr>
              <p:nvPr/>
            </p:nvSpPr>
            <p:spPr bwMode="auto">
              <a:xfrm>
                <a:off x="1408112" y="1940827"/>
                <a:ext cx="1481139" cy="146748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63529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latinLnBrk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6892" name="Oval 17"/>
              <p:cNvSpPr>
                <a:spLocks noChangeArrowheads="1"/>
              </p:cNvSpPr>
              <p:nvPr/>
            </p:nvSpPr>
            <p:spPr bwMode="auto">
              <a:xfrm>
                <a:off x="1481138" y="2012950"/>
                <a:ext cx="1333500" cy="1320800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1"/>
                <a:endParaRPr lang="zh-CN" altLang="en-US">
                  <a:latin typeface="Gulim" pitchFamily="34" charset="-127"/>
                  <a:ea typeface="Gulim" pitchFamily="34" charset="-127"/>
                </a:endParaRPr>
              </a:p>
            </p:txBody>
          </p:sp>
          <p:grpSp>
            <p:nvGrpSpPr>
              <p:cNvPr id="36893" name="Group 18"/>
              <p:cNvGrpSpPr>
                <a:grpSpLocks/>
              </p:cNvGrpSpPr>
              <p:nvPr/>
            </p:nvGrpSpPr>
            <p:grpSpPr bwMode="auto">
              <a:xfrm>
                <a:off x="1501775" y="2032000"/>
                <a:ext cx="1290638" cy="1277938"/>
                <a:chOff x="0" y="0"/>
                <a:chExt cx="1252" cy="1252"/>
              </a:xfrm>
            </p:grpSpPr>
            <p:sp>
              <p:nvSpPr>
                <p:cNvPr id="36894" name="Oval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1"/>
                  <a:endParaRPr lang="zh-CN" altLang="en-US"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36895" name="Oval 20"/>
                <p:cNvSpPr>
                  <a:spLocks noChangeArrowheads="1"/>
                </p:cNvSpPr>
                <p:nvPr/>
              </p:nvSpPr>
              <p:spPr bwMode="auto">
                <a:xfrm>
                  <a:off x="16" y="7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1"/>
                  <a:endParaRPr lang="zh-CN" altLang="en-US"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36896" name="Oval 21"/>
                <p:cNvSpPr>
                  <a:spLocks noChangeArrowheads="1"/>
                </p:cNvSpPr>
                <p:nvPr/>
              </p:nvSpPr>
              <p:spPr bwMode="auto">
                <a:xfrm>
                  <a:off x="29" y="19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1"/>
                  <a:endParaRPr lang="zh-CN" altLang="en-US"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36897" name="Oval 22"/>
                <p:cNvSpPr>
                  <a:spLocks noChangeArrowheads="1"/>
                </p:cNvSpPr>
                <p:nvPr/>
              </p:nvSpPr>
              <p:spPr bwMode="auto">
                <a:xfrm>
                  <a:off x="97" y="51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1"/>
                  <a:endParaRPr lang="zh-CN" altLang="en-US"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</p:grpSp>
        <p:sp>
          <p:nvSpPr>
            <p:cNvPr id="36887" name="矩形 46"/>
            <p:cNvSpPr>
              <a:spLocks noChangeArrowheads="1"/>
            </p:cNvSpPr>
            <p:nvPr/>
          </p:nvSpPr>
          <p:spPr bwMode="auto">
            <a:xfrm>
              <a:off x="2217035" y="2000729"/>
              <a:ext cx="11079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麻雀妈妈</a:t>
              </a:r>
              <a:endParaRPr lang="zh-CN" altLang="en-US">
                <a:solidFill>
                  <a:srgbClr val="00B0F0"/>
                </a:solidFill>
              </a:endParaRPr>
            </a:p>
          </p:txBody>
        </p:sp>
      </p:grpSp>
      <p:grpSp>
        <p:nvGrpSpPr>
          <p:cNvPr id="5" name="组合 49"/>
          <p:cNvGrpSpPr>
            <a:grpSpLocks/>
          </p:cNvGrpSpPr>
          <p:nvPr/>
        </p:nvGrpSpPr>
        <p:grpSpPr bwMode="auto">
          <a:xfrm>
            <a:off x="5810250" y="1341438"/>
            <a:ext cx="1703388" cy="1687512"/>
            <a:chOff x="5818634" y="1477893"/>
            <a:chExt cx="1703387" cy="1687512"/>
          </a:xfrm>
        </p:grpSpPr>
        <p:grpSp>
          <p:nvGrpSpPr>
            <p:cNvPr id="36874" name="组合 43"/>
            <p:cNvGrpSpPr>
              <a:grpSpLocks/>
            </p:cNvGrpSpPr>
            <p:nvPr/>
          </p:nvGrpSpPr>
          <p:grpSpPr bwMode="auto">
            <a:xfrm>
              <a:off x="5818634" y="1477893"/>
              <a:ext cx="1703387" cy="1687512"/>
              <a:chOff x="6221413" y="1833563"/>
              <a:chExt cx="1703387" cy="1687512"/>
            </a:xfrm>
          </p:grpSpPr>
          <p:sp>
            <p:nvSpPr>
              <p:cNvPr id="10" name="Oval 8"/>
              <p:cNvSpPr>
                <a:spLocks noChangeArrowheads="1"/>
              </p:cNvSpPr>
              <p:nvPr/>
            </p:nvSpPr>
            <p:spPr bwMode="auto">
              <a:xfrm>
                <a:off x="6221413" y="1833563"/>
                <a:ext cx="1703387" cy="168751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 wrap="none" anchor="ctr">
                <a:spAutoFit/>
              </a:bodyPr>
              <a:lstStyle/>
              <a:p>
                <a:pPr latinLnBrk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6221413" y="1833563"/>
                <a:ext cx="1703387" cy="168751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31999"/>
                    </a:schemeClr>
                  </a:gs>
                  <a:gs pos="100000">
                    <a:schemeClr val="hlink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latinLnBrk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6332538" y="1944688"/>
                <a:ext cx="1481137" cy="1466850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latinLnBrk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6357938" y="1952625"/>
                <a:ext cx="1481137" cy="1466850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63529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9525">
                <a:noFill/>
                <a:round/>
              </a:ln>
              <a:effectLst/>
            </p:spPr>
            <p:txBody>
              <a:bodyPr anchor="ctr">
                <a:spAutoFit/>
              </a:bodyPr>
              <a:lstStyle/>
              <a:p>
                <a:pPr latinLnBrk="1">
                  <a:defRPr/>
                </a:pPr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6880" name="Oval 12"/>
              <p:cNvSpPr>
                <a:spLocks noChangeArrowheads="1"/>
              </p:cNvSpPr>
              <p:nvPr/>
            </p:nvSpPr>
            <p:spPr bwMode="auto">
              <a:xfrm>
                <a:off x="6411913" y="2016125"/>
                <a:ext cx="1335087" cy="1320800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latinLnBrk="1"/>
                <a:endParaRPr lang="zh-CN" altLang="en-US">
                  <a:latin typeface="Gulim" pitchFamily="34" charset="-127"/>
                  <a:ea typeface="Gulim" pitchFamily="34" charset="-127"/>
                </a:endParaRPr>
              </a:p>
            </p:txBody>
          </p:sp>
          <p:grpSp>
            <p:nvGrpSpPr>
              <p:cNvPr id="36881" name="Group 33"/>
              <p:cNvGrpSpPr>
                <a:grpSpLocks/>
              </p:cNvGrpSpPr>
              <p:nvPr/>
            </p:nvGrpSpPr>
            <p:grpSpPr bwMode="auto">
              <a:xfrm>
                <a:off x="6435725" y="2032000"/>
                <a:ext cx="1292225" cy="1277938"/>
                <a:chOff x="0" y="0"/>
                <a:chExt cx="1252" cy="1252"/>
              </a:xfrm>
            </p:grpSpPr>
            <p:sp>
              <p:nvSpPr>
                <p:cNvPr id="36882" name="Oval 3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1"/>
                  <a:endParaRPr lang="zh-CN" altLang="en-US"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36883" name="Oval 35"/>
                <p:cNvSpPr>
                  <a:spLocks noChangeArrowheads="1"/>
                </p:cNvSpPr>
                <p:nvPr/>
              </p:nvSpPr>
              <p:spPr bwMode="auto">
                <a:xfrm>
                  <a:off x="16" y="7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1"/>
                  <a:endParaRPr lang="zh-CN" altLang="en-US"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36884" name="Oval 36"/>
                <p:cNvSpPr>
                  <a:spLocks noChangeArrowheads="1"/>
                </p:cNvSpPr>
                <p:nvPr/>
              </p:nvSpPr>
              <p:spPr bwMode="auto">
                <a:xfrm>
                  <a:off x="29" y="19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1"/>
                  <a:endParaRPr lang="zh-CN" altLang="en-US"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36885" name="Oval 37"/>
                <p:cNvSpPr>
                  <a:spLocks noChangeArrowheads="1"/>
                </p:cNvSpPr>
                <p:nvPr/>
              </p:nvSpPr>
              <p:spPr bwMode="auto">
                <a:xfrm>
                  <a:off x="97" y="51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pPr latinLnBrk="1"/>
                  <a:endParaRPr lang="zh-CN" altLang="en-US"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</p:grpSp>
        <p:sp>
          <p:nvSpPr>
            <p:cNvPr id="36875" name="矩形 48"/>
            <p:cNvSpPr>
              <a:spLocks noChangeArrowheads="1"/>
            </p:cNvSpPr>
            <p:nvPr/>
          </p:nvSpPr>
          <p:spPr bwMode="auto">
            <a:xfrm>
              <a:off x="6179283" y="2186336"/>
              <a:ext cx="11144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小普季克</a:t>
              </a:r>
            </a:p>
          </p:txBody>
        </p:sp>
      </p:grpSp>
      <p:grpSp>
        <p:nvGrpSpPr>
          <p:cNvPr id="19" name="组合 53"/>
          <p:cNvGrpSpPr>
            <a:grpSpLocks/>
          </p:cNvGrpSpPr>
          <p:nvPr/>
        </p:nvGrpSpPr>
        <p:grpSpPr bwMode="auto">
          <a:xfrm>
            <a:off x="6000750" y="3860800"/>
            <a:ext cx="1752600" cy="2016125"/>
            <a:chOff x="6009134" y="3933056"/>
            <a:chExt cx="1752600" cy="2016224"/>
          </a:xfrm>
        </p:grpSpPr>
        <p:sp>
          <p:nvSpPr>
            <p:cNvPr id="36872" name="AutoShape 4"/>
            <p:cNvSpPr>
              <a:spLocks noChangeArrowheads="1"/>
            </p:cNvSpPr>
            <p:nvPr/>
          </p:nvSpPr>
          <p:spPr bwMode="auto">
            <a:xfrm>
              <a:off x="6009134" y="3933056"/>
              <a:ext cx="1752600" cy="2016224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altLang="zh-CN" sz="1400">
                <a:latin typeface="Verdana" pitchFamily="34" charset="0"/>
              </a:endParaRPr>
            </a:p>
          </p:txBody>
        </p:sp>
        <p:sp>
          <p:nvSpPr>
            <p:cNvPr id="36873" name="文本框 51"/>
            <p:cNvSpPr txBox="1">
              <a:spLocks noChangeArrowheads="1"/>
            </p:cNvSpPr>
            <p:nvPr/>
          </p:nvSpPr>
          <p:spPr bwMode="auto">
            <a:xfrm>
              <a:off x="6125277" y="4304999"/>
              <a:ext cx="1601043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急切长大</a:t>
              </a:r>
              <a:endParaRPr lang="en-US" altLang="zh-CN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自作聪明</a:t>
              </a:r>
              <a:endParaRPr lang="en-US" altLang="zh-CN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好奇心强</a:t>
              </a:r>
            </a:p>
          </p:txBody>
        </p:sp>
      </p:grpSp>
      <p:grpSp>
        <p:nvGrpSpPr>
          <p:cNvPr id="14" name="组合 52"/>
          <p:cNvGrpSpPr>
            <a:grpSpLocks/>
          </p:cNvGrpSpPr>
          <p:nvPr/>
        </p:nvGrpSpPr>
        <p:grpSpPr bwMode="auto">
          <a:xfrm>
            <a:off x="1862138" y="3860800"/>
            <a:ext cx="1828800" cy="2089150"/>
            <a:chOff x="1849404" y="3861048"/>
            <a:chExt cx="1828800" cy="2088232"/>
          </a:xfrm>
        </p:grpSpPr>
        <p:sp>
          <p:nvSpPr>
            <p:cNvPr id="36870" name="AutoShape 3"/>
            <p:cNvSpPr>
              <a:spLocks noChangeArrowheads="1"/>
            </p:cNvSpPr>
            <p:nvPr/>
          </p:nvSpPr>
          <p:spPr bwMode="auto">
            <a:xfrm>
              <a:off x="1849404" y="3861048"/>
              <a:ext cx="1828800" cy="2088232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altLang="zh-CN" sz="1400">
                <a:latin typeface="Verdana" pitchFamily="34" charset="0"/>
              </a:endParaRPr>
            </a:p>
          </p:txBody>
        </p:sp>
        <p:sp>
          <p:nvSpPr>
            <p:cNvPr id="36871" name="文本框 50"/>
            <p:cNvSpPr txBox="1">
              <a:spLocks noChangeArrowheads="1"/>
            </p:cNvSpPr>
            <p:nvPr/>
          </p:nvSpPr>
          <p:spPr bwMode="auto">
            <a:xfrm>
              <a:off x="1967672" y="4392372"/>
              <a:ext cx="1592263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关心孩子</a:t>
              </a:r>
              <a:endParaRPr lang="en-US" altLang="zh-CN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耐心劝告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组合 6"/>
          <p:cNvGrpSpPr>
            <a:grpSpLocks/>
          </p:cNvGrpSpPr>
          <p:nvPr/>
        </p:nvGrpSpPr>
        <p:grpSpPr bwMode="auto">
          <a:xfrm>
            <a:off x="1547813" y="1484313"/>
            <a:ext cx="5545137" cy="2449512"/>
            <a:chOff x="1547664" y="1484784"/>
            <a:chExt cx="5544616" cy="2448272"/>
          </a:xfrm>
        </p:grpSpPr>
        <p:sp>
          <p:nvSpPr>
            <p:cNvPr id="37890" name="云形标注 4"/>
            <p:cNvSpPr>
              <a:spLocks noChangeArrowheads="1"/>
            </p:cNvSpPr>
            <p:nvPr/>
          </p:nvSpPr>
          <p:spPr bwMode="auto">
            <a:xfrm>
              <a:off x="1547664" y="1484784"/>
              <a:ext cx="5544616" cy="2448272"/>
            </a:xfrm>
            <a:prstGeom prst="cloudCallout">
              <a:avLst>
                <a:gd name="adj1" fmla="val -34481"/>
                <a:gd name="adj2" fmla="val 11530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91" name="文本框 5"/>
            <p:cNvSpPr txBox="1">
              <a:spLocks noChangeArrowheads="1"/>
            </p:cNvSpPr>
            <p:nvPr/>
          </p:nvSpPr>
          <p:spPr bwMode="auto">
            <a:xfrm>
              <a:off x="2159732" y="2060848"/>
              <a:ext cx="4320480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自由读课文</a:t>
              </a:r>
              <a:r>
                <a:rPr lang="en-US" altLang="zh-CN" sz="2400">
                  <a:latin typeface="微软雅黑" pitchFamily="34" charset="-122"/>
                  <a:ea typeface="微软雅黑" pitchFamily="34" charset="-122"/>
                </a:rPr>
                <a:t>14——18</a:t>
              </a:r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段，看看发生了一件什么事？你对普季克和 “妈妈”分别有怎样的认识？画出重点语句体会。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92500" y="1557338"/>
            <a:ext cx="3240088" cy="95408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普季克</a:t>
            </a:r>
            <a:r>
              <a:rPr lang="zh-CN" altLang="en-US" sz="2800" b="1" dirty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惊慌失措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，拼命扇动着翅膀。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03350" y="3233738"/>
            <a:ext cx="5400675" cy="150812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妈妈从树上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扑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下来。她把普季克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到一边，浑身的毛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竖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起来，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大了嘴巴，双眼直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瞪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着大花猫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</a:p>
        </p:txBody>
      </p:sp>
      <p:pic>
        <p:nvPicPr>
          <p:cNvPr id="38915" name="图片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75" y="3559175"/>
            <a:ext cx="2754313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图片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08050"/>
            <a:ext cx="13335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520825" y="1754188"/>
            <a:ext cx="5795963" cy="95408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普季克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又害怕又着急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，一下子竟从地上飞了起来，落到了窗台上。</a:t>
            </a:r>
          </a:p>
        </p:txBody>
      </p:sp>
      <p:sp>
        <p:nvSpPr>
          <p:cNvPr id="6" name="矩形 5"/>
          <p:cNvSpPr/>
          <p:nvPr/>
        </p:nvSpPr>
        <p:spPr>
          <a:xfrm>
            <a:off x="647700" y="3403600"/>
            <a:ext cx="5976938" cy="22479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紧跟着，妈妈也飞了起来，可尾巴却让扑上来的大花猫咬掉了。不过，她好像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一点也不在乎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，蹲在普季克身边，啄啄他的后脑勺，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欢天喜地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地问：“怎么样？怎么样？”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文本框 3"/>
          <p:cNvSpPr txBox="1">
            <a:spLocks noChangeArrowheads="1"/>
          </p:cNvSpPr>
          <p:nvPr/>
        </p:nvSpPr>
        <p:spPr bwMode="auto">
          <a:xfrm>
            <a:off x="1000125" y="127000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我会填</a:t>
            </a:r>
          </a:p>
        </p:txBody>
      </p:sp>
      <p:graphicFrame>
        <p:nvGraphicFramePr>
          <p:cNvPr id="20482" name="表格 20481"/>
          <p:cNvGraphicFramePr>
            <a:graphicFrameLocks noGrp="1"/>
          </p:cNvGraphicFramePr>
          <p:nvPr/>
        </p:nvGraphicFramePr>
        <p:xfrm>
          <a:off x="1258888" y="2492375"/>
          <a:ext cx="6096000" cy="2808288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935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优点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    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缺点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普季克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“妈妈”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表格 21505"/>
          <p:cNvGraphicFramePr>
            <a:graphicFrameLocks noGrp="1"/>
          </p:cNvGraphicFramePr>
          <p:nvPr/>
        </p:nvGraphicFramePr>
        <p:xfrm>
          <a:off x="1331913" y="2060575"/>
          <a:ext cx="6096000" cy="2808288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935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优点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     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缺点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普季克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好奇心强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求知欲强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自作聪明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不听劝告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“妈妈”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关心孩子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耐心劝告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培养孩子，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F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实践能力少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09" name="组合 6"/>
          <p:cNvGrpSpPr>
            <a:grpSpLocks/>
          </p:cNvGrpSpPr>
          <p:nvPr/>
        </p:nvGrpSpPr>
        <p:grpSpPr bwMode="auto">
          <a:xfrm>
            <a:off x="1403350" y="981075"/>
            <a:ext cx="6624638" cy="5561013"/>
            <a:chOff x="1475656" y="1052736"/>
            <a:chExt cx="6624736" cy="5561856"/>
          </a:xfrm>
        </p:grpSpPr>
        <p:pic>
          <p:nvPicPr>
            <p:cNvPr id="43010" name="图片 4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75656" y="1052736"/>
              <a:ext cx="6624736" cy="5561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11" name="文本框 5"/>
            <p:cNvSpPr txBox="1">
              <a:spLocks noChangeArrowheads="1"/>
            </p:cNvSpPr>
            <p:nvPr/>
          </p:nvSpPr>
          <p:spPr bwMode="auto">
            <a:xfrm>
              <a:off x="2699792" y="1916832"/>
              <a:ext cx="4392488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普季克终于会飞了，他感到</a:t>
              </a:r>
              <a:r>
                <a:rPr lang="zh-CN" altLang="en-US" sz="28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十分高兴</a:t>
              </a:r>
              <a:r>
                <a:rPr lang="zh-CN" altLang="en-US" sz="2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；可看着妈妈那光秃秃的尾巴，他又觉得</a:t>
              </a:r>
              <a:r>
                <a:rPr lang="zh-CN" altLang="en-US" sz="280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鼻子酸酸的</a:t>
              </a:r>
              <a:r>
                <a:rPr lang="zh-CN" altLang="en-US" sz="2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AutoShape 4"/>
          <p:cNvSpPr>
            <a:spLocks noChangeArrowheads="1"/>
          </p:cNvSpPr>
          <p:nvPr/>
        </p:nvSpPr>
        <p:spPr bwMode="auto">
          <a:xfrm rot="5400000">
            <a:off x="-1164432" y="1185069"/>
            <a:ext cx="4824413" cy="4765676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latinLnBrk="1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4" name="AutoShape 6"/>
          <p:cNvSpPr>
            <a:spLocks noChangeArrowheads="1"/>
          </p:cNvSpPr>
          <p:nvPr/>
        </p:nvSpPr>
        <p:spPr bwMode="auto">
          <a:xfrm>
            <a:off x="3059113" y="4941888"/>
            <a:ext cx="4419600" cy="508000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我们要在实践中不断地成长。</a:t>
            </a:r>
            <a:endParaRPr lang="en-US" altLang="zh-CN" sz="2000" b="1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35" name="AutoShape 8"/>
          <p:cNvSpPr>
            <a:spLocks noChangeArrowheads="1"/>
          </p:cNvSpPr>
          <p:nvPr/>
        </p:nvSpPr>
        <p:spPr bwMode="auto">
          <a:xfrm>
            <a:off x="3708400" y="3294063"/>
            <a:ext cx="4649788" cy="635000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只有在实践中经受锻炼，才能更快地增</a:t>
            </a:r>
            <a:endParaRPr lang="en-US" altLang="zh-CN" sz="2000" b="1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长生活的本领。</a:t>
            </a:r>
          </a:p>
        </p:txBody>
      </p:sp>
      <p:sp>
        <p:nvSpPr>
          <p:cNvPr id="44036" name="AutoShape 10"/>
          <p:cNvSpPr>
            <a:spLocks noChangeArrowheads="1"/>
          </p:cNvSpPr>
          <p:nvPr/>
        </p:nvSpPr>
        <p:spPr bwMode="auto">
          <a:xfrm>
            <a:off x="3001963" y="1663700"/>
            <a:ext cx="4419600" cy="508000"/>
          </a:xfrm>
          <a:prstGeom prst="roundRect">
            <a:avLst>
              <a:gd name="adj" fmla="val 50000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zh-CN" b="1">
              <a:solidFill>
                <a:schemeClr val="tx2"/>
              </a:solidFill>
            </a:endParaRPr>
          </a:p>
        </p:txBody>
      </p:sp>
      <p:grpSp>
        <p:nvGrpSpPr>
          <p:cNvPr id="44037" name="Group 11"/>
          <p:cNvGrpSpPr>
            <a:grpSpLocks/>
          </p:cNvGrpSpPr>
          <p:nvPr/>
        </p:nvGrpSpPr>
        <p:grpSpPr bwMode="auto">
          <a:xfrm>
            <a:off x="2684463" y="1752600"/>
            <a:ext cx="381000" cy="381000"/>
            <a:chOff x="0" y="0"/>
            <a:chExt cx="1615" cy="1615"/>
          </a:xfrm>
        </p:grpSpPr>
        <p:sp>
          <p:nvSpPr>
            <p:cNvPr id="44056" name="Oval 12"/>
            <p:cNvSpPr>
              <a:spLocks noChangeArrowheads="1"/>
            </p:cNvSpPr>
            <p:nvPr/>
          </p:nvSpPr>
          <p:spPr bwMode="auto">
            <a:xfrm>
              <a:off x="0" y="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44057" name="Oval 13"/>
            <p:cNvSpPr>
              <a:spLocks noChangeArrowheads="1"/>
            </p:cNvSpPr>
            <p:nvPr/>
          </p:nvSpPr>
          <p:spPr bwMode="auto">
            <a:xfrm>
              <a:off x="92" y="9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50" name="Oval 14"/>
            <p:cNvSpPr>
              <a:spLocks noChangeArrowheads="1"/>
            </p:cNvSpPr>
            <p:nvPr/>
          </p:nvSpPr>
          <p:spPr bwMode="auto">
            <a:xfrm>
              <a:off x="175" y="17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latinLnBrk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59" name="Oval 15"/>
            <p:cNvSpPr>
              <a:spLocks noChangeArrowheads="1"/>
            </p:cNvSpPr>
            <p:nvPr/>
          </p:nvSpPr>
          <p:spPr bwMode="auto">
            <a:xfrm>
              <a:off x="176" y="17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52" name="Oval 16"/>
            <p:cNvSpPr>
              <a:spLocks noChangeArrowheads="1"/>
            </p:cNvSpPr>
            <p:nvPr/>
          </p:nvSpPr>
          <p:spPr bwMode="auto">
            <a:xfrm>
              <a:off x="256" y="25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latinLnBrk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61" name="Oval 17"/>
            <p:cNvSpPr>
              <a:spLocks noChangeArrowheads="1"/>
            </p:cNvSpPr>
            <p:nvPr/>
          </p:nvSpPr>
          <p:spPr bwMode="auto">
            <a:xfrm>
              <a:off x="259" y="25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</p:grpSp>
      <p:grpSp>
        <p:nvGrpSpPr>
          <p:cNvPr id="44038" name="Group 25"/>
          <p:cNvGrpSpPr>
            <a:grpSpLocks/>
          </p:cNvGrpSpPr>
          <p:nvPr/>
        </p:nvGrpSpPr>
        <p:grpSpPr bwMode="auto">
          <a:xfrm>
            <a:off x="3370263" y="3378200"/>
            <a:ext cx="381000" cy="381000"/>
            <a:chOff x="0" y="0"/>
            <a:chExt cx="1615" cy="1615"/>
          </a:xfrm>
        </p:grpSpPr>
        <p:sp>
          <p:nvSpPr>
            <p:cNvPr id="44050" name="Oval 26"/>
            <p:cNvSpPr>
              <a:spLocks noChangeArrowheads="1"/>
            </p:cNvSpPr>
            <p:nvPr/>
          </p:nvSpPr>
          <p:spPr bwMode="auto">
            <a:xfrm>
              <a:off x="0" y="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44051" name="Oval 27"/>
            <p:cNvSpPr>
              <a:spLocks noChangeArrowheads="1"/>
            </p:cNvSpPr>
            <p:nvPr/>
          </p:nvSpPr>
          <p:spPr bwMode="auto">
            <a:xfrm>
              <a:off x="92" y="9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64" name="Oval 28"/>
            <p:cNvSpPr>
              <a:spLocks noChangeArrowheads="1"/>
            </p:cNvSpPr>
            <p:nvPr/>
          </p:nvSpPr>
          <p:spPr bwMode="auto">
            <a:xfrm>
              <a:off x="175" y="17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latinLnBrk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53" name="Oval 29"/>
            <p:cNvSpPr>
              <a:spLocks noChangeArrowheads="1"/>
            </p:cNvSpPr>
            <p:nvPr/>
          </p:nvSpPr>
          <p:spPr bwMode="auto">
            <a:xfrm>
              <a:off x="176" y="17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66" name="Oval 30"/>
            <p:cNvSpPr>
              <a:spLocks noChangeArrowheads="1"/>
            </p:cNvSpPr>
            <p:nvPr/>
          </p:nvSpPr>
          <p:spPr bwMode="auto">
            <a:xfrm>
              <a:off x="256" y="25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latinLnBrk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55" name="Oval 31"/>
            <p:cNvSpPr>
              <a:spLocks noChangeArrowheads="1"/>
            </p:cNvSpPr>
            <p:nvPr/>
          </p:nvSpPr>
          <p:spPr bwMode="auto">
            <a:xfrm>
              <a:off x="259" y="25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</p:grpSp>
      <p:grpSp>
        <p:nvGrpSpPr>
          <p:cNvPr id="44039" name="Group 39"/>
          <p:cNvGrpSpPr>
            <a:grpSpLocks/>
          </p:cNvGrpSpPr>
          <p:nvPr/>
        </p:nvGrpSpPr>
        <p:grpSpPr bwMode="auto">
          <a:xfrm>
            <a:off x="2760663" y="4991100"/>
            <a:ext cx="355600" cy="381000"/>
            <a:chOff x="0" y="0"/>
            <a:chExt cx="1615" cy="1615"/>
          </a:xfrm>
        </p:grpSpPr>
        <p:sp>
          <p:nvSpPr>
            <p:cNvPr id="44044" name="Oval 40"/>
            <p:cNvSpPr>
              <a:spLocks noChangeArrowheads="1"/>
            </p:cNvSpPr>
            <p:nvPr/>
          </p:nvSpPr>
          <p:spPr bwMode="auto">
            <a:xfrm>
              <a:off x="0" y="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44045" name="Oval 41"/>
            <p:cNvSpPr>
              <a:spLocks noChangeArrowheads="1"/>
            </p:cNvSpPr>
            <p:nvPr/>
          </p:nvSpPr>
          <p:spPr bwMode="auto">
            <a:xfrm>
              <a:off x="92" y="9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78" name="Oval 42"/>
            <p:cNvSpPr>
              <a:spLocks noChangeArrowheads="1"/>
            </p:cNvSpPr>
            <p:nvPr/>
          </p:nvSpPr>
          <p:spPr bwMode="auto">
            <a:xfrm>
              <a:off x="173" y="175"/>
              <a:ext cx="1262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latinLnBrk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47" name="Oval 43"/>
            <p:cNvSpPr>
              <a:spLocks noChangeArrowheads="1"/>
            </p:cNvSpPr>
            <p:nvPr/>
          </p:nvSpPr>
          <p:spPr bwMode="auto">
            <a:xfrm>
              <a:off x="176" y="17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80" name="Oval 44"/>
            <p:cNvSpPr>
              <a:spLocks noChangeArrowheads="1"/>
            </p:cNvSpPr>
            <p:nvPr/>
          </p:nvSpPr>
          <p:spPr bwMode="auto">
            <a:xfrm>
              <a:off x="260" y="25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latinLnBrk="1"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049" name="Oval 45"/>
            <p:cNvSpPr>
              <a:spLocks noChangeArrowheads="1"/>
            </p:cNvSpPr>
            <p:nvPr/>
          </p:nvSpPr>
          <p:spPr bwMode="auto">
            <a:xfrm>
              <a:off x="259" y="25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latinLnBrk="1"/>
              <a:endParaRPr lang="zh-CN" altLang="en-US">
                <a:latin typeface="Gulim" pitchFamily="34" charset="-127"/>
                <a:ea typeface="Gulim" pitchFamily="34" charset="-127"/>
              </a:endParaRPr>
            </a:p>
          </p:txBody>
        </p:sp>
      </p:grpSp>
      <p:sp>
        <p:nvSpPr>
          <p:cNvPr id="84" name="AutoShape 5"/>
          <p:cNvSpPr>
            <a:spLocks noChangeArrowheads="1"/>
          </p:cNvSpPr>
          <p:nvPr/>
        </p:nvSpPr>
        <p:spPr bwMode="auto">
          <a:xfrm rot="5400000" flipH="1">
            <a:off x="-702469" y="1685131"/>
            <a:ext cx="4032250" cy="3925888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56000"/>
                </a:schemeClr>
              </a:gs>
              <a:gs pos="100000">
                <a:schemeClr val="hlink">
                  <a:gamma/>
                  <a:tint val="0"/>
                  <a:invGamma/>
                  <a:alpha val="48000"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latinLnBrk="1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1" name="文本框 84"/>
          <p:cNvSpPr txBox="1">
            <a:spLocks noChangeArrowheads="1"/>
          </p:cNvSpPr>
          <p:nvPr/>
        </p:nvSpPr>
        <p:spPr bwMode="auto">
          <a:xfrm>
            <a:off x="977900" y="2660650"/>
            <a:ext cx="1423988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这篇课文告诉我们：</a:t>
            </a:r>
          </a:p>
        </p:txBody>
      </p:sp>
      <p:sp>
        <p:nvSpPr>
          <p:cNvPr id="44042" name="矩形 85"/>
          <p:cNvSpPr>
            <a:spLocks noChangeArrowheads="1"/>
          </p:cNvSpPr>
          <p:nvPr/>
        </p:nvSpPr>
        <p:spPr bwMode="auto">
          <a:xfrm>
            <a:off x="3362325" y="1719263"/>
            <a:ext cx="4032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自作聪明，不听劝告是要吃亏的。</a:t>
            </a:r>
            <a:endParaRPr lang="zh-CN" altLang="en-US" sz="200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4043" name="图片 29" descr="2015-12-07_1615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0"/>
            <a:ext cx="1616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矩形 1"/>
          <p:cNvSpPr>
            <a:spLocks noChangeArrowheads="1"/>
          </p:cNvSpPr>
          <p:nvPr/>
        </p:nvSpPr>
        <p:spPr bwMode="auto">
          <a:xfrm>
            <a:off x="642938" y="928688"/>
            <a:ext cx="2214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作业</a:t>
            </a:r>
          </a:p>
        </p:txBody>
      </p:sp>
      <p:grpSp>
        <p:nvGrpSpPr>
          <p:cNvPr id="45058" name="组合 3"/>
          <p:cNvGrpSpPr>
            <a:grpSpLocks/>
          </p:cNvGrpSpPr>
          <p:nvPr/>
        </p:nvGrpSpPr>
        <p:grpSpPr bwMode="auto">
          <a:xfrm>
            <a:off x="827088" y="1557338"/>
            <a:ext cx="7058025" cy="4608512"/>
            <a:chOff x="827584" y="1556792"/>
            <a:chExt cx="7056784" cy="4608512"/>
          </a:xfrm>
        </p:grpSpPr>
        <p:pic>
          <p:nvPicPr>
            <p:cNvPr id="45059" name="Picture 10" descr="再见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27584" y="1556792"/>
              <a:ext cx="7056784" cy="4608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60" name="文本框 2"/>
            <p:cNvSpPr txBox="1">
              <a:spLocks noChangeArrowheads="1"/>
            </p:cNvSpPr>
            <p:nvPr/>
          </p:nvSpPr>
          <p:spPr bwMode="auto">
            <a:xfrm>
              <a:off x="2051720" y="2045166"/>
              <a:ext cx="4104456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280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挑选自己喜欢的句段进行背诵。</a:t>
              </a:r>
              <a:endParaRPr lang="en-US" altLang="zh-CN" sz="280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280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 sz="280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寻找高尔基的其它作品并阅读。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11" descr="u=4121624857,1251635849&amp;fm=21&amp;gp=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14813"/>
            <a:ext cx="19145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文本框 15"/>
          <p:cNvSpPr txBox="1">
            <a:spLocks noChangeArrowheads="1"/>
          </p:cNvSpPr>
          <p:nvPr/>
        </p:nvSpPr>
        <p:spPr bwMode="auto">
          <a:xfrm>
            <a:off x="3500438" y="1785938"/>
            <a:ext cx="12239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麻雀</a:t>
            </a:r>
          </a:p>
        </p:txBody>
      </p:sp>
      <p:sp>
        <p:nvSpPr>
          <p:cNvPr id="46083" name="文本框 1"/>
          <p:cNvSpPr txBox="1">
            <a:spLocks noChangeArrowheads="1"/>
          </p:cNvSpPr>
          <p:nvPr/>
        </p:nvSpPr>
        <p:spPr bwMode="auto">
          <a:xfrm>
            <a:off x="2000250" y="2428875"/>
            <a:ext cx="1439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普季克</a:t>
            </a:r>
          </a:p>
        </p:txBody>
      </p:sp>
      <p:sp>
        <p:nvSpPr>
          <p:cNvPr id="46084" name="文本框 15"/>
          <p:cNvSpPr txBox="1">
            <a:spLocks noChangeArrowheads="1"/>
          </p:cNvSpPr>
          <p:nvPr/>
        </p:nvSpPr>
        <p:spPr bwMode="auto">
          <a:xfrm>
            <a:off x="5003800" y="2276475"/>
            <a:ext cx="1944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麻雀妈妈</a:t>
            </a:r>
          </a:p>
        </p:txBody>
      </p:sp>
      <p:grpSp>
        <p:nvGrpSpPr>
          <p:cNvPr id="46085" name="组合 3"/>
          <p:cNvGrpSpPr>
            <a:grpSpLocks/>
          </p:cNvGrpSpPr>
          <p:nvPr/>
        </p:nvGrpSpPr>
        <p:grpSpPr bwMode="auto">
          <a:xfrm>
            <a:off x="1785938" y="3429000"/>
            <a:ext cx="1966912" cy="1657350"/>
            <a:chOff x="1381173" y="3310098"/>
            <a:chExt cx="2578499" cy="1174793"/>
          </a:xfrm>
        </p:grpSpPr>
        <p:sp>
          <p:nvSpPr>
            <p:cNvPr id="13" name="圆角矩形 12"/>
            <p:cNvSpPr/>
            <p:nvPr/>
          </p:nvSpPr>
          <p:spPr>
            <a:xfrm>
              <a:off x="1381173" y="3310098"/>
              <a:ext cx="2578499" cy="117479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091" name="文本框 2"/>
            <p:cNvSpPr txBox="1">
              <a:spLocks noChangeArrowheads="1"/>
            </p:cNvSpPr>
            <p:nvPr/>
          </p:nvSpPr>
          <p:spPr bwMode="auto">
            <a:xfrm>
              <a:off x="1619672" y="3501008"/>
              <a:ext cx="1944216" cy="85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好奇心强</a:t>
              </a:r>
              <a:endParaRPr lang="en-US" altLang="zh-CN" sz="2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求知欲旺</a:t>
              </a:r>
              <a:endParaRPr lang="en-US" altLang="zh-CN" sz="2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不听劝告</a:t>
              </a:r>
            </a:p>
          </p:txBody>
        </p:sp>
      </p:grpSp>
      <p:grpSp>
        <p:nvGrpSpPr>
          <p:cNvPr id="46086" name="组合 20"/>
          <p:cNvGrpSpPr>
            <a:grpSpLocks/>
          </p:cNvGrpSpPr>
          <p:nvPr/>
        </p:nvGrpSpPr>
        <p:grpSpPr bwMode="auto">
          <a:xfrm>
            <a:off x="5003800" y="3573463"/>
            <a:ext cx="1966913" cy="1822450"/>
            <a:chOff x="1381173" y="3310098"/>
            <a:chExt cx="2578499" cy="1373526"/>
          </a:xfrm>
        </p:grpSpPr>
        <p:sp>
          <p:nvSpPr>
            <p:cNvPr id="22" name="圆角矩形 21"/>
            <p:cNvSpPr/>
            <p:nvPr/>
          </p:nvSpPr>
          <p:spPr>
            <a:xfrm>
              <a:off x="1381173" y="3310098"/>
              <a:ext cx="2578499" cy="1174915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089" name="文本框 22"/>
            <p:cNvSpPr txBox="1">
              <a:spLocks noChangeArrowheads="1"/>
            </p:cNvSpPr>
            <p:nvPr/>
          </p:nvSpPr>
          <p:spPr bwMode="auto">
            <a:xfrm>
              <a:off x="1619672" y="3501008"/>
              <a:ext cx="1944216" cy="1182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关心孩子耐心劝告</a:t>
              </a:r>
              <a:endParaRPr lang="en-US" altLang="zh-CN" sz="2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拼命救子</a:t>
              </a:r>
              <a:endParaRPr lang="en-US" altLang="zh-CN" sz="2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endParaRPr lang="en-US" altLang="zh-CN" sz="2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6087" name="文本框 4"/>
          <p:cNvSpPr txBox="1">
            <a:spLocks noChangeArrowheads="1"/>
          </p:cNvSpPr>
          <p:nvPr/>
        </p:nvSpPr>
        <p:spPr bwMode="auto">
          <a:xfrm>
            <a:off x="428625" y="1000125"/>
            <a:ext cx="2143125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板书设计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小麻雀">
            <a:hlinkClick r:id="" action="ppaction://media"/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19672" y="2060848"/>
            <a:ext cx="5544616" cy="31203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8674" name="文本框 2"/>
          <p:cNvSpPr txBox="1">
            <a:spLocks noChangeArrowheads="1"/>
          </p:cNvSpPr>
          <p:nvPr/>
        </p:nvSpPr>
        <p:spPr bwMode="auto">
          <a:xfrm>
            <a:off x="3203575" y="1412875"/>
            <a:ext cx="158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点击播放视频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772816"/>
            <a:ext cx="2592288" cy="31683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9698" name="矩形 4"/>
          <p:cNvSpPr>
            <a:spLocks noChangeArrowheads="1"/>
          </p:cNvSpPr>
          <p:nvPr/>
        </p:nvSpPr>
        <p:spPr bwMode="auto">
          <a:xfrm>
            <a:off x="3635375" y="2259013"/>
            <a:ext cx="5151438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高尔基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1868——1936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），苏联著名作家，代表作有长篇小说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母亲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、自传体长篇小说三部曲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童年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在人间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我的大学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、散文诗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鹰之歌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海燕</a:t>
            </a:r>
            <a:r>
              <a:rPr lang="en-US" altLang="zh-CN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80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等。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组合 5"/>
          <p:cNvGrpSpPr>
            <a:grpSpLocks/>
          </p:cNvGrpSpPr>
          <p:nvPr/>
        </p:nvGrpSpPr>
        <p:grpSpPr bwMode="auto">
          <a:xfrm>
            <a:off x="1116013" y="928688"/>
            <a:ext cx="6559550" cy="2928937"/>
            <a:chOff x="1475656" y="1340768"/>
            <a:chExt cx="5760641" cy="1944216"/>
          </a:xfrm>
        </p:grpSpPr>
        <p:sp>
          <p:nvSpPr>
            <p:cNvPr id="4" name="云形标注 3"/>
            <p:cNvSpPr/>
            <p:nvPr/>
          </p:nvSpPr>
          <p:spPr bwMode="auto">
            <a:xfrm>
              <a:off x="1475656" y="1340768"/>
              <a:ext cx="5544547" cy="1944216"/>
            </a:xfrm>
            <a:prstGeom prst="cloudCallout">
              <a:avLst>
                <a:gd name="adj1" fmla="val -41448"/>
                <a:gd name="adj2" fmla="val 117220"/>
              </a:avLst>
            </a:prstGeom>
            <a:solidFill>
              <a:srgbClr val="00B0F0"/>
            </a:solidFill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726" name="文本框 4"/>
            <p:cNvSpPr txBox="1">
              <a:spLocks noChangeArrowheads="1"/>
            </p:cNvSpPr>
            <p:nvPr/>
          </p:nvSpPr>
          <p:spPr bwMode="auto">
            <a:xfrm>
              <a:off x="1976582" y="1620378"/>
              <a:ext cx="5259715" cy="1371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微软雅黑" pitchFamily="34" charset="-122"/>
                  <a:ea typeface="微软雅黑" pitchFamily="34" charset="-122"/>
                </a:rPr>
                <a:t>听课文朗读，要求：听清楚字音，</a:t>
              </a:r>
              <a:endParaRPr lang="en-US" altLang="zh-CN" sz="2800"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微软雅黑" pitchFamily="34" charset="-122"/>
                  <a:ea typeface="微软雅黑" pitchFamily="34" charset="-122"/>
                </a:rPr>
                <a:t>圈出不认识的生字词。思考课文的</a:t>
              </a:r>
              <a:endParaRPr lang="en-US" altLang="zh-CN" sz="2800"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latin typeface="微软雅黑" pitchFamily="34" charset="-122"/>
                  <a:ea typeface="微软雅黑" pitchFamily="34" charset="-122"/>
                </a:rPr>
                <a:t>主要内容是什么？</a:t>
              </a:r>
            </a:p>
          </p:txBody>
        </p:sp>
      </p:grpSp>
      <p:pic>
        <p:nvPicPr>
          <p:cNvPr id="30722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933825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图片 7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3697288"/>
            <a:ext cx="32512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文本框 8"/>
          <p:cNvSpPr txBox="1">
            <a:spLocks noChangeArrowheads="1"/>
          </p:cNvSpPr>
          <p:nvPr/>
        </p:nvSpPr>
        <p:spPr bwMode="auto">
          <a:xfrm>
            <a:off x="4681538" y="6092825"/>
            <a:ext cx="1150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点击播放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1214438"/>
            <a:ext cx="5305425" cy="51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矩形 3"/>
          <p:cNvSpPr>
            <a:spLocks noChangeArrowheads="1"/>
          </p:cNvSpPr>
          <p:nvPr/>
        </p:nvSpPr>
        <p:spPr bwMode="auto">
          <a:xfrm>
            <a:off x="2214563" y="1714500"/>
            <a:ext cx="48037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这篇课文讲了一只小麻雀对外面的世界充满好奇，由于不听妈妈的告诫而掉到了大花猫旁边。妈妈奋不顾身地去保护他，小麻雀飞到了窗台上，而妈妈尾巴上的毛却被大花猫咬掉了的故事。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6954838" y="3505200"/>
            <a:ext cx="1439862" cy="1054100"/>
            <a:chOff x="520516" y="3156028"/>
            <a:chExt cx="1440160" cy="1052946"/>
          </a:xfrm>
        </p:grpSpPr>
        <p:pic>
          <p:nvPicPr>
            <p:cNvPr id="32803" name="内容占位符 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804" name="矩形 15"/>
            <p:cNvSpPr>
              <a:spLocks noChangeArrowheads="1"/>
            </p:cNvSpPr>
            <p:nvPr/>
          </p:nvSpPr>
          <p:spPr bwMode="auto">
            <a:xfrm>
              <a:off x="900736" y="3569644"/>
              <a:ext cx="6463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懊恼</a:t>
              </a:r>
              <a:endParaRPr lang="zh-CN" altLang="en-US"/>
            </a:p>
          </p:txBody>
        </p:sp>
      </p:grpSp>
      <p:grpSp>
        <p:nvGrpSpPr>
          <p:cNvPr id="3" name="组合 19"/>
          <p:cNvGrpSpPr>
            <a:grpSpLocks/>
          </p:cNvGrpSpPr>
          <p:nvPr/>
        </p:nvGrpSpPr>
        <p:grpSpPr bwMode="auto">
          <a:xfrm>
            <a:off x="257175" y="3403600"/>
            <a:ext cx="1439863" cy="1054100"/>
            <a:chOff x="520516" y="3156028"/>
            <a:chExt cx="1440160" cy="1052946"/>
          </a:xfrm>
        </p:grpSpPr>
        <p:pic>
          <p:nvPicPr>
            <p:cNvPr id="32801" name="内容占位符 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802" name="矩形 21"/>
            <p:cNvSpPr>
              <a:spLocks noChangeArrowheads="1"/>
            </p:cNvSpPr>
            <p:nvPr/>
          </p:nvSpPr>
          <p:spPr bwMode="auto">
            <a:xfrm>
              <a:off x="872254" y="3616015"/>
              <a:ext cx="8771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绿莹莹</a:t>
              </a:r>
              <a:endParaRPr lang="zh-CN" altLang="en-US"/>
            </a:p>
          </p:txBody>
        </p:sp>
      </p:grpSp>
      <p:grpSp>
        <p:nvGrpSpPr>
          <p:cNvPr id="4" name="组合 22"/>
          <p:cNvGrpSpPr>
            <a:grpSpLocks/>
          </p:cNvGrpSpPr>
          <p:nvPr/>
        </p:nvGrpSpPr>
        <p:grpSpPr bwMode="auto">
          <a:xfrm>
            <a:off x="2536825" y="4951413"/>
            <a:ext cx="1439863" cy="1052512"/>
            <a:chOff x="520516" y="3156028"/>
            <a:chExt cx="1440160" cy="1052946"/>
          </a:xfrm>
        </p:grpSpPr>
        <p:pic>
          <p:nvPicPr>
            <p:cNvPr id="32799" name="内容占位符 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800" name="矩形 24"/>
            <p:cNvSpPr>
              <a:spLocks noChangeArrowheads="1"/>
            </p:cNvSpPr>
            <p:nvPr/>
          </p:nvSpPr>
          <p:spPr bwMode="auto">
            <a:xfrm>
              <a:off x="900736" y="3569644"/>
              <a:ext cx="6463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纠正</a:t>
              </a:r>
              <a:endParaRPr lang="zh-CN" altLang="en-US"/>
            </a:p>
          </p:txBody>
        </p:sp>
      </p:grpSp>
      <p:grpSp>
        <p:nvGrpSpPr>
          <p:cNvPr id="5" name="组合 25"/>
          <p:cNvGrpSpPr>
            <a:grpSpLocks/>
          </p:cNvGrpSpPr>
          <p:nvPr/>
        </p:nvGrpSpPr>
        <p:grpSpPr bwMode="auto">
          <a:xfrm>
            <a:off x="249238" y="1739900"/>
            <a:ext cx="1441450" cy="1052513"/>
            <a:chOff x="613318" y="3116529"/>
            <a:chExt cx="1440160" cy="1052946"/>
          </a:xfrm>
        </p:grpSpPr>
        <p:pic>
          <p:nvPicPr>
            <p:cNvPr id="32797" name="内容占位符 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3318" y="3116529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98" name="矩形 27"/>
            <p:cNvSpPr>
              <a:spLocks noChangeArrowheads="1"/>
            </p:cNvSpPr>
            <p:nvPr/>
          </p:nvSpPr>
          <p:spPr bwMode="auto">
            <a:xfrm>
              <a:off x="801371" y="3572469"/>
              <a:ext cx="11079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手舞足蹈</a:t>
              </a:r>
            </a:p>
          </p:txBody>
        </p:sp>
      </p:grpSp>
      <p:grpSp>
        <p:nvGrpSpPr>
          <p:cNvPr id="6" name="组合 28"/>
          <p:cNvGrpSpPr>
            <a:grpSpLocks/>
          </p:cNvGrpSpPr>
          <p:nvPr/>
        </p:nvGrpSpPr>
        <p:grpSpPr bwMode="auto">
          <a:xfrm>
            <a:off x="4806950" y="3470275"/>
            <a:ext cx="1439863" cy="1054100"/>
            <a:chOff x="520516" y="3156028"/>
            <a:chExt cx="1440160" cy="1052946"/>
          </a:xfrm>
        </p:grpSpPr>
        <p:pic>
          <p:nvPicPr>
            <p:cNvPr id="32795" name="内容占位符 1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96" name="矩形 30"/>
            <p:cNvSpPr>
              <a:spLocks noChangeArrowheads="1"/>
            </p:cNvSpPr>
            <p:nvPr/>
          </p:nvSpPr>
          <p:spPr bwMode="auto">
            <a:xfrm>
              <a:off x="941620" y="3654629"/>
              <a:ext cx="6463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瞪着</a:t>
              </a:r>
              <a:endParaRPr lang="zh-CN" altLang="en-US"/>
            </a:p>
          </p:txBody>
        </p:sp>
      </p:grpSp>
      <p:grpSp>
        <p:nvGrpSpPr>
          <p:cNvPr id="7" name="组合 31"/>
          <p:cNvGrpSpPr>
            <a:grpSpLocks/>
          </p:cNvGrpSpPr>
          <p:nvPr/>
        </p:nvGrpSpPr>
        <p:grpSpPr bwMode="auto">
          <a:xfrm>
            <a:off x="2487613" y="1781175"/>
            <a:ext cx="1439862" cy="1052513"/>
            <a:chOff x="520516" y="3156028"/>
            <a:chExt cx="1440160" cy="1052946"/>
          </a:xfrm>
        </p:grpSpPr>
        <p:pic>
          <p:nvPicPr>
            <p:cNvPr id="32793" name="内容占位符 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94" name="矩形 33"/>
            <p:cNvSpPr>
              <a:spLocks noChangeArrowheads="1"/>
            </p:cNvSpPr>
            <p:nvPr/>
          </p:nvSpPr>
          <p:spPr bwMode="auto">
            <a:xfrm>
              <a:off x="687360" y="3641453"/>
              <a:ext cx="11079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惊慌失措</a:t>
              </a:r>
              <a:endParaRPr lang="zh-CN" altLang="en-US"/>
            </a:p>
          </p:txBody>
        </p:sp>
      </p:grpSp>
      <p:grpSp>
        <p:nvGrpSpPr>
          <p:cNvPr id="8" name="组合 35"/>
          <p:cNvGrpSpPr>
            <a:grpSpLocks/>
          </p:cNvGrpSpPr>
          <p:nvPr/>
        </p:nvGrpSpPr>
        <p:grpSpPr bwMode="auto">
          <a:xfrm>
            <a:off x="2593975" y="3387725"/>
            <a:ext cx="1439863" cy="1052513"/>
            <a:chOff x="520516" y="3156028"/>
            <a:chExt cx="1440160" cy="1052946"/>
          </a:xfrm>
        </p:grpSpPr>
        <p:pic>
          <p:nvPicPr>
            <p:cNvPr id="32791" name="内容占位符 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92" name="矩形 37"/>
            <p:cNvSpPr>
              <a:spLocks noChangeArrowheads="1"/>
            </p:cNvSpPr>
            <p:nvPr/>
          </p:nvSpPr>
          <p:spPr bwMode="auto">
            <a:xfrm>
              <a:off x="872254" y="3616015"/>
              <a:ext cx="8771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光秃秃</a:t>
              </a:r>
              <a:endParaRPr lang="zh-CN" altLang="en-US"/>
            </a:p>
          </p:txBody>
        </p:sp>
      </p:grpSp>
      <p:grpSp>
        <p:nvGrpSpPr>
          <p:cNvPr id="9" name="组合 38"/>
          <p:cNvGrpSpPr>
            <a:grpSpLocks/>
          </p:cNvGrpSpPr>
          <p:nvPr/>
        </p:nvGrpSpPr>
        <p:grpSpPr bwMode="auto">
          <a:xfrm>
            <a:off x="4870450" y="1836738"/>
            <a:ext cx="1439863" cy="1052512"/>
            <a:chOff x="632394" y="3147607"/>
            <a:chExt cx="1440160" cy="1052946"/>
          </a:xfrm>
        </p:grpSpPr>
        <p:pic>
          <p:nvPicPr>
            <p:cNvPr id="32789" name="内容占位符 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2394" y="3147607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90" name="矩形 40"/>
            <p:cNvSpPr>
              <a:spLocks noChangeArrowheads="1"/>
            </p:cNvSpPr>
            <p:nvPr/>
          </p:nvSpPr>
          <p:spPr bwMode="auto">
            <a:xfrm>
              <a:off x="926600" y="3617780"/>
              <a:ext cx="11079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欢天喜地</a:t>
              </a:r>
            </a:p>
          </p:txBody>
        </p:sp>
      </p:grpSp>
      <p:grpSp>
        <p:nvGrpSpPr>
          <p:cNvPr id="10" name="组合 41"/>
          <p:cNvGrpSpPr>
            <a:grpSpLocks/>
          </p:cNvGrpSpPr>
          <p:nvPr/>
        </p:nvGrpSpPr>
        <p:grpSpPr bwMode="auto">
          <a:xfrm>
            <a:off x="7027863" y="5022850"/>
            <a:ext cx="1439862" cy="1052513"/>
            <a:chOff x="520516" y="3156028"/>
            <a:chExt cx="1440160" cy="1052946"/>
          </a:xfrm>
        </p:grpSpPr>
        <p:pic>
          <p:nvPicPr>
            <p:cNvPr id="32787" name="内容占位符 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8" name="矩形 43"/>
            <p:cNvSpPr>
              <a:spLocks noChangeArrowheads="1"/>
            </p:cNvSpPr>
            <p:nvPr/>
          </p:nvSpPr>
          <p:spPr bwMode="auto">
            <a:xfrm>
              <a:off x="1026524" y="3652216"/>
              <a:ext cx="6463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老鼠</a:t>
              </a:r>
              <a:endParaRPr lang="zh-CN" altLang="en-US"/>
            </a:p>
          </p:txBody>
        </p:sp>
      </p:grpSp>
      <p:grpSp>
        <p:nvGrpSpPr>
          <p:cNvPr id="11" name="组合 44"/>
          <p:cNvGrpSpPr>
            <a:grpSpLocks/>
          </p:cNvGrpSpPr>
          <p:nvPr/>
        </p:nvGrpSpPr>
        <p:grpSpPr bwMode="auto">
          <a:xfrm>
            <a:off x="4932363" y="5022850"/>
            <a:ext cx="1439862" cy="1052513"/>
            <a:chOff x="520516" y="3156028"/>
            <a:chExt cx="1440160" cy="1052946"/>
          </a:xfrm>
        </p:grpSpPr>
        <p:pic>
          <p:nvPicPr>
            <p:cNvPr id="32785" name="内容占位符 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6" name="矩形 46"/>
            <p:cNvSpPr>
              <a:spLocks noChangeArrowheads="1"/>
            </p:cNvSpPr>
            <p:nvPr/>
          </p:nvSpPr>
          <p:spPr bwMode="auto">
            <a:xfrm>
              <a:off x="978174" y="3661881"/>
              <a:ext cx="6463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房檐</a:t>
              </a:r>
              <a:endParaRPr lang="zh-CN" altLang="en-US"/>
            </a:p>
          </p:txBody>
        </p:sp>
      </p:grpSp>
      <p:grpSp>
        <p:nvGrpSpPr>
          <p:cNvPr id="12" name="组合 47"/>
          <p:cNvGrpSpPr>
            <a:grpSpLocks/>
          </p:cNvGrpSpPr>
          <p:nvPr/>
        </p:nvGrpSpPr>
        <p:grpSpPr bwMode="auto">
          <a:xfrm>
            <a:off x="6965950" y="1897063"/>
            <a:ext cx="1439863" cy="1052512"/>
            <a:chOff x="520516" y="3156028"/>
            <a:chExt cx="1440160" cy="1052946"/>
          </a:xfrm>
        </p:grpSpPr>
        <p:pic>
          <p:nvPicPr>
            <p:cNvPr id="32783" name="内容占位符 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4" name="矩形 49"/>
            <p:cNvSpPr>
              <a:spLocks noChangeArrowheads="1"/>
            </p:cNvSpPr>
            <p:nvPr/>
          </p:nvSpPr>
          <p:spPr bwMode="auto">
            <a:xfrm>
              <a:off x="748555" y="3649712"/>
              <a:ext cx="11079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不知不觉</a:t>
              </a:r>
              <a:endParaRPr lang="zh-CN" altLang="en-US"/>
            </a:p>
          </p:txBody>
        </p:sp>
      </p:grpSp>
      <p:grpSp>
        <p:nvGrpSpPr>
          <p:cNvPr id="13" name="组合 50"/>
          <p:cNvGrpSpPr>
            <a:grpSpLocks/>
          </p:cNvGrpSpPr>
          <p:nvPr/>
        </p:nvGrpSpPr>
        <p:grpSpPr bwMode="auto">
          <a:xfrm>
            <a:off x="301625" y="4951413"/>
            <a:ext cx="1439863" cy="1052512"/>
            <a:chOff x="520516" y="3156028"/>
            <a:chExt cx="1440160" cy="1052946"/>
          </a:xfrm>
        </p:grpSpPr>
        <p:pic>
          <p:nvPicPr>
            <p:cNvPr id="32781" name="内容占位符 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0516" y="3156028"/>
              <a:ext cx="1440160" cy="1052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2" name="矩形 52"/>
            <p:cNvSpPr>
              <a:spLocks noChangeArrowheads="1"/>
            </p:cNvSpPr>
            <p:nvPr/>
          </p:nvSpPr>
          <p:spPr bwMode="auto">
            <a:xfrm>
              <a:off x="924922" y="3652216"/>
              <a:ext cx="6463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舔着</a:t>
              </a: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916113"/>
            <a:ext cx="6096000" cy="401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矩形 2"/>
          <p:cNvSpPr>
            <a:spLocks noChangeArrowheads="1"/>
          </p:cNvSpPr>
          <p:nvPr/>
        </p:nvSpPr>
        <p:spPr bwMode="auto">
          <a:xfrm>
            <a:off x="2555875" y="2708275"/>
            <a:ext cx="38052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快速浏览课文，小组内讨论并划分段落层次。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209675" y="4856163"/>
            <a:ext cx="7178675" cy="1293812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749B00"/>
              </a:gs>
            </a:gsLst>
            <a:lin ang="5400000" scaled="1"/>
          </a:gradFill>
          <a:ln w="19050">
            <a:solidFill>
              <a:srgbClr val="4D4D4D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895350" defTabSz="0">
              <a:spcBef>
                <a:spcPct val="20000"/>
              </a:spcBef>
              <a:tabLst>
                <a:tab pos="628650" algn="l"/>
              </a:tabLst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小普季克会飞了，心情既高兴又难过。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2100263" y="4416425"/>
            <a:ext cx="4905375" cy="568325"/>
          </a:xfrm>
          <a:prstGeom prst="hexagon">
            <a:avLst>
              <a:gd name="adj" fmla="val 35045"/>
              <a:gd name="vf" fmla="val 115470"/>
            </a:avLst>
          </a:prstGeom>
          <a:gradFill rotWithShape="0">
            <a:gsLst>
              <a:gs pos="0">
                <a:srgbClr val="A9A987"/>
              </a:gs>
              <a:gs pos="50000">
                <a:srgbClr val="FFFFCC"/>
              </a:gs>
              <a:gs pos="100000">
                <a:srgbClr val="A9A987"/>
              </a:gs>
            </a:gsLst>
            <a:lin ang="0" scaled="1"/>
          </a:gradFill>
          <a:ln w="19050">
            <a:solidFill>
              <a:srgbClr val="4D4D4D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zh-CN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第三</a:t>
            </a:r>
            <a:r>
              <a:rPr lang="zh-CN" altLang="en-US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部分：（</a:t>
            </a:r>
            <a:r>
              <a:rPr lang="en-US" altLang="zh-CN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19</a:t>
            </a:r>
            <a:r>
              <a:rPr lang="zh-CN" altLang="zh-CN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自然段</a:t>
            </a:r>
            <a:r>
              <a:rPr lang="zh-CN" altLang="en-US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098550" y="3194050"/>
            <a:ext cx="7289800" cy="1016000"/>
          </a:xfrm>
          <a:prstGeom prst="rect">
            <a:avLst/>
          </a:prstGeom>
          <a:gradFill rotWithShape="1">
            <a:gsLst>
              <a:gs pos="0">
                <a:srgbClr val="A50021"/>
              </a:gs>
              <a:gs pos="100000">
                <a:srgbClr val="7E0019"/>
              </a:gs>
            </a:gsLst>
            <a:lin ang="5400000" scaled="1"/>
          </a:gradFill>
          <a:ln w="19050">
            <a:solidFill>
              <a:srgbClr val="4D4D4D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小普季克不小心掉在一只大花猫的旁边，妈妈奋不顾身保护他</a:t>
            </a:r>
            <a:endParaRPr lang="en-US" altLang="zh-CN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，他又急又怕，竟然飞到窗台上，妈妈的尾巴却被大花猫咬掉了。</a:t>
            </a: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2100263" y="2709863"/>
            <a:ext cx="4665662" cy="569912"/>
          </a:xfrm>
          <a:prstGeom prst="hexagon">
            <a:avLst>
              <a:gd name="adj" fmla="val 34945"/>
              <a:gd name="vf" fmla="val 115470"/>
            </a:avLst>
          </a:prstGeom>
          <a:gradFill rotWithShape="0">
            <a:gsLst>
              <a:gs pos="0">
                <a:srgbClr val="A9A987"/>
              </a:gs>
              <a:gs pos="50000">
                <a:srgbClr val="FFFFCC"/>
              </a:gs>
              <a:gs pos="100000">
                <a:srgbClr val="A9A987"/>
              </a:gs>
            </a:gsLst>
            <a:lin ang="0" scaled="1"/>
          </a:gradFill>
          <a:ln w="19050">
            <a:solidFill>
              <a:srgbClr val="4D4D4D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zh-CN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第二</a:t>
            </a:r>
            <a:r>
              <a:rPr lang="zh-CN" altLang="en-US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部分（</a:t>
            </a:r>
            <a:r>
              <a:rPr lang="en-US" altLang="zh-CN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14-18</a:t>
            </a:r>
            <a:r>
              <a:rPr lang="zh-CN" altLang="en-US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段）</a:t>
            </a:r>
            <a:endParaRPr lang="zh-CN" altLang="en-US" sz="240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187450" y="1770063"/>
            <a:ext cx="7129463" cy="881062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C24E00"/>
              </a:gs>
            </a:gsLst>
            <a:lin ang="5400000" scaled="1"/>
          </a:gradFill>
          <a:ln w="19050">
            <a:solidFill>
              <a:srgbClr val="4D4D4D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讲述小普季克不会飞，对外界很好奇，又不相信妈妈的话，</a:t>
            </a:r>
            <a:endParaRPr lang="en-US" altLang="zh-CN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不听妈妈的劝告。</a:t>
            </a: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2344738" y="1185863"/>
            <a:ext cx="4176712" cy="573087"/>
          </a:xfrm>
          <a:prstGeom prst="hexagon">
            <a:avLst>
              <a:gd name="adj" fmla="val 39039"/>
              <a:gd name="vf" fmla="val 115470"/>
            </a:avLst>
          </a:prstGeom>
          <a:gradFill rotWithShape="0">
            <a:gsLst>
              <a:gs pos="0">
                <a:srgbClr val="A9A987"/>
              </a:gs>
              <a:gs pos="50000">
                <a:srgbClr val="FFFFCC"/>
              </a:gs>
              <a:gs pos="100000">
                <a:srgbClr val="A9A987"/>
              </a:gs>
            </a:gsLst>
            <a:lin ang="0" scaled="1"/>
          </a:gradFill>
          <a:ln w="19050">
            <a:solidFill>
              <a:srgbClr val="4D4D4D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第一部分（</a:t>
            </a:r>
            <a:r>
              <a:rPr lang="en-US" altLang="zh-CN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1-13</a:t>
            </a:r>
            <a:r>
              <a:rPr lang="zh-CN" altLang="zh-CN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段</a:t>
            </a:r>
            <a:r>
              <a:rPr lang="zh-CN" altLang="en-US" sz="240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42988" y="1700213"/>
            <a:ext cx="7100887" cy="230822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默读课文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1——13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自然段，你对小普季克及他的妈妈分别有什么认识？画出重点词语体会。</a:t>
            </a:r>
          </a:p>
        </p:txBody>
      </p:sp>
      <p:pic>
        <p:nvPicPr>
          <p:cNvPr id="35842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4197350"/>
            <a:ext cx="216058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图片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197350"/>
            <a:ext cx="3919538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805</Words>
  <Application>WPS 演示</Application>
  <PresentationFormat>全屏显示(4:3)</PresentationFormat>
  <Paragraphs>79</Paragraphs>
  <Slides>19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Arial</vt:lpstr>
      <vt:lpstr>宋体</vt:lpstr>
      <vt:lpstr>Calibri</vt:lpstr>
      <vt:lpstr>微软雅黑</vt:lpstr>
      <vt:lpstr>+mn-ea</vt:lpstr>
      <vt:lpstr>Gulim</vt:lpstr>
      <vt:lpstr>Verdana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/>
  <cp:keywords/>
  <dc:description/>
  <cp:lastModifiedBy>User</cp:lastModifiedBy>
  <cp:revision>29</cp:revision>
  <dcterms:created xsi:type="dcterms:W3CDTF">2016-06-22T11:48:00Z</dcterms:created>
  <dcterms:modified xsi:type="dcterms:W3CDTF">2017-11-09T01:45:34Z</dcterms:modified>
  <cp:category/>
</cp:coreProperties>
</file>