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95" r:id="rId2"/>
    <p:sldId id="338" r:id="rId3"/>
    <p:sldId id="339" r:id="rId4"/>
    <p:sldId id="340" r:id="rId5"/>
    <p:sldId id="341" r:id="rId6"/>
    <p:sldId id="342" r:id="rId7"/>
    <p:sldId id="343" r:id="rId8"/>
    <p:sldId id="344" r:id="rId9"/>
    <p:sldId id="345" r:id="rId10"/>
    <p:sldId id="346" r:id="rId11"/>
    <p:sldId id="347" r:id="rId12"/>
    <p:sldId id="348" r:id="rId13"/>
    <p:sldId id="349" r:id="rId14"/>
    <p:sldId id="350" r:id="rId15"/>
    <p:sldId id="351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5F9B6A"/>
    <a:srgbClr val="FF00FF"/>
    <a:srgbClr val="9933FF"/>
    <a:srgbClr val="000000"/>
    <a:srgbClr val="FFFFFF"/>
    <a:srgbClr val="66FF3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15" autoAdjust="0"/>
    <p:restoredTop sz="94660"/>
  </p:normalViewPr>
  <p:slideViewPr>
    <p:cSldViewPr>
      <p:cViewPr varScale="1">
        <p:scale>
          <a:sx n="94" d="100"/>
          <a:sy n="94" d="100"/>
        </p:scale>
        <p:origin x="-12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8977C25-98BD-413F-A8A6-704A26675C73}" type="datetimeFigureOut">
              <a:rPr lang="zh-CN" altLang="en-US"/>
              <a:pPr>
                <a:defRPr/>
              </a:pPr>
              <a:t>2017/11/9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AB68031-27FA-4D52-8CEF-7BA93C49C3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6A423-689C-4063-A98D-A653EA7E567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86A7E-C0F4-4C82-9EAD-C6828FC9C66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01CA2-52AE-47A0-9FCD-F60CCDA75E1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30665-3908-40CD-9298-9207E34F2BD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289E4-9B64-4A34-ADCC-9AE4B20B069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C2BF7-E9FF-4523-8397-DD8CD772550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95483-7AF0-47E9-BB05-B473C2734BB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14A35-7E4D-4AFB-8A6F-51086F647D6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9BA18-0CBB-4CCC-A466-C053F9927BA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CB70F-9435-4E5D-B848-802586EA314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A155B-A056-47B4-A881-63DA7BC92D0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7D1ACA0-2240-44D5-8036-1573A1E297A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5" Type="http://schemas.openxmlformats.org/officeDocument/2006/relationships/image" Target="../media/image9.png"/><Relationship Id="rId4" Type="http://schemas.openxmlformats.org/officeDocument/2006/relationships/hyperlink" Target="&#32463;&#20856;&#32769;&#27468;-&#19971;&#24459;%20&#38271;&#24449;.mp3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1"/>
          <p:cNvSpPr txBox="1">
            <a:spLocks noChangeArrowheads="1"/>
          </p:cNvSpPr>
          <p:nvPr/>
        </p:nvSpPr>
        <p:spPr bwMode="auto">
          <a:xfrm>
            <a:off x="3492500" y="3213100"/>
            <a:ext cx="4751388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 语文</a:t>
            </a:r>
            <a:r>
              <a:rPr lang="en-US" altLang="zh-CN" sz="2000">
                <a:latin typeface="微软雅黑" pitchFamily="34" charset="-122"/>
                <a:sym typeface="微软雅黑" pitchFamily="34" charset="-122"/>
              </a:rPr>
              <a:t>S</a:t>
            </a:r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版    五年级上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26" name="文本框 2"/>
          <p:cNvSpPr txBox="1">
            <a:spLocks noChangeArrowheads="1"/>
          </p:cNvSpPr>
          <p:nvPr/>
        </p:nvSpPr>
        <p:spPr bwMode="auto">
          <a:xfrm>
            <a:off x="3851275" y="1989138"/>
            <a:ext cx="3168650" cy="80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400" b="1">
                <a:solidFill>
                  <a:srgbClr val="EF751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七律</a:t>
            </a:r>
            <a:r>
              <a:rPr lang="en-US" altLang="zh-CN" sz="4400" b="1">
                <a:solidFill>
                  <a:srgbClr val="EF751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.</a:t>
            </a:r>
            <a:r>
              <a:rPr lang="zh-CN" altLang="en-US" sz="4400" b="1">
                <a:solidFill>
                  <a:srgbClr val="EF751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长征</a:t>
            </a:r>
            <a:endParaRPr lang="zh-CN" altLang="en-US" sz="4400" b="1">
              <a:solidFill>
                <a:srgbClr val="5F9B6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144000" cy="549275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804025" y="17463"/>
            <a:ext cx="2303463" cy="74771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0800000" flipH="1">
            <a:off x="6588125" y="484188"/>
            <a:ext cx="360363" cy="287337"/>
          </a:xfrm>
          <a:prstGeom prst="triangle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图片 1" descr="黑板文本框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908050"/>
            <a:ext cx="9107487" cy="54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TextBox 2"/>
          <p:cNvSpPr txBox="1">
            <a:spLocks noChangeArrowheads="1"/>
          </p:cNvSpPr>
          <p:nvPr/>
        </p:nvSpPr>
        <p:spPr bwMode="auto">
          <a:xfrm>
            <a:off x="900113" y="1557338"/>
            <a:ext cx="56880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更喜岷山千里雪，三军过后尽开颜</a:t>
            </a:r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042988" y="2260600"/>
            <a:ext cx="49688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尾联描写了红军翻越了岷山，最终红军一、二、四方面军成功会和。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图片 1" descr="黑板文本框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908050"/>
            <a:ext cx="9107487" cy="54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827088" y="1412875"/>
            <a:ext cx="7366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这首律诗形象地概括了红军长征的战斗历程，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热情洋溢地赞扬了中国工农红军不畏艰险，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英勇顽强的革命英雄主义和革命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乐观主义精神。也能从中看出毛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主席不凡的气概。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图片 5" descr="20140725214419_6058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908050"/>
            <a:ext cx="9180513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467544" y="1196752"/>
            <a:ext cx="296748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课堂总结</a:t>
            </a: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611188" y="2133600"/>
            <a:ext cx="72771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266700"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这节课我们学习了伟大领袖毛主席的诗歌，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indent="266700"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一定有不少的收获吧，我们也一定感受到了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indent="266700"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毛主席别样的气概，也深深地体会了中国红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indent="266700"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军不畏艰难险阻，为了中国革命而日夜奋艰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indent="266700"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苦伟大，我们这一代的繁荣也与他们的奋斗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indent="266700"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密不可分，所以我们要努力学习，长大为建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indent="266700"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设我们的祖国做贡献！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图片 2" descr="2034846_105430089370_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8050"/>
            <a:ext cx="9144000" cy="554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3143240" y="857232"/>
            <a:ext cx="2659702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8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课堂练习</a:t>
            </a:r>
          </a:p>
        </p:txBody>
      </p:sp>
      <p:sp>
        <p:nvSpPr>
          <p:cNvPr id="38915" name="TextBox 3"/>
          <p:cNvSpPr txBox="1">
            <a:spLocks noChangeArrowheads="1"/>
          </p:cNvSpPr>
          <p:nvPr/>
        </p:nvSpPr>
        <p:spPr bwMode="auto">
          <a:xfrm>
            <a:off x="250825" y="1916113"/>
            <a:ext cx="3960813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/>
              <a:t> </a:t>
            </a:r>
            <a:r>
              <a:rPr lang="zh-CN" altLang="zh-CN" sz="3200"/>
              <a:t> </a:t>
            </a:r>
            <a:r>
              <a:rPr lang="en-US" altLang="zh-CN" sz="3200"/>
              <a:t> </a:t>
            </a:r>
            <a:r>
              <a:rPr lang="en-US" altLang="zh-CN" sz="3200">
                <a:latin typeface="微软雅黑" pitchFamily="34" charset="-122"/>
                <a:ea typeface="微软雅黑" pitchFamily="34" charset="-122"/>
              </a:rPr>
              <a:t>p</a:t>
            </a:r>
            <a:r>
              <a:rPr lang="en-US" altLang="zh-CN" sz="3600" b="1">
                <a:latin typeface="宋体" charset="-122"/>
              </a:rPr>
              <a:t>á</a:t>
            </a:r>
            <a:r>
              <a:rPr lang="en-US" altLang="zh-CN" sz="3200">
                <a:latin typeface="微软雅黑" pitchFamily="34" charset="-122"/>
                <a:ea typeface="微软雅黑" pitchFamily="34" charset="-122"/>
              </a:rPr>
              <a:t>ng</a:t>
            </a:r>
            <a:r>
              <a:rPr lang="en-US" altLang="zh-CN" sz="3200"/>
              <a:t> </a:t>
            </a:r>
            <a:r>
              <a:rPr lang="en-US" altLang="zh-CN" sz="3200">
                <a:latin typeface="微软雅黑" pitchFamily="34" charset="-122"/>
                <a:ea typeface="微软雅黑" pitchFamily="34" charset="-122"/>
              </a:rPr>
              <a:t>bó</a:t>
            </a:r>
          </a:p>
          <a:p>
            <a:r>
              <a:rPr lang="zh-CN" altLang="en-US" sz="3200"/>
              <a:t>（           ）</a:t>
            </a:r>
            <a:endParaRPr lang="en-US" altLang="zh-CN" sz="3200"/>
          </a:p>
          <a:p>
            <a:endParaRPr lang="en-US" altLang="zh-CN" sz="3200"/>
          </a:p>
          <a:p>
            <a:r>
              <a:rPr lang="en-US" altLang="zh-CN" sz="320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3200"/>
              <a:t> </a:t>
            </a:r>
          </a:p>
        </p:txBody>
      </p:sp>
      <p:sp>
        <p:nvSpPr>
          <p:cNvPr id="38916" name="Rectangle 3"/>
          <p:cNvSpPr>
            <a:spLocks noChangeArrowheads="1"/>
          </p:cNvSpPr>
          <p:nvPr/>
        </p:nvSpPr>
        <p:spPr bwMode="auto">
          <a:xfrm>
            <a:off x="2214563" y="1928813"/>
            <a:ext cx="33115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6700" eaLnBrk="0" hangingPunct="0"/>
            <a:r>
              <a:rPr lang="en-US" altLang="zh-CN" sz="32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qū zhǐ</a:t>
            </a:r>
          </a:p>
          <a:p>
            <a:pPr indent="266700" eaLnBrk="0" hangingPunct="0"/>
            <a:r>
              <a:rPr lang="zh-CN" altLang="en-US" sz="320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（         ）     </a:t>
            </a:r>
            <a:endParaRPr lang="en-US" altLang="zh-CN" sz="320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  <a:p>
            <a:pPr indent="266700" eaLnBrk="0" hangingPunct="0"/>
            <a:r>
              <a:rPr lang="en-US" altLang="zh-CN" sz="320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71550" y="2492375"/>
            <a:ext cx="903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磅礴</a:t>
            </a:r>
          </a:p>
        </p:txBody>
      </p:sp>
      <p:sp>
        <p:nvSpPr>
          <p:cNvPr id="38918" name="TextBox 7"/>
          <p:cNvSpPr txBox="1">
            <a:spLocks noChangeArrowheads="1"/>
          </p:cNvSpPr>
          <p:nvPr/>
        </p:nvSpPr>
        <p:spPr bwMode="auto">
          <a:xfrm>
            <a:off x="5214938" y="2000250"/>
            <a:ext cx="199548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ti</a:t>
            </a:r>
            <a:r>
              <a:rPr lang="zh-CN" altLang="zh-CN" sz="2800">
                <a:latin typeface="微软雅黑" pitchFamily="34" charset="-122"/>
                <a:ea typeface="微软雅黑" pitchFamily="34" charset="-122"/>
              </a:rPr>
              <a:t>ě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 su</a:t>
            </a:r>
            <a:r>
              <a:rPr lang="zh-CN" altLang="zh-CN" sz="2800">
                <a:latin typeface="微软雅黑" pitchFamily="34" charset="-122"/>
                <a:ea typeface="微软雅黑" pitchFamily="34" charset="-122"/>
              </a:rPr>
              <a:t>ǒ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r>
              <a:rPr lang="zh-CN" altLang="en-US" sz="2800"/>
              <a:t>（           ）</a:t>
            </a:r>
            <a:endParaRPr lang="en-US" altLang="zh-CN" sz="280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643563" y="2428875"/>
            <a:ext cx="9032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铁索</a:t>
            </a:r>
          </a:p>
        </p:txBody>
      </p:sp>
      <p:sp>
        <p:nvSpPr>
          <p:cNvPr id="38920" name="Rectangle 1"/>
          <p:cNvSpPr>
            <a:spLocks noChangeArrowheads="1"/>
          </p:cNvSpPr>
          <p:nvPr/>
        </p:nvSpPr>
        <p:spPr bwMode="auto">
          <a:xfrm>
            <a:off x="214313" y="4286250"/>
            <a:ext cx="82804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6700" eaLnBrk="0" hangingPunct="0"/>
            <a:r>
              <a:rPr lang="en-US" altLang="zh-CN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红军不怕远征难，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          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（                      ）。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indent="266700" eaLnBrk="0" hangingPunct="0"/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indent="266700" eaLnBrk="0" hangingPunct="0"/>
            <a:endParaRPr lang="zh-CN" altLang="en-US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indent="266700"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更喜岷山千里雪，             （                      ）。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indent="266700" eaLnBrk="0" hangingPunct="0"/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indent="266700" eaLnBrk="0" hangingPunct="0"/>
            <a:endParaRPr lang="zh-CN" altLang="en-US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143500" y="5572125"/>
            <a:ext cx="2698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三军过后尽开颜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143500" y="4286250"/>
            <a:ext cx="2698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万水千山只等闲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000375" y="2428875"/>
            <a:ext cx="903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屈指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图片 1" descr="0657019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8050"/>
            <a:ext cx="9144000" cy="55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1979712" y="4941168"/>
            <a:ext cx="2659702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作业布置</a:t>
            </a: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2771775" y="1989138"/>
            <a:ext cx="61214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6700" eaLnBrk="0" hangingPunct="0"/>
            <a:r>
              <a:rPr lang="en-US" altLang="zh-CN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背诵这首诗词，并会默写。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indent="266700" eaLnBrk="0" hangingPunct="0"/>
            <a:endParaRPr lang="zh-CN" altLang="en-US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indent="266700" eaLnBrk="0" hangingPunct="0"/>
            <a:r>
              <a:rPr lang="en-US" altLang="zh-CN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写一小段关于这首诗的感受。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图片 10" descr="5032de71e949a4370b00026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8050"/>
            <a:ext cx="9144000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AutoShape 1"/>
          <p:cNvSpPr>
            <a:spLocks/>
          </p:cNvSpPr>
          <p:nvPr/>
        </p:nvSpPr>
        <p:spPr bwMode="auto">
          <a:xfrm>
            <a:off x="3203575" y="2708275"/>
            <a:ext cx="144463" cy="2016125"/>
          </a:xfrm>
          <a:prstGeom prst="rightBrace">
            <a:avLst>
              <a:gd name="adj1" fmla="val 104670"/>
              <a:gd name="adj2" fmla="val 50000"/>
            </a:avLst>
          </a:prstGeom>
          <a:solidFill>
            <a:srgbClr val="000000"/>
          </a:solidFill>
          <a:ln w="38100">
            <a:solidFill>
              <a:srgbClr val="F2F2F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963" name="AutoShape 2"/>
          <p:cNvSpPr>
            <a:spLocks/>
          </p:cNvSpPr>
          <p:nvPr/>
        </p:nvSpPr>
        <p:spPr bwMode="auto">
          <a:xfrm>
            <a:off x="4787900" y="2708275"/>
            <a:ext cx="144463" cy="1944688"/>
          </a:xfrm>
          <a:prstGeom prst="leftBrace">
            <a:avLst>
              <a:gd name="adj1" fmla="val 106383"/>
              <a:gd name="adj2" fmla="val 50000"/>
            </a:avLst>
          </a:prstGeom>
          <a:solidFill>
            <a:srgbClr val="000000"/>
          </a:solidFill>
          <a:ln w="38100">
            <a:solidFill>
              <a:srgbClr val="F2F2F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0" y="2060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0965" name="Rectangle 4"/>
          <p:cNvSpPr>
            <a:spLocks noChangeArrowheads="1"/>
          </p:cNvSpPr>
          <p:nvPr/>
        </p:nvSpPr>
        <p:spPr bwMode="auto">
          <a:xfrm>
            <a:off x="179388" y="2565400"/>
            <a:ext cx="8964612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66675"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长征路上困难险阻                  困难再大也无妨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indent="66675"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      </a:t>
            </a:r>
          </a:p>
          <a:p>
            <a:pPr indent="66675"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红军藐视一切困难  革命前景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indent="66675" eaLnBrk="0" hangingPunct="0"/>
            <a:r>
              <a:rPr lang="en-US" altLang="zh-CN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                          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无限光明</a:t>
            </a:r>
          </a:p>
          <a:p>
            <a:pPr indent="66675"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终于跨越万水千山                  终会战胜一切取得胜利</a:t>
            </a:r>
          </a:p>
        </p:txBody>
      </p:sp>
      <p:sp>
        <p:nvSpPr>
          <p:cNvPr id="13" name="矩形 12"/>
          <p:cNvSpPr/>
          <p:nvPr/>
        </p:nvSpPr>
        <p:spPr>
          <a:xfrm>
            <a:off x="4572000" y="980728"/>
            <a:ext cx="296748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板书设计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4" descr="小猫文本框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8050"/>
            <a:ext cx="9144000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3453745" y="539845"/>
            <a:ext cx="223651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教学目标</a:t>
            </a:r>
          </a:p>
        </p:txBody>
      </p:sp>
      <p:sp>
        <p:nvSpPr>
          <p:cNvPr id="27651" name="TextBox 7"/>
          <p:cNvSpPr txBox="1">
            <a:spLocks noChangeArrowheads="1"/>
          </p:cNvSpPr>
          <p:nvPr/>
        </p:nvSpPr>
        <p:spPr bwMode="auto">
          <a:xfrm>
            <a:off x="611188" y="2995613"/>
            <a:ext cx="8424862" cy="338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2800" b="1">
                <a:latin typeface="微软雅黑" pitchFamily="34" charset="-122"/>
                <a:ea typeface="微软雅黑" pitchFamily="34" charset="-122"/>
              </a:rPr>
              <a:t>一、知识与技能</a:t>
            </a:r>
            <a:endParaRPr lang="zh-CN" altLang="zh-CN" sz="28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2800">
                <a:latin typeface="微软雅黑" pitchFamily="34" charset="-122"/>
                <a:ea typeface="微软雅黑" pitchFamily="34" charset="-122"/>
              </a:rPr>
              <a:t>认识生字生词，理解诗词意思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28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2800" b="1">
                <a:latin typeface="微软雅黑" pitchFamily="34" charset="-122"/>
                <a:ea typeface="微软雅黑" pitchFamily="34" charset="-122"/>
              </a:rPr>
              <a:t>二、过程与方法：</a:t>
            </a:r>
            <a:endParaRPr lang="zh-CN" altLang="zh-CN" sz="28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zh-CN" sz="2800">
                <a:latin typeface="微软雅黑" pitchFamily="34" charset="-122"/>
                <a:ea typeface="微软雅黑" pitchFamily="34" charset="-122"/>
              </a:rPr>
              <a:t>通过教师讲解，学生感悟体会课文意思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zh-CN" sz="2800">
                <a:latin typeface="微软雅黑" pitchFamily="34" charset="-122"/>
                <a:ea typeface="微软雅黑" pitchFamily="34" charset="-122"/>
              </a:rPr>
              <a:t> 　　</a:t>
            </a:r>
          </a:p>
          <a:p>
            <a:r>
              <a:rPr lang="zh-CN" altLang="zh-CN" sz="2800" b="1">
                <a:latin typeface="微软雅黑" pitchFamily="34" charset="-122"/>
                <a:ea typeface="微软雅黑" pitchFamily="34" charset="-122"/>
              </a:rPr>
              <a:t>三、情感态度与价值观：　　</a:t>
            </a:r>
            <a:endParaRPr lang="zh-CN" altLang="zh-CN" sz="28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2800">
                <a:latin typeface="微软雅黑" pitchFamily="34" charset="-122"/>
                <a:ea typeface="微软雅黑" pitchFamily="34" charset="-122"/>
              </a:rPr>
              <a:t>本课的诗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歌是</a:t>
            </a:r>
            <a:r>
              <a:rPr lang="zh-CN" altLang="zh-CN" sz="2800">
                <a:latin typeface="微软雅黑" pitchFamily="34" charset="-122"/>
                <a:ea typeface="微软雅黑" pitchFamily="34" charset="-122"/>
              </a:rPr>
              <a:t>毛主席的作品，气势豪放，耐人寻味；也深深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地</a:t>
            </a:r>
            <a:r>
              <a:rPr lang="zh-CN" altLang="zh-CN" sz="2800">
                <a:latin typeface="微软雅黑" pitchFamily="34" charset="-122"/>
                <a:ea typeface="微软雅黑" pitchFamily="34" charset="-122"/>
              </a:rPr>
              <a:t>感染每一个人，爱国之情油然而生。</a:t>
            </a:r>
          </a:p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843808" y="887200"/>
            <a:ext cx="296748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激趣导入</a:t>
            </a:r>
          </a:p>
        </p:txBody>
      </p:sp>
      <p:pic>
        <p:nvPicPr>
          <p:cNvPr id="28674" name="图片 5" descr="牛皮纸文本框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214438"/>
            <a:ext cx="903605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 descr="aec379310a55b3199a363d0d43a98226cefc17fe_看图王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1844675"/>
            <a:ext cx="3243263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067175" y="1844675"/>
            <a:ext cx="5076825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毛泽东（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1893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26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日－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1976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日）字润之，湖南湘潭人。诗人，伟大的马克思主义者，无产阶级革命家、战略家和理论家，中国共产党、中国人民解放军和中华人民共和国的主要缔造者和领导人。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1949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至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1976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年，毛泽东担任中华人民共和国最高领导人。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图片 4" descr="t01fdb299a5f58b1c6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8050"/>
            <a:ext cx="914400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2843808" y="1628800"/>
            <a:ext cx="296748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整体感知</a:t>
            </a:r>
          </a:p>
        </p:txBody>
      </p:sp>
      <p:sp>
        <p:nvSpPr>
          <p:cNvPr id="29699" name="TextBox 5"/>
          <p:cNvSpPr txBox="1">
            <a:spLocks noChangeArrowheads="1"/>
          </p:cNvSpPr>
          <p:nvPr/>
        </p:nvSpPr>
        <p:spPr bwMode="auto">
          <a:xfrm>
            <a:off x="1692275" y="3141663"/>
            <a:ext cx="590391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读一读诗词，感受一下红军长征的气势。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图片 8" descr="22m58PICiyF_102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22975" y="3357563"/>
            <a:ext cx="3121025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图片 5" descr="22m58PICiyF_102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84538"/>
            <a:ext cx="3121025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图片 3" descr="22m58PICiyF_102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08050"/>
            <a:ext cx="3121025" cy="31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3199287" y="111611"/>
            <a:ext cx="2659702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69850" h="38100" prst="cross"/>
            </a:sp3d>
          </a:bodyPr>
          <a:lstStyle/>
          <a:p>
            <a:pPr algn="ctr">
              <a:defRPr/>
            </a:pPr>
            <a:r>
              <a:rPr lang="zh-CN" altLang="en-US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生字认知</a:t>
            </a:r>
          </a:p>
        </p:txBody>
      </p:sp>
      <p:pic>
        <p:nvPicPr>
          <p:cNvPr id="30725" name="图片 4" descr="22m58PICiyF_102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3284538"/>
            <a:ext cx="3121025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图片 6" descr="22m58PICiyF_102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01950" y="942975"/>
            <a:ext cx="3121025" cy="31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图片 7" descr="22m58PICiyF_102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22975" y="908050"/>
            <a:ext cx="3121025" cy="31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8" name="TextBox 9"/>
          <p:cNvSpPr txBox="1">
            <a:spLocks noChangeArrowheads="1"/>
          </p:cNvSpPr>
          <p:nvPr/>
        </p:nvSpPr>
        <p:spPr bwMode="auto">
          <a:xfrm>
            <a:off x="1331913" y="2997200"/>
            <a:ext cx="5032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逶</a:t>
            </a:r>
          </a:p>
        </p:txBody>
      </p:sp>
      <p:sp>
        <p:nvSpPr>
          <p:cNvPr id="30729" name="TextBox 10"/>
          <p:cNvSpPr txBox="1">
            <a:spLocks noChangeArrowheads="1"/>
          </p:cNvSpPr>
          <p:nvPr/>
        </p:nvSpPr>
        <p:spPr bwMode="auto">
          <a:xfrm>
            <a:off x="4284663" y="2997200"/>
            <a:ext cx="5429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迤</a:t>
            </a:r>
          </a:p>
        </p:txBody>
      </p:sp>
      <p:sp>
        <p:nvSpPr>
          <p:cNvPr id="30730" name="TextBox 11"/>
          <p:cNvSpPr txBox="1">
            <a:spLocks noChangeArrowheads="1"/>
          </p:cNvSpPr>
          <p:nvPr/>
        </p:nvSpPr>
        <p:spPr bwMode="auto">
          <a:xfrm>
            <a:off x="7380288" y="2997200"/>
            <a:ext cx="5445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磅</a:t>
            </a:r>
          </a:p>
        </p:txBody>
      </p:sp>
      <p:sp>
        <p:nvSpPr>
          <p:cNvPr id="30731" name="TextBox 12"/>
          <p:cNvSpPr txBox="1">
            <a:spLocks noChangeArrowheads="1"/>
          </p:cNvSpPr>
          <p:nvPr/>
        </p:nvSpPr>
        <p:spPr bwMode="auto">
          <a:xfrm>
            <a:off x="1292225" y="5445125"/>
            <a:ext cx="542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礴</a:t>
            </a:r>
          </a:p>
        </p:txBody>
      </p:sp>
      <p:sp>
        <p:nvSpPr>
          <p:cNvPr id="30732" name="TextBox 13"/>
          <p:cNvSpPr txBox="1">
            <a:spLocks noChangeArrowheads="1"/>
          </p:cNvSpPr>
          <p:nvPr/>
        </p:nvSpPr>
        <p:spPr bwMode="auto">
          <a:xfrm>
            <a:off x="4427538" y="5373688"/>
            <a:ext cx="5445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丸</a:t>
            </a:r>
          </a:p>
        </p:txBody>
      </p:sp>
      <p:sp>
        <p:nvSpPr>
          <p:cNvPr id="30733" name="TextBox 14"/>
          <p:cNvSpPr txBox="1">
            <a:spLocks noChangeArrowheads="1"/>
          </p:cNvSpPr>
          <p:nvPr/>
        </p:nvSpPr>
        <p:spPr bwMode="auto">
          <a:xfrm>
            <a:off x="7340600" y="5445125"/>
            <a:ext cx="544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岷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284288" y="2565400"/>
            <a:ext cx="7667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wēi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316413" y="2546350"/>
            <a:ext cx="4714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yí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092950" y="2565400"/>
            <a:ext cx="1069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p</a:t>
            </a:r>
            <a:r>
              <a:rPr lang="en-US" altLang="zh-CN" sz="3200" b="1">
                <a:latin typeface="宋体" charset="-122"/>
              </a:rPr>
              <a:t>á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ng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258888" y="5065713"/>
            <a:ext cx="642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bó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248150" y="4932363"/>
            <a:ext cx="9715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w</a:t>
            </a:r>
            <a:r>
              <a:rPr lang="en-US" altLang="zh-CN" sz="3200" b="1">
                <a:latin typeface="宋体" charset="-122"/>
              </a:rPr>
              <a:t>á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n</a:t>
            </a:r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235825" y="5065713"/>
            <a:ext cx="839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mín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1" descr="22m58PICiyF_102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44675"/>
            <a:ext cx="3121025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图片 3" descr="22m58PICiyF_102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3400" y="1844675"/>
            <a:ext cx="3122613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图片 4" descr="22m58PICiyF_102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22975" y="1844675"/>
            <a:ext cx="3121025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Box 5"/>
          <p:cNvSpPr txBox="1">
            <a:spLocks noChangeArrowheads="1"/>
          </p:cNvSpPr>
          <p:nvPr/>
        </p:nvSpPr>
        <p:spPr bwMode="auto">
          <a:xfrm>
            <a:off x="1219200" y="4005263"/>
            <a:ext cx="54451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雁</a:t>
            </a:r>
          </a:p>
        </p:txBody>
      </p:sp>
      <p:sp>
        <p:nvSpPr>
          <p:cNvPr id="31749" name="TextBox 6"/>
          <p:cNvSpPr txBox="1">
            <a:spLocks noChangeArrowheads="1"/>
          </p:cNvSpPr>
          <p:nvPr/>
        </p:nvSpPr>
        <p:spPr bwMode="auto">
          <a:xfrm>
            <a:off x="4387850" y="3986213"/>
            <a:ext cx="54451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缚</a:t>
            </a:r>
          </a:p>
        </p:txBody>
      </p:sp>
      <p:sp>
        <p:nvSpPr>
          <p:cNvPr id="31750" name="TextBox 7"/>
          <p:cNvSpPr txBox="1">
            <a:spLocks noChangeArrowheads="1"/>
          </p:cNvSpPr>
          <p:nvPr/>
        </p:nvSpPr>
        <p:spPr bwMode="auto">
          <a:xfrm>
            <a:off x="7269163" y="4005263"/>
            <a:ext cx="5429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缨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116013" y="3573463"/>
            <a:ext cx="8016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y</a:t>
            </a:r>
            <a:r>
              <a:rPr lang="en-US" altLang="zh-CN" sz="3200" b="1">
                <a:latin typeface="宋体" charset="-122"/>
              </a:rPr>
              <a:t>à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n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400550" y="3625850"/>
            <a:ext cx="531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fù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178675" y="3573463"/>
            <a:ext cx="92233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yīng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图片 3" descr="绿色文本框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08050"/>
            <a:ext cx="9144000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3248561" y="77053"/>
            <a:ext cx="2646878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unrise" dir="t"/>
            </a:scene3d>
            <a:sp3d prstMaterial="metal"/>
          </a:bodyPr>
          <a:lstStyle/>
          <a:p>
            <a:pPr algn="ctr">
              <a:defRPr/>
            </a:pPr>
            <a:r>
              <a:rPr lang="zh-CN" alt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课文详解</a:t>
            </a:r>
          </a:p>
        </p:txBody>
      </p:sp>
      <p:sp>
        <p:nvSpPr>
          <p:cNvPr id="32771" name="TextBox 4"/>
          <p:cNvSpPr txBox="1">
            <a:spLocks noChangeArrowheads="1"/>
          </p:cNvSpPr>
          <p:nvPr/>
        </p:nvSpPr>
        <p:spPr bwMode="auto">
          <a:xfrm>
            <a:off x="3132138" y="1628775"/>
            <a:ext cx="22320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七律 长征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619250" y="2276475"/>
            <a:ext cx="58324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红军不怕远征难，万水千山只等闲。</a:t>
            </a:r>
            <a:endParaRPr lang="en-US" altLang="zh-CN" sz="28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五岭逶迤腾细浪，乌蒙磅礴走泥丸。</a:t>
            </a:r>
            <a:endParaRPr lang="en-US" altLang="zh-CN" sz="28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金沙水拍云崖暖，大渡桥横铁索寒。</a:t>
            </a:r>
            <a:endParaRPr lang="en-US" altLang="zh-CN" sz="28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更喜岷山千里雪，三军过后尽开颜。</a:t>
            </a:r>
          </a:p>
        </p:txBody>
      </p:sp>
      <p:sp>
        <p:nvSpPr>
          <p:cNvPr id="32773" name="TextBox 7"/>
          <p:cNvSpPr txBox="1">
            <a:spLocks noChangeArrowheads="1"/>
          </p:cNvSpPr>
          <p:nvPr/>
        </p:nvSpPr>
        <p:spPr bwMode="auto">
          <a:xfrm>
            <a:off x="3924300" y="4941888"/>
            <a:ext cx="126206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hlinkClick r:id="rId4" action="ppaction://hlinkfile"/>
              </a:rPr>
              <a:t>听一听</a:t>
            </a:r>
            <a:endParaRPr lang="zh-CN" altLang="en-US" sz="28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230688" y="433546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6305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1" descr="黑板文本框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908050"/>
            <a:ext cx="9107487" cy="54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extBox 2"/>
          <p:cNvSpPr txBox="1">
            <a:spLocks noChangeArrowheads="1"/>
          </p:cNvSpPr>
          <p:nvPr/>
        </p:nvSpPr>
        <p:spPr bwMode="auto">
          <a:xfrm>
            <a:off x="900113" y="1557338"/>
            <a:ext cx="58324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红军不怕远征难，万水千山只等闲。</a:t>
            </a:r>
            <a:endParaRPr lang="zh-CN" altLang="en-US" sz="28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44" name="Rectangle 1"/>
          <p:cNvSpPr>
            <a:spLocks noChangeArrowheads="1"/>
          </p:cNvSpPr>
          <p:nvPr/>
        </p:nvSpPr>
        <p:spPr bwMode="auto">
          <a:xfrm>
            <a:off x="714375" y="2189163"/>
            <a:ext cx="572928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altLang="zh-CN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 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首联赞扬了中国红军不怕困难，长征路途遥远，艰险，穷山恶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水，但是红军们只是把这些作等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闲。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1" descr="黑板文本框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908050"/>
            <a:ext cx="9107487" cy="54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TextBox 2"/>
          <p:cNvSpPr txBox="1">
            <a:spLocks noChangeArrowheads="1"/>
          </p:cNvSpPr>
          <p:nvPr/>
        </p:nvSpPr>
        <p:spPr bwMode="auto">
          <a:xfrm>
            <a:off x="900113" y="1484313"/>
            <a:ext cx="592931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五岭逶迤腾细浪，乌蒙磅礴走泥丸。</a:t>
            </a:r>
            <a:endParaRPr lang="en-US" altLang="zh-CN" sz="28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金沙水拍云崖暖，大渡桥横铁索寒。</a:t>
            </a: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801688" y="2476500"/>
            <a:ext cx="557053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颔联和颈联运用夸张的手法描写了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红军长征路遇到的困难很多，但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是对于红军来说这些都是小困难，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/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红军藐视一切困难。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767</Words>
  <Application>WPS 演示</Application>
  <PresentationFormat>全屏显示(4:3)</PresentationFormat>
  <Paragraphs>84</Paragraphs>
  <Slides>15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Arial</vt:lpstr>
      <vt:lpstr>宋体</vt:lpstr>
      <vt:lpstr>Calibri</vt:lpstr>
      <vt:lpstr>微软雅黑</vt:lpstr>
      <vt:lpstr>+mn-ea</vt:lpstr>
      <vt:lpstr>Times New Roman</vt:lpstr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/>
  <cp:keywords/>
  <dc:description/>
  <cp:lastModifiedBy>User</cp:lastModifiedBy>
  <cp:revision>28</cp:revision>
  <dcterms:created xsi:type="dcterms:W3CDTF">2016-06-22T11:48:00Z</dcterms:created>
  <dcterms:modified xsi:type="dcterms:W3CDTF">2017-11-09T01:50:32Z</dcterms:modified>
  <cp:category/>
</cp:coreProperties>
</file>