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commentAuthors.xml" ContentType="application/vnd.openxmlformats-officedocument.presentationml.commentAuthor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95" r:id="rId2"/>
    <p:sldId id="338" r:id="rId3"/>
    <p:sldId id="360" r:id="rId4"/>
    <p:sldId id="337" r:id="rId5"/>
    <p:sldId id="363" r:id="rId6"/>
    <p:sldId id="367" r:id="rId7"/>
    <p:sldId id="339" r:id="rId8"/>
    <p:sldId id="368" r:id="rId9"/>
    <p:sldId id="369" r:id="rId10"/>
    <p:sldId id="343" r:id="rId11"/>
    <p:sldId id="344" r:id="rId12"/>
    <p:sldId id="370" r:id="rId13"/>
    <p:sldId id="371" r:id="rId14"/>
    <p:sldId id="372" r:id="rId15"/>
    <p:sldId id="353" r:id="rId16"/>
    <p:sldId id="391" r:id="rId17"/>
    <p:sldId id="347" r:id="rId18"/>
    <p:sldId id="348" r:id="rId19"/>
    <p:sldId id="392" r:id="rId20"/>
    <p:sldId id="393" r:id="rId21"/>
    <p:sldId id="394" r:id="rId22"/>
    <p:sldId id="395" r:id="rId23"/>
    <p:sldId id="396" r:id="rId24"/>
    <p:sldId id="397" r:id="rId25"/>
    <p:sldId id="398" r:id="rId26"/>
    <p:sldId id="357" r:id="rId2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新课标第一网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FFFFFF"/>
    <a:srgbClr val="FF6699"/>
    <a:srgbClr val="FF9999"/>
    <a:srgbClr val="009900"/>
    <a:srgbClr val="5F9B6A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15" autoAdjust="0"/>
    <p:restoredTop sz="94660"/>
  </p:normalViewPr>
  <p:slideViewPr>
    <p:cSldViewPr>
      <p:cViewPr varScale="1">
        <p:scale>
          <a:sx n="92" d="100"/>
          <a:sy n="92" d="100"/>
        </p:scale>
        <p:origin x="-1266" y="-102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D59AC78-C1E0-490B-A51D-B1493225EE61}" type="datetimeFigureOut">
              <a:rPr lang="zh-CN" altLang="en-US"/>
              <a:pPr>
                <a:defRPr/>
              </a:pPr>
              <a:t>2017/11/9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06EDB86-8B70-411D-81D3-8EA07F709B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85219-1D70-4371-9547-DE13DAE072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6A749-C9EC-4527-8924-2244CEAF3CA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A5FA7-51AF-4DE4-8725-FA183BE1987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77792-37E0-492D-8678-BC59EE9C87F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1258D-B682-4D2B-A04D-36DDB46431B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D951-0056-4D73-BD89-CDA31EEAB1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5B2DB-A0DF-4048-903E-753C18020A0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97605-87ED-4BD7-A5FA-44323CC9F25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209EF-310C-4BE7-A176-6327A9D3846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6C829-AB76-4303-9B32-74E081CA62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F0762-618D-4378-9A86-92A107CB0A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3C121B1-11FF-4D44-AD7B-802E50A249A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image" Target="../media/image15.png"/><Relationship Id="rId5" Type="http://schemas.openxmlformats.org/officeDocument/2006/relationships/tags" Target="../tags/tag14.xml"/><Relationship Id="rId10" Type="http://schemas.openxmlformats.org/officeDocument/2006/relationships/image" Target="../media/image14.png"/><Relationship Id="rId4" Type="http://schemas.openxmlformats.org/officeDocument/2006/relationships/tags" Target="../tags/tag13.xml"/><Relationship Id="rId9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9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9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0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1.xml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2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4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.xml"/><Relationship Id="rId1" Type="http://schemas.openxmlformats.org/officeDocument/2006/relationships/video" Target="NULL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>
            <a:spLocks noChangeArrowheads="1"/>
          </p:cNvSpPr>
          <p:nvPr/>
        </p:nvSpPr>
        <p:spPr bwMode="auto">
          <a:xfrm>
            <a:off x="3492500" y="3213100"/>
            <a:ext cx="4751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 语文</a:t>
            </a:r>
            <a:r>
              <a:rPr lang="en-US" altLang="zh-CN" sz="2000">
                <a:latin typeface="微软雅黑" pitchFamily="34" charset="-122"/>
                <a:sym typeface="微软雅黑" pitchFamily="34" charset="-122"/>
              </a:rPr>
              <a:t>S</a:t>
            </a:r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版    五年级上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26" name="文本框 2"/>
          <p:cNvSpPr txBox="1">
            <a:spLocks noChangeArrowheads="1"/>
          </p:cNvSpPr>
          <p:nvPr/>
        </p:nvSpPr>
        <p:spPr bwMode="auto">
          <a:xfrm>
            <a:off x="2066925" y="1989138"/>
            <a:ext cx="58451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“心正笔正”的柳公权</a:t>
            </a:r>
            <a:endParaRPr lang="zh-CN" altLang="en-US" sz="4400" b="1">
              <a:solidFill>
                <a:srgbClr val="5F9B6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549275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04025" y="17463"/>
            <a:ext cx="2303463" cy="74771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 flipH="1">
            <a:off x="6588125" y="484188"/>
            <a:ext cx="360363" cy="287337"/>
          </a:xfrm>
          <a:prstGeom prst="triangle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4"/>
          <p:cNvSpPr>
            <a:spLocks noChangeArrowheads="1"/>
          </p:cNvSpPr>
          <p:nvPr/>
        </p:nvSpPr>
        <p:spPr bwMode="auto">
          <a:xfrm>
            <a:off x="833438" y="2627313"/>
            <a:ext cx="7648575" cy="565150"/>
          </a:xfrm>
          <a:prstGeom prst="rect">
            <a:avLst/>
          </a:prstGeom>
          <a:gradFill rotWithShape="0">
            <a:gsLst>
              <a:gs pos="0">
                <a:srgbClr val="FFFFFF">
                  <a:alpha val="89998"/>
                </a:srgbClr>
              </a:gs>
              <a:gs pos="100000">
                <a:srgbClr val="33CCFF">
                  <a:alpha val="59998"/>
                </a:srgbClr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4" dir="b"/>
          </a:scene3d>
          <a:sp3d extrusionH="100000" prstMaterial="legacyMatte">
            <a:bevelT w="13500" h="13500" prst="angle"/>
            <a:bevelB w="13500" h="13500" prst="angle"/>
            <a:extrusionClr>
              <a:srgbClr val="66CCFF"/>
            </a:extrusionClr>
          </a:sp3d>
        </p:spPr>
        <p:txBody>
          <a:bodyPr wrap="none" anchor="ctr">
            <a:flatTx/>
          </a:bodyPr>
          <a:lstStyle/>
          <a:p>
            <a:pPr latinLnBrk="1"/>
            <a:endParaRPr lang="zh-CN" altLang="en-US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35842" name="Rectangle 5"/>
          <p:cNvSpPr>
            <a:spLocks noChangeArrowheads="1"/>
          </p:cNvSpPr>
          <p:nvPr/>
        </p:nvSpPr>
        <p:spPr bwMode="auto">
          <a:xfrm>
            <a:off x="728663" y="1928813"/>
            <a:ext cx="7648575" cy="566737"/>
          </a:xfrm>
          <a:prstGeom prst="rect">
            <a:avLst/>
          </a:prstGeom>
          <a:gradFill rotWithShape="0">
            <a:gsLst>
              <a:gs pos="0">
                <a:srgbClr val="FFFFFF">
                  <a:alpha val="89998"/>
                </a:srgbClr>
              </a:gs>
              <a:gs pos="100000">
                <a:srgbClr val="33CCFF">
                  <a:alpha val="59998"/>
                </a:srgbClr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4" dir="b"/>
          </a:scene3d>
          <a:sp3d extrusionH="100000" prstMaterial="legacyMatte">
            <a:bevelT w="13500" h="13500" prst="angle"/>
            <a:bevelB w="13500" h="13500" prst="angle"/>
            <a:extrusionClr>
              <a:srgbClr val="66CCFF"/>
            </a:extrusionClr>
          </a:sp3d>
        </p:spPr>
        <p:txBody>
          <a:bodyPr wrap="none" anchor="ctr">
            <a:flatTx/>
          </a:bodyPr>
          <a:lstStyle/>
          <a:p>
            <a:pPr latinLnBrk="1"/>
            <a:endParaRPr lang="zh-CN" altLang="en-US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35843" name="Rectangle 6"/>
          <p:cNvSpPr>
            <a:spLocks noChangeArrowheads="1"/>
          </p:cNvSpPr>
          <p:nvPr/>
        </p:nvSpPr>
        <p:spPr bwMode="auto">
          <a:xfrm>
            <a:off x="814388" y="4110038"/>
            <a:ext cx="7681912" cy="744537"/>
          </a:xfrm>
          <a:prstGeom prst="rect">
            <a:avLst/>
          </a:prstGeom>
          <a:gradFill rotWithShape="0">
            <a:gsLst>
              <a:gs pos="0">
                <a:srgbClr val="FFFFFF">
                  <a:alpha val="89998"/>
                </a:srgbClr>
              </a:gs>
              <a:gs pos="100000">
                <a:srgbClr val="33CCFF">
                  <a:alpha val="59998"/>
                </a:srgbClr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4" dir="b"/>
          </a:scene3d>
          <a:sp3d extrusionH="100000" prstMaterial="legacyMatte">
            <a:bevelT w="13500" h="13500" prst="angle"/>
            <a:bevelB w="13500" h="13500" prst="angle"/>
            <a:extrusionClr>
              <a:srgbClr val="66CCFF"/>
            </a:extrusionClr>
          </a:sp3d>
        </p:spPr>
        <p:txBody>
          <a:bodyPr wrap="none" anchor="ctr">
            <a:flatTx/>
          </a:bodyPr>
          <a:lstStyle/>
          <a:p>
            <a:pPr latinLnBrk="1"/>
            <a:endParaRPr lang="zh-CN" altLang="en-US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35844" name="Rectangle 7"/>
          <p:cNvSpPr>
            <a:spLocks noChangeArrowheads="1"/>
          </p:cNvSpPr>
          <p:nvPr/>
        </p:nvSpPr>
        <p:spPr bwMode="auto">
          <a:xfrm>
            <a:off x="847725" y="3378200"/>
            <a:ext cx="7648575" cy="566738"/>
          </a:xfrm>
          <a:prstGeom prst="rect">
            <a:avLst/>
          </a:prstGeom>
          <a:gradFill rotWithShape="0">
            <a:gsLst>
              <a:gs pos="0">
                <a:srgbClr val="FFFFFF">
                  <a:alpha val="89998"/>
                </a:srgbClr>
              </a:gs>
              <a:gs pos="100000">
                <a:srgbClr val="33CCFF">
                  <a:alpha val="59998"/>
                </a:srgbClr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4" dir="b"/>
          </a:scene3d>
          <a:sp3d extrusionH="100000" prstMaterial="legacyMatte">
            <a:bevelT w="13500" h="13500" prst="angle"/>
            <a:bevelB w="13500" h="13500" prst="angle"/>
            <a:extrusionClr>
              <a:srgbClr val="66CCFF"/>
            </a:extrusionClr>
          </a:sp3d>
        </p:spPr>
        <p:txBody>
          <a:bodyPr wrap="none" anchor="ctr">
            <a:flatTx/>
          </a:bodyPr>
          <a:lstStyle/>
          <a:p>
            <a:pPr latinLnBrk="1"/>
            <a:endParaRPr lang="zh-CN" altLang="en-US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35845" name="Line 12"/>
          <p:cNvSpPr>
            <a:spLocks noChangeShapeType="1"/>
          </p:cNvSpPr>
          <p:nvPr/>
        </p:nvSpPr>
        <p:spPr bwMode="auto">
          <a:xfrm>
            <a:off x="561975" y="4954588"/>
            <a:ext cx="803116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46" name="Line 13"/>
          <p:cNvSpPr>
            <a:spLocks noChangeShapeType="1"/>
          </p:cNvSpPr>
          <p:nvPr/>
        </p:nvSpPr>
        <p:spPr bwMode="auto">
          <a:xfrm>
            <a:off x="565150" y="3189288"/>
            <a:ext cx="799147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8622" name="AutoShape 14"/>
          <p:cNvSpPr>
            <a:spLocks noChangeArrowheads="1"/>
          </p:cNvSpPr>
          <p:nvPr/>
        </p:nvSpPr>
        <p:spPr bwMode="auto">
          <a:xfrm>
            <a:off x="735013" y="3451225"/>
            <a:ext cx="2201862" cy="482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33CCFF"/>
              </a:gs>
              <a:gs pos="100000">
                <a:srgbClr val="175E75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喜不自胜：</a:t>
            </a:r>
            <a:endParaRPr lang="en-US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623" name="AutoShape 15"/>
          <p:cNvSpPr>
            <a:spLocks noChangeArrowheads="1"/>
          </p:cNvSpPr>
          <p:nvPr/>
        </p:nvSpPr>
        <p:spPr bwMode="auto">
          <a:xfrm>
            <a:off x="736600" y="2695575"/>
            <a:ext cx="2201863" cy="482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33CCFF"/>
              </a:gs>
              <a:gs pos="100000">
                <a:srgbClr val="175E75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贤良：</a:t>
            </a:r>
            <a:endParaRPr lang="en-US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624" name="AutoShape 16"/>
          <p:cNvSpPr>
            <a:spLocks noChangeArrowheads="1"/>
          </p:cNvSpPr>
          <p:nvPr/>
        </p:nvSpPr>
        <p:spPr bwMode="auto">
          <a:xfrm>
            <a:off x="728663" y="4203700"/>
            <a:ext cx="2201862" cy="482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33CCFF"/>
              </a:gs>
              <a:gs pos="100000">
                <a:srgbClr val="175E75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不肖之臣：</a:t>
            </a:r>
          </a:p>
        </p:txBody>
      </p:sp>
      <p:sp>
        <p:nvSpPr>
          <p:cNvPr id="35850" name="Line 19"/>
          <p:cNvSpPr>
            <a:spLocks noChangeShapeType="1"/>
          </p:cNvSpPr>
          <p:nvPr/>
        </p:nvSpPr>
        <p:spPr bwMode="auto">
          <a:xfrm>
            <a:off x="565150" y="2482850"/>
            <a:ext cx="799147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51" name="Line 20"/>
          <p:cNvSpPr>
            <a:spLocks noChangeShapeType="1"/>
          </p:cNvSpPr>
          <p:nvPr/>
        </p:nvSpPr>
        <p:spPr bwMode="auto">
          <a:xfrm>
            <a:off x="565150" y="3927475"/>
            <a:ext cx="799147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52" name="Line 21"/>
          <p:cNvSpPr>
            <a:spLocks noChangeShapeType="1"/>
          </p:cNvSpPr>
          <p:nvPr/>
        </p:nvSpPr>
        <p:spPr bwMode="auto">
          <a:xfrm>
            <a:off x="561975" y="1992313"/>
            <a:ext cx="20638" cy="2854325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30" name="AutoShape 22"/>
          <p:cNvSpPr>
            <a:spLocks noChangeArrowheads="1"/>
          </p:cNvSpPr>
          <p:nvPr/>
        </p:nvSpPr>
        <p:spPr bwMode="auto">
          <a:xfrm>
            <a:off x="739775" y="1992313"/>
            <a:ext cx="2201863" cy="482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33CCFF"/>
              </a:gs>
              <a:gs pos="100000">
                <a:srgbClr val="175E75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虚伪：</a:t>
            </a:r>
            <a:endParaRPr lang="en-US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727" name="Rectangle 23"/>
          <p:cNvSpPr>
            <a:spLocks noChangeArrowheads="1"/>
          </p:cNvSpPr>
          <p:nvPr/>
        </p:nvSpPr>
        <p:spPr bwMode="auto">
          <a:xfrm>
            <a:off x="3049588" y="1884363"/>
            <a:ext cx="42195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不真实；不实在；做假。</a:t>
            </a:r>
            <a:endParaRPr lang="en-US" altLang="zh-CN" sz="24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2887663" y="3341688"/>
            <a:ext cx="45434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高兴地自己都控制不了（喜悦到了极点）。</a:t>
            </a:r>
            <a:endParaRPr lang="en-US" altLang="zh-CN" sz="24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3049588" y="4106863"/>
            <a:ext cx="481488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指不能继承先辈事业、没有出息</a:t>
            </a:r>
            <a:endParaRPr lang="en-US" altLang="zh-CN" sz="24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或品行不好的臣子。</a:t>
            </a:r>
          </a:p>
        </p:txBody>
      </p:sp>
      <p:sp>
        <p:nvSpPr>
          <p:cNvPr id="72730" name="Rectangle 26"/>
          <p:cNvSpPr>
            <a:spLocks noChangeArrowheads="1"/>
          </p:cNvSpPr>
          <p:nvPr/>
        </p:nvSpPr>
        <p:spPr bwMode="auto">
          <a:xfrm>
            <a:off x="3049588" y="2608263"/>
            <a:ext cx="435451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有德行，有才能。</a:t>
            </a:r>
            <a:endParaRPr lang="en-US" altLang="zh-CN" sz="24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Rectangle 2"/>
          <p:cNvSpPr txBox="1">
            <a:spLocks noChangeArrowheads="1"/>
          </p:cNvSpPr>
          <p:nvPr/>
        </p:nvSpPr>
        <p:spPr bwMode="auto">
          <a:xfrm>
            <a:off x="5408613" y="1138238"/>
            <a:ext cx="3389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解释词语</a:t>
            </a:r>
          </a:p>
        </p:txBody>
      </p:sp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638" y="714375"/>
            <a:ext cx="3744912" cy="5191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解释词语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8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2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6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72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72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68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72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22" grpId="0" bldLvl="0" animBg="1"/>
      <p:bldP spid="68623" grpId="0" bldLvl="0" animBg="1"/>
      <p:bldP spid="68624" grpId="0" bldLvl="0" animBg="1"/>
      <p:bldP spid="68630" grpId="0" bldLvl="0" animBg="1"/>
      <p:bldP spid="72727" grpId="0"/>
      <p:bldP spid="72728" grpId="0"/>
      <p:bldP spid="72729" grpId="0"/>
      <p:bldP spid="72730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4"/>
          <p:cNvSpPr>
            <a:spLocks noChangeArrowheads="1"/>
          </p:cNvSpPr>
          <p:nvPr/>
        </p:nvSpPr>
        <p:spPr bwMode="auto">
          <a:xfrm>
            <a:off x="833438" y="2627313"/>
            <a:ext cx="7723187" cy="666750"/>
          </a:xfrm>
          <a:prstGeom prst="rect">
            <a:avLst/>
          </a:prstGeom>
          <a:gradFill rotWithShape="0">
            <a:gsLst>
              <a:gs pos="0">
                <a:srgbClr val="FFFFFF">
                  <a:alpha val="89998"/>
                </a:srgbClr>
              </a:gs>
              <a:gs pos="100000">
                <a:srgbClr val="33CCFF">
                  <a:alpha val="59998"/>
                </a:srgbClr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4" dir="b"/>
          </a:scene3d>
          <a:sp3d extrusionH="100000" prstMaterial="legacyMatte">
            <a:bevelT w="13500" h="13500" prst="angle"/>
            <a:bevelB w="13500" h="13500" prst="angle"/>
            <a:extrusionClr>
              <a:srgbClr val="66CCFF"/>
            </a:extrusionClr>
          </a:sp3d>
        </p:spPr>
        <p:txBody>
          <a:bodyPr wrap="none" anchor="ctr">
            <a:flatTx/>
          </a:bodyPr>
          <a:lstStyle/>
          <a:p>
            <a:pPr latinLnBrk="1"/>
            <a:endParaRPr lang="zh-CN" altLang="en-US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36866" name="Rectangle 5"/>
          <p:cNvSpPr>
            <a:spLocks noChangeArrowheads="1"/>
          </p:cNvSpPr>
          <p:nvPr/>
        </p:nvSpPr>
        <p:spPr bwMode="auto">
          <a:xfrm>
            <a:off x="828675" y="1908175"/>
            <a:ext cx="7727950" cy="688975"/>
          </a:xfrm>
          <a:prstGeom prst="rect">
            <a:avLst/>
          </a:prstGeom>
          <a:gradFill rotWithShape="0">
            <a:gsLst>
              <a:gs pos="0">
                <a:srgbClr val="FFFFFF">
                  <a:alpha val="89998"/>
                </a:srgbClr>
              </a:gs>
              <a:gs pos="100000">
                <a:srgbClr val="33CCFF">
                  <a:alpha val="59998"/>
                </a:srgbClr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4" dir="b"/>
          </a:scene3d>
          <a:sp3d extrusionH="100000" prstMaterial="legacyMatte">
            <a:bevelT w="13500" h="13500" prst="angle"/>
            <a:bevelB w="13500" h="13500" prst="angle"/>
            <a:extrusionClr>
              <a:srgbClr val="66CCFF"/>
            </a:extrusionClr>
          </a:sp3d>
        </p:spPr>
        <p:txBody>
          <a:bodyPr wrap="none" anchor="ctr">
            <a:flatTx/>
          </a:bodyPr>
          <a:lstStyle/>
          <a:p>
            <a:pPr latinLnBrk="1"/>
            <a:endParaRPr lang="zh-CN" altLang="en-US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36867" name="Rectangle 6"/>
          <p:cNvSpPr>
            <a:spLocks noChangeArrowheads="1"/>
          </p:cNvSpPr>
          <p:nvPr/>
        </p:nvSpPr>
        <p:spPr bwMode="auto">
          <a:xfrm>
            <a:off x="814388" y="4110038"/>
            <a:ext cx="7648575" cy="566737"/>
          </a:xfrm>
          <a:prstGeom prst="rect">
            <a:avLst/>
          </a:prstGeom>
          <a:gradFill rotWithShape="0">
            <a:gsLst>
              <a:gs pos="0">
                <a:srgbClr val="FFFFFF">
                  <a:alpha val="89998"/>
                </a:srgbClr>
              </a:gs>
              <a:gs pos="100000">
                <a:srgbClr val="33CCFF">
                  <a:alpha val="59998"/>
                </a:srgbClr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4" dir="b"/>
          </a:scene3d>
          <a:sp3d extrusionH="100000" prstMaterial="legacyMatte">
            <a:bevelT w="13500" h="13500" prst="angle"/>
            <a:bevelB w="13500" h="13500" prst="angle"/>
            <a:extrusionClr>
              <a:srgbClr val="66CCFF"/>
            </a:extrusionClr>
          </a:sp3d>
        </p:spPr>
        <p:txBody>
          <a:bodyPr wrap="none" anchor="ctr">
            <a:flatTx/>
          </a:bodyPr>
          <a:lstStyle/>
          <a:p>
            <a:pPr latinLnBrk="1"/>
            <a:endParaRPr lang="zh-CN" altLang="en-US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36868" name="Rectangle 7"/>
          <p:cNvSpPr>
            <a:spLocks noChangeArrowheads="1"/>
          </p:cNvSpPr>
          <p:nvPr/>
        </p:nvSpPr>
        <p:spPr bwMode="auto">
          <a:xfrm>
            <a:off x="847725" y="3378200"/>
            <a:ext cx="7648575" cy="566738"/>
          </a:xfrm>
          <a:prstGeom prst="rect">
            <a:avLst/>
          </a:prstGeom>
          <a:gradFill rotWithShape="0">
            <a:gsLst>
              <a:gs pos="0">
                <a:srgbClr val="FFFFFF">
                  <a:alpha val="89998"/>
                </a:srgbClr>
              </a:gs>
              <a:gs pos="100000">
                <a:srgbClr val="33CCFF">
                  <a:alpha val="59998"/>
                </a:srgbClr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4" dir="b"/>
          </a:scene3d>
          <a:sp3d extrusionH="100000" prstMaterial="legacyMatte">
            <a:bevelT w="13500" h="13500" prst="angle"/>
            <a:bevelB w="13500" h="13500" prst="angle"/>
            <a:extrusionClr>
              <a:srgbClr val="66CCFF"/>
            </a:extrusionClr>
          </a:sp3d>
        </p:spPr>
        <p:txBody>
          <a:bodyPr wrap="none" anchor="ctr">
            <a:flatTx/>
          </a:bodyPr>
          <a:lstStyle/>
          <a:p>
            <a:pPr latinLnBrk="1"/>
            <a:endParaRPr lang="zh-CN" altLang="en-US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36869" name="Line 12"/>
          <p:cNvSpPr>
            <a:spLocks noChangeShapeType="1"/>
          </p:cNvSpPr>
          <p:nvPr/>
        </p:nvSpPr>
        <p:spPr bwMode="auto">
          <a:xfrm>
            <a:off x="525463" y="4881563"/>
            <a:ext cx="8031162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0" name="Line 13"/>
          <p:cNvSpPr>
            <a:spLocks noChangeShapeType="1"/>
          </p:cNvSpPr>
          <p:nvPr/>
        </p:nvSpPr>
        <p:spPr bwMode="auto">
          <a:xfrm>
            <a:off x="582613" y="3282950"/>
            <a:ext cx="799147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8622" name="AutoShape 14"/>
          <p:cNvSpPr>
            <a:spLocks noChangeArrowheads="1"/>
          </p:cNvSpPr>
          <p:nvPr/>
        </p:nvSpPr>
        <p:spPr bwMode="auto">
          <a:xfrm>
            <a:off x="735013" y="3451225"/>
            <a:ext cx="2201862" cy="482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33CCFF"/>
              </a:gs>
              <a:gs pos="100000">
                <a:srgbClr val="33CCFF">
                  <a:gamma/>
                  <a:shade val="45882"/>
                  <a:invGamma/>
                </a:srgb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latinLnBrk="1">
              <a:defRPr/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弦外之音：</a:t>
            </a:r>
            <a:endParaRPr lang="ko-KR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헤드라인M" pitchFamily="2" charset="-127"/>
              <a:ea typeface="HY헤드라인M" pitchFamily="2" charset="-127"/>
            </a:endParaRPr>
          </a:p>
        </p:txBody>
      </p:sp>
      <p:sp>
        <p:nvSpPr>
          <p:cNvPr id="68623" name="AutoShape 15"/>
          <p:cNvSpPr>
            <a:spLocks noChangeArrowheads="1"/>
          </p:cNvSpPr>
          <p:nvPr/>
        </p:nvSpPr>
        <p:spPr bwMode="auto">
          <a:xfrm>
            <a:off x="736600" y="2695575"/>
            <a:ext cx="2201863" cy="482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33CCFF"/>
              </a:gs>
              <a:gs pos="100000">
                <a:srgbClr val="33CCFF">
                  <a:gamma/>
                  <a:shade val="45882"/>
                  <a:invGamma/>
                </a:srgb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latinLnBrk="1">
              <a:defRPr/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铁骨铮铮：</a:t>
            </a:r>
            <a:endParaRPr lang="ko-KR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헤드라인M" pitchFamily="2" charset="-127"/>
              <a:ea typeface="HY헤드라인M" pitchFamily="2" charset="-127"/>
            </a:endParaRPr>
          </a:p>
        </p:txBody>
      </p:sp>
      <p:sp>
        <p:nvSpPr>
          <p:cNvPr id="68624" name="AutoShape 16"/>
          <p:cNvSpPr>
            <a:spLocks noChangeArrowheads="1"/>
          </p:cNvSpPr>
          <p:nvPr/>
        </p:nvSpPr>
        <p:spPr bwMode="auto">
          <a:xfrm>
            <a:off x="728663" y="4203700"/>
            <a:ext cx="2201862" cy="482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33CCFF"/>
              </a:gs>
              <a:gs pos="100000">
                <a:srgbClr val="33CCFF">
                  <a:gamma/>
                  <a:shade val="45882"/>
                  <a:invGamma/>
                </a:srgb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latinLnBrk="1">
              <a:defRPr/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赞颂不已：</a:t>
            </a:r>
            <a:endParaRPr lang="ko-KR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헤드라인M" pitchFamily="2" charset="-127"/>
              <a:ea typeface="HY헤드라인M" pitchFamily="2" charset="-127"/>
            </a:endParaRPr>
          </a:p>
        </p:txBody>
      </p:sp>
      <p:sp>
        <p:nvSpPr>
          <p:cNvPr id="36874" name="Line 19"/>
          <p:cNvSpPr>
            <a:spLocks noChangeShapeType="1"/>
          </p:cNvSpPr>
          <p:nvPr/>
        </p:nvSpPr>
        <p:spPr bwMode="auto">
          <a:xfrm>
            <a:off x="582613" y="2570163"/>
            <a:ext cx="799147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5" name="Line 20"/>
          <p:cNvSpPr>
            <a:spLocks noChangeShapeType="1"/>
          </p:cNvSpPr>
          <p:nvPr/>
        </p:nvSpPr>
        <p:spPr bwMode="auto">
          <a:xfrm>
            <a:off x="582613" y="4027488"/>
            <a:ext cx="799147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6" name="Line 21"/>
          <p:cNvSpPr>
            <a:spLocks noChangeShapeType="1"/>
          </p:cNvSpPr>
          <p:nvPr/>
        </p:nvSpPr>
        <p:spPr bwMode="auto">
          <a:xfrm flipH="1">
            <a:off x="554038" y="1928813"/>
            <a:ext cx="44450" cy="3013075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30" name="AutoShape 22"/>
          <p:cNvSpPr>
            <a:spLocks noChangeArrowheads="1"/>
          </p:cNvSpPr>
          <p:nvPr/>
        </p:nvSpPr>
        <p:spPr bwMode="auto">
          <a:xfrm>
            <a:off x="735013" y="1897063"/>
            <a:ext cx="2201862" cy="482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33CCFF"/>
              </a:gs>
              <a:gs pos="100000">
                <a:srgbClr val="33CCFF">
                  <a:gamma/>
                  <a:shade val="45882"/>
                  <a:invGamma/>
                </a:srgb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latinLnBrk="1">
              <a:defRPr/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颜筋柳骨：</a:t>
            </a:r>
            <a:endParaRPr lang="ko-KR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헤드라인M" pitchFamily="2" charset="-127"/>
              <a:ea typeface="HY헤드라인M" pitchFamily="2" charset="-127"/>
            </a:endParaRPr>
          </a:p>
        </p:txBody>
      </p:sp>
      <p:sp>
        <p:nvSpPr>
          <p:cNvPr id="72727" name="Rectangle 23"/>
          <p:cNvSpPr>
            <a:spLocks noChangeArrowheads="1"/>
          </p:cNvSpPr>
          <p:nvPr/>
        </p:nvSpPr>
        <p:spPr bwMode="auto">
          <a:xfrm>
            <a:off x="3049588" y="1884363"/>
            <a:ext cx="42195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指颜真卿、柳公权两家书法苍劲有力，</a:t>
            </a:r>
            <a:endParaRPr lang="en-US" altLang="zh-CN" sz="24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乏指书法极佳。</a:t>
            </a:r>
            <a:endParaRPr lang="en-US" altLang="zh-CN" sz="24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3049588" y="3341688"/>
            <a:ext cx="45434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琴弦停止弹拔以后的余音。</a:t>
            </a:r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3049588" y="4106863"/>
            <a:ext cx="481488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不停地称赞颂扬。</a:t>
            </a:r>
          </a:p>
        </p:txBody>
      </p:sp>
      <p:sp>
        <p:nvSpPr>
          <p:cNvPr id="72730" name="Rectangle 26"/>
          <p:cNvSpPr>
            <a:spLocks noChangeArrowheads="1"/>
          </p:cNvSpPr>
          <p:nvPr/>
        </p:nvSpPr>
        <p:spPr bwMode="auto">
          <a:xfrm>
            <a:off x="3049588" y="2608263"/>
            <a:ext cx="435451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形容坚强不屈的意志和敢于同恶势力</a:t>
            </a:r>
            <a:endParaRPr lang="en-US" altLang="zh-CN" sz="24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作斗争的凛然正气。</a:t>
            </a:r>
          </a:p>
        </p:txBody>
      </p:sp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638" y="714375"/>
            <a:ext cx="3744912" cy="5191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解释词语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8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2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2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72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68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72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22" grpId="0" bldLvl="0" animBg="1"/>
      <p:bldP spid="68623" grpId="0" bldLvl="0" animBg="1"/>
      <p:bldP spid="68624" grpId="0" bldLvl="0" animBg="1"/>
      <p:bldP spid="68630" grpId="0" bldLvl="0" animBg="1"/>
      <p:bldP spid="72727" grpId="0"/>
      <p:bldP spid="72728" grpId="0"/>
      <p:bldP spid="72729" grpId="0"/>
      <p:bldP spid="727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15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70713" y="2516188"/>
            <a:ext cx="16573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191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常识拓展</a:t>
            </a:r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41350" y="1255713"/>
            <a:ext cx="1798638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流程图: 可选过程 4"/>
          <p:cNvSpPr/>
          <p:nvPr/>
        </p:nvSpPr>
        <p:spPr>
          <a:xfrm>
            <a:off x="2440305" y="1326515"/>
            <a:ext cx="5438775" cy="992505"/>
          </a:xfrm>
          <a:prstGeom prst="flowChartAlternateProcess">
            <a:avLst/>
          </a:prstGeom>
          <a:solidFill>
            <a:srgbClr val="C8D925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>
                <a:sym typeface="+mn-ea"/>
              </a:rPr>
              <a:t>按总</a:t>
            </a:r>
            <a:r>
              <a:rPr lang="en-US" altLang="zh-CN">
                <a:sym typeface="+mn-ea"/>
              </a:rPr>
              <a:t>—</a:t>
            </a:r>
            <a:r>
              <a:rPr lang="zh-CN" altLang="en-US">
                <a:sym typeface="+mn-ea"/>
              </a:rPr>
              <a:t>分</a:t>
            </a:r>
            <a:r>
              <a:rPr lang="en-US" altLang="zh-CN">
                <a:sym typeface="+mn-ea"/>
              </a:rPr>
              <a:t>—</a:t>
            </a:r>
            <a:r>
              <a:rPr lang="zh-CN" altLang="en-US">
                <a:sym typeface="+mn-ea"/>
              </a:rPr>
              <a:t>总来分。</a:t>
            </a:r>
            <a:endParaRPr lang="zh-CN" altLang="en-US"/>
          </a:p>
        </p:txBody>
      </p:sp>
      <p:sp>
        <p:nvSpPr>
          <p:cNvPr id="6" name="流程图: 可选过程 5"/>
          <p:cNvSpPr/>
          <p:nvPr/>
        </p:nvSpPr>
        <p:spPr>
          <a:xfrm>
            <a:off x="2587625" y="1476375"/>
            <a:ext cx="5181600" cy="693738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897" name="矩形 6"/>
          <p:cNvSpPr>
            <a:spLocks noChangeArrowheads="1"/>
          </p:cNvSpPr>
          <p:nvPr/>
        </p:nvSpPr>
        <p:spPr bwMode="auto">
          <a:xfrm>
            <a:off x="2855913" y="1325563"/>
            <a:ext cx="5303837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ym typeface="+mn-ea"/>
              </a:rPr>
              <a:t>    </a:t>
            </a:r>
            <a:r>
              <a:rPr lang="zh-CN" altLang="en-US" sz="2800" b="1">
                <a:sym typeface="+mn-ea"/>
              </a:rPr>
              <a:t>文中的官职名解释</a:t>
            </a:r>
            <a:endParaRPr lang="zh-CN" altLang="en-US" sz="2800" b="1"/>
          </a:p>
          <a:p>
            <a:pPr>
              <a:lnSpc>
                <a:spcPct val="150000"/>
              </a:lnSpc>
            </a:pP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椭圆 30"/>
          <p:cNvSpPr/>
          <p:nvPr>
            <p:custDataLst>
              <p:tags r:id="rId2"/>
            </p:custDataLst>
          </p:nvPr>
        </p:nvSpPr>
        <p:spPr>
          <a:xfrm rot="1069622">
            <a:off x="4495800" y="2981325"/>
            <a:ext cx="1835150" cy="1763713"/>
          </a:xfrm>
          <a:custGeom>
            <a:avLst/>
            <a:gdLst/>
            <a:ahLst/>
            <a:cxnLst/>
            <a:rect l="l" t="t" r="r" b="b"/>
            <a:pathLst>
              <a:path w="3436648" h="3744044">
                <a:moveTo>
                  <a:pt x="1564626" y="0"/>
                </a:moveTo>
                <a:cubicBezTo>
                  <a:pt x="2598515" y="0"/>
                  <a:pt x="3436648" y="838133"/>
                  <a:pt x="3436648" y="1872022"/>
                </a:cubicBezTo>
                <a:cubicBezTo>
                  <a:pt x="3436648" y="2905911"/>
                  <a:pt x="2598515" y="3744044"/>
                  <a:pt x="1564626" y="3744044"/>
                </a:cubicBezTo>
                <a:cubicBezTo>
                  <a:pt x="1382192" y="3744044"/>
                  <a:pt x="1205852" y="3717948"/>
                  <a:pt x="1039512" y="3667999"/>
                </a:cubicBezTo>
                <a:cubicBezTo>
                  <a:pt x="1150762" y="3690559"/>
                  <a:pt x="1265885" y="3702108"/>
                  <a:pt x="1383706" y="3702108"/>
                </a:cubicBezTo>
                <a:cubicBezTo>
                  <a:pt x="2358045" y="3702108"/>
                  <a:pt x="3147902" y="2912251"/>
                  <a:pt x="3147902" y="1937912"/>
                </a:cubicBezTo>
                <a:cubicBezTo>
                  <a:pt x="3147902" y="963573"/>
                  <a:pt x="2358045" y="173716"/>
                  <a:pt x="1383706" y="173716"/>
                </a:cubicBezTo>
                <a:cubicBezTo>
                  <a:pt x="822226" y="173716"/>
                  <a:pt x="322009" y="436016"/>
                  <a:pt x="0" y="845630"/>
                </a:cubicBezTo>
                <a:cubicBezTo>
                  <a:pt x="333766" y="336060"/>
                  <a:pt x="909951" y="0"/>
                  <a:pt x="1564626" y="0"/>
                </a:cubicBezTo>
                <a:close/>
              </a:path>
            </a:pathLst>
          </a:custGeom>
          <a:solidFill>
            <a:srgbClr val="D99B7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" name="任意多边形 8"/>
          <p:cNvSpPr/>
          <p:nvPr>
            <p:custDataLst>
              <p:tags r:id="rId3"/>
            </p:custDataLst>
          </p:nvPr>
        </p:nvSpPr>
        <p:spPr>
          <a:xfrm>
            <a:off x="339725" y="3216275"/>
            <a:ext cx="5459413" cy="1214438"/>
          </a:xfrm>
          <a:custGeom>
            <a:avLst/>
            <a:gdLst>
              <a:gd name="connsiteX0" fmla="*/ 184972 w 2026745"/>
              <a:gd name="connsiteY0" fmla="*/ 0 h 406076"/>
              <a:gd name="connsiteX1" fmla="*/ 1841773 w 2026745"/>
              <a:gd name="connsiteY1" fmla="*/ 0 h 406076"/>
              <a:gd name="connsiteX2" fmla="*/ 2026745 w 2026745"/>
              <a:gd name="connsiteY2" fmla="*/ 184972 h 406076"/>
              <a:gd name="connsiteX3" fmla="*/ 2026745 w 2026745"/>
              <a:gd name="connsiteY3" fmla="*/ 221104 h 406076"/>
              <a:gd name="connsiteX4" fmla="*/ 1841773 w 2026745"/>
              <a:gd name="connsiteY4" fmla="*/ 406076 h 406076"/>
              <a:gd name="connsiteX5" fmla="*/ 184972 w 2026745"/>
              <a:gd name="connsiteY5" fmla="*/ 406076 h 406076"/>
              <a:gd name="connsiteX6" fmla="*/ 0 w 2026745"/>
              <a:gd name="connsiteY6" fmla="*/ 221104 h 406076"/>
              <a:gd name="connsiteX7" fmla="*/ 0 w 2026745"/>
              <a:gd name="connsiteY7" fmla="*/ 184972 h 406076"/>
              <a:gd name="connsiteX8" fmla="*/ 184972 w 2026745"/>
              <a:gd name="connsiteY8" fmla="*/ 0 h 406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6745" h="406076">
                <a:moveTo>
                  <a:pt x="184972" y="0"/>
                </a:moveTo>
                <a:lnTo>
                  <a:pt x="1841773" y="0"/>
                </a:lnTo>
                <a:cubicBezTo>
                  <a:pt x="1943930" y="0"/>
                  <a:pt x="2026745" y="82815"/>
                  <a:pt x="2026745" y="184972"/>
                </a:cubicBezTo>
                <a:lnTo>
                  <a:pt x="2026745" y="221104"/>
                </a:lnTo>
                <a:cubicBezTo>
                  <a:pt x="2026745" y="323261"/>
                  <a:pt x="1943930" y="406076"/>
                  <a:pt x="1841773" y="406076"/>
                </a:cubicBezTo>
                <a:lnTo>
                  <a:pt x="184972" y="406076"/>
                </a:lnTo>
                <a:cubicBezTo>
                  <a:pt x="82815" y="406076"/>
                  <a:pt x="0" y="323261"/>
                  <a:pt x="0" y="221104"/>
                </a:cubicBezTo>
                <a:lnTo>
                  <a:pt x="0" y="184972"/>
                </a:lnTo>
                <a:cubicBezTo>
                  <a:pt x="0" y="82815"/>
                  <a:pt x="82815" y="0"/>
                  <a:pt x="184972" y="0"/>
                </a:cubicBezTo>
                <a:close/>
              </a:path>
            </a:pathLst>
          </a:custGeom>
          <a:solidFill>
            <a:srgbClr val="FFFFFF"/>
          </a:solidFill>
          <a:ln w="41275" cap="flat" cmpd="sng" algn="ctr">
            <a:solidFill>
              <a:srgbClr val="238133"/>
            </a:solidFill>
            <a:prstDash val="solid"/>
            <a:miter lim="800000"/>
          </a:ln>
          <a:effectLst/>
        </p:spPr>
        <p:txBody>
          <a:bodyPr rIns="2880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 dirty="0">
              <a:solidFill>
                <a:srgbClr val="43434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30"/>
          <p:cNvSpPr/>
          <p:nvPr>
            <p:custDataLst>
              <p:tags r:id="rId4"/>
            </p:custDataLst>
          </p:nvPr>
        </p:nvSpPr>
        <p:spPr>
          <a:xfrm rot="20530378" flipH="1">
            <a:off x="6575425" y="2935288"/>
            <a:ext cx="1579563" cy="1762125"/>
          </a:xfrm>
          <a:custGeom>
            <a:avLst/>
            <a:gdLst/>
            <a:ahLst/>
            <a:cxnLst/>
            <a:rect l="l" t="t" r="r" b="b"/>
            <a:pathLst>
              <a:path w="3436648" h="3744044">
                <a:moveTo>
                  <a:pt x="1564626" y="0"/>
                </a:moveTo>
                <a:cubicBezTo>
                  <a:pt x="2598515" y="0"/>
                  <a:pt x="3436648" y="838133"/>
                  <a:pt x="3436648" y="1872022"/>
                </a:cubicBezTo>
                <a:cubicBezTo>
                  <a:pt x="3436648" y="2905911"/>
                  <a:pt x="2598515" y="3744044"/>
                  <a:pt x="1564626" y="3744044"/>
                </a:cubicBezTo>
                <a:cubicBezTo>
                  <a:pt x="1382192" y="3744044"/>
                  <a:pt x="1205852" y="3717948"/>
                  <a:pt x="1039512" y="3667999"/>
                </a:cubicBezTo>
                <a:cubicBezTo>
                  <a:pt x="1150762" y="3690559"/>
                  <a:pt x="1265885" y="3702108"/>
                  <a:pt x="1383706" y="3702108"/>
                </a:cubicBezTo>
                <a:cubicBezTo>
                  <a:pt x="2358045" y="3702108"/>
                  <a:pt x="3147902" y="2912251"/>
                  <a:pt x="3147902" y="1937912"/>
                </a:cubicBezTo>
                <a:cubicBezTo>
                  <a:pt x="3147902" y="963573"/>
                  <a:pt x="2358045" y="173716"/>
                  <a:pt x="1383706" y="173716"/>
                </a:cubicBezTo>
                <a:cubicBezTo>
                  <a:pt x="822226" y="173716"/>
                  <a:pt x="322009" y="436016"/>
                  <a:pt x="0" y="845630"/>
                </a:cubicBezTo>
                <a:cubicBezTo>
                  <a:pt x="333766" y="336060"/>
                  <a:pt x="909951" y="0"/>
                  <a:pt x="1564626" y="0"/>
                </a:cubicBezTo>
                <a:close/>
              </a:path>
            </a:pathLst>
          </a:custGeom>
          <a:solidFill>
            <a:srgbClr val="D99B7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39725" y="3070225"/>
            <a:ext cx="5695950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    </a:t>
            </a:r>
            <a:r>
              <a:rPr lang="zh-CN" altLang="en-US" sz="240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  <a:sym typeface="+mn-ea"/>
              </a:rPr>
              <a:t>中书舍人：</a:t>
            </a:r>
            <a:r>
              <a:rPr lang="zh-CN" altLang="en-US" sz="2400" b="1">
                <a:ea typeface="微软雅黑" pitchFamily="34" charset="-122"/>
                <a:cs typeface="Times New Roman" pitchFamily="18" charset="0"/>
                <a:sym typeface="+mn-ea"/>
              </a:rPr>
              <a:t>掌起草诏令、侍从、宣旨、劳问、接纳上奏文表，兼管中书省事务。</a:t>
            </a:r>
          </a:p>
          <a:p>
            <a:endParaRPr lang="zh-CN" altLang="en-US" sz="2400" b="1">
              <a:solidFill>
                <a:srgbClr val="00000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2" name="椭圆 30"/>
          <p:cNvSpPr/>
          <p:nvPr>
            <p:custDataLst>
              <p:tags r:id="rId5"/>
            </p:custDataLst>
          </p:nvPr>
        </p:nvSpPr>
        <p:spPr>
          <a:xfrm rot="1069622">
            <a:off x="163513" y="4662488"/>
            <a:ext cx="1835150" cy="1763712"/>
          </a:xfrm>
          <a:custGeom>
            <a:avLst/>
            <a:gdLst/>
            <a:ahLst/>
            <a:cxnLst/>
            <a:rect l="l" t="t" r="r" b="b"/>
            <a:pathLst>
              <a:path w="3436648" h="3744044">
                <a:moveTo>
                  <a:pt x="1564626" y="0"/>
                </a:moveTo>
                <a:cubicBezTo>
                  <a:pt x="2598515" y="0"/>
                  <a:pt x="3436648" y="838133"/>
                  <a:pt x="3436648" y="1872022"/>
                </a:cubicBezTo>
                <a:cubicBezTo>
                  <a:pt x="3436648" y="2905911"/>
                  <a:pt x="2598515" y="3744044"/>
                  <a:pt x="1564626" y="3744044"/>
                </a:cubicBezTo>
                <a:cubicBezTo>
                  <a:pt x="1382192" y="3744044"/>
                  <a:pt x="1205852" y="3717948"/>
                  <a:pt x="1039512" y="3667999"/>
                </a:cubicBezTo>
                <a:cubicBezTo>
                  <a:pt x="1150762" y="3690559"/>
                  <a:pt x="1265885" y="3702108"/>
                  <a:pt x="1383706" y="3702108"/>
                </a:cubicBezTo>
                <a:cubicBezTo>
                  <a:pt x="2358045" y="3702108"/>
                  <a:pt x="3147902" y="2912251"/>
                  <a:pt x="3147902" y="1937912"/>
                </a:cubicBezTo>
                <a:cubicBezTo>
                  <a:pt x="3147902" y="963573"/>
                  <a:pt x="2358045" y="173716"/>
                  <a:pt x="1383706" y="173716"/>
                </a:cubicBezTo>
                <a:cubicBezTo>
                  <a:pt x="822226" y="173716"/>
                  <a:pt x="322009" y="436016"/>
                  <a:pt x="0" y="845630"/>
                </a:cubicBezTo>
                <a:cubicBezTo>
                  <a:pt x="333766" y="336060"/>
                  <a:pt x="909951" y="0"/>
                  <a:pt x="1564626" y="0"/>
                </a:cubicBezTo>
                <a:close/>
              </a:path>
            </a:pathLst>
          </a:custGeom>
          <a:solidFill>
            <a:srgbClr val="D99B7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3" name="椭圆 30"/>
          <p:cNvSpPr/>
          <p:nvPr>
            <p:custDataLst>
              <p:tags r:id="rId6"/>
            </p:custDataLst>
          </p:nvPr>
        </p:nvSpPr>
        <p:spPr>
          <a:xfrm rot="20530378" flipH="1">
            <a:off x="2149475" y="4587875"/>
            <a:ext cx="1579563" cy="1762125"/>
          </a:xfrm>
          <a:custGeom>
            <a:avLst/>
            <a:gdLst/>
            <a:ahLst/>
            <a:cxnLst/>
            <a:rect l="l" t="t" r="r" b="b"/>
            <a:pathLst>
              <a:path w="3436648" h="3744044">
                <a:moveTo>
                  <a:pt x="1564626" y="0"/>
                </a:moveTo>
                <a:cubicBezTo>
                  <a:pt x="2598515" y="0"/>
                  <a:pt x="3436648" y="838133"/>
                  <a:pt x="3436648" y="1872022"/>
                </a:cubicBezTo>
                <a:cubicBezTo>
                  <a:pt x="3436648" y="2905911"/>
                  <a:pt x="2598515" y="3744044"/>
                  <a:pt x="1564626" y="3744044"/>
                </a:cubicBezTo>
                <a:cubicBezTo>
                  <a:pt x="1382192" y="3744044"/>
                  <a:pt x="1205852" y="3717948"/>
                  <a:pt x="1039512" y="3667999"/>
                </a:cubicBezTo>
                <a:cubicBezTo>
                  <a:pt x="1150762" y="3690559"/>
                  <a:pt x="1265885" y="3702108"/>
                  <a:pt x="1383706" y="3702108"/>
                </a:cubicBezTo>
                <a:cubicBezTo>
                  <a:pt x="2358045" y="3702108"/>
                  <a:pt x="3147902" y="2912251"/>
                  <a:pt x="3147902" y="1937912"/>
                </a:cubicBezTo>
                <a:cubicBezTo>
                  <a:pt x="3147902" y="963573"/>
                  <a:pt x="2358045" y="173716"/>
                  <a:pt x="1383706" y="173716"/>
                </a:cubicBezTo>
                <a:cubicBezTo>
                  <a:pt x="822226" y="173716"/>
                  <a:pt x="322009" y="436016"/>
                  <a:pt x="0" y="845630"/>
                </a:cubicBezTo>
                <a:cubicBezTo>
                  <a:pt x="333766" y="336060"/>
                  <a:pt x="909951" y="0"/>
                  <a:pt x="1564626" y="0"/>
                </a:cubicBezTo>
                <a:close/>
              </a:path>
            </a:pathLst>
          </a:custGeom>
          <a:solidFill>
            <a:srgbClr val="D99B7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4" name="任意多边形 13"/>
          <p:cNvSpPr/>
          <p:nvPr>
            <p:custDataLst>
              <p:tags r:id="rId7"/>
            </p:custDataLst>
          </p:nvPr>
        </p:nvSpPr>
        <p:spPr>
          <a:xfrm>
            <a:off x="2628900" y="4902200"/>
            <a:ext cx="5757863" cy="1133475"/>
          </a:xfrm>
          <a:custGeom>
            <a:avLst/>
            <a:gdLst>
              <a:gd name="connsiteX0" fmla="*/ 184972 w 2026745"/>
              <a:gd name="connsiteY0" fmla="*/ 0 h 406076"/>
              <a:gd name="connsiteX1" fmla="*/ 1841773 w 2026745"/>
              <a:gd name="connsiteY1" fmla="*/ 0 h 406076"/>
              <a:gd name="connsiteX2" fmla="*/ 2026745 w 2026745"/>
              <a:gd name="connsiteY2" fmla="*/ 184972 h 406076"/>
              <a:gd name="connsiteX3" fmla="*/ 2026745 w 2026745"/>
              <a:gd name="connsiteY3" fmla="*/ 221104 h 406076"/>
              <a:gd name="connsiteX4" fmla="*/ 1841773 w 2026745"/>
              <a:gd name="connsiteY4" fmla="*/ 406076 h 406076"/>
              <a:gd name="connsiteX5" fmla="*/ 184972 w 2026745"/>
              <a:gd name="connsiteY5" fmla="*/ 406076 h 406076"/>
              <a:gd name="connsiteX6" fmla="*/ 0 w 2026745"/>
              <a:gd name="connsiteY6" fmla="*/ 221104 h 406076"/>
              <a:gd name="connsiteX7" fmla="*/ 0 w 2026745"/>
              <a:gd name="connsiteY7" fmla="*/ 184972 h 406076"/>
              <a:gd name="connsiteX8" fmla="*/ 184972 w 2026745"/>
              <a:gd name="connsiteY8" fmla="*/ 0 h 406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6745" h="406076">
                <a:moveTo>
                  <a:pt x="184972" y="0"/>
                </a:moveTo>
                <a:lnTo>
                  <a:pt x="1841773" y="0"/>
                </a:lnTo>
                <a:cubicBezTo>
                  <a:pt x="1943930" y="0"/>
                  <a:pt x="2026745" y="82815"/>
                  <a:pt x="2026745" y="184972"/>
                </a:cubicBezTo>
                <a:lnTo>
                  <a:pt x="2026745" y="221104"/>
                </a:lnTo>
                <a:cubicBezTo>
                  <a:pt x="2026745" y="323261"/>
                  <a:pt x="1943930" y="406076"/>
                  <a:pt x="1841773" y="406076"/>
                </a:cubicBezTo>
                <a:lnTo>
                  <a:pt x="184972" y="406076"/>
                </a:lnTo>
                <a:cubicBezTo>
                  <a:pt x="82815" y="406076"/>
                  <a:pt x="0" y="323261"/>
                  <a:pt x="0" y="221104"/>
                </a:cubicBezTo>
                <a:lnTo>
                  <a:pt x="0" y="184972"/>
                </a:lnTo>
                <a:cubicBezTo>
                  <a:pt x="0" y="82815"/>
                  <a:pt x="82815" y="0"/>
                  <a:pt x="184972" y="0"/>
                </a:cubicBezTo>
                <a:close/>
              </a:path>
            </a:pathLst>
          </a:custGeom>
          <a:solidFill>
            <a:srgbClr val="FFFFFF"/>
          </a:solidFill>
          <a:ln w="41275" cap="flat" cmpd="sng" algn="ctr">
            <a:solidFill>
              <a:srgbClr val="238133"/>
            </a:solidFill>
            <a:prstDash val="solid"/>
            <a:miter lim="800000"/>
          </a:ln>
          <a:effectLst/>
        </p:spPr>
        <p:txBody>
          <a:bodyPr rIns="2880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 dirty="0">
              <a:solidFill>
                <a:srgbClr val="43434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149600" y="5027613"/>
            <a:ext cx="471487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zh-CN" altLang="en-US" sz="2400">
                <a:ea typeface="微软雅黑" pitchFamily="34" charset="-122"/>
                <a:cs typeface="Times New Roman" pitchFamily="18" charset="0"/>
              </a:rPr>
              <a:t> </a:t>
            </a:r>
            <a:r>
              <a:rPr lang="zh-CN" altLang="en-US" sz="240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  <a:sym typeface="+mn-ea"/>
              </a:rPr>
              <a:t>谏议大夫：</a:t>
            </a:r>
            <a:r>
              <a:rPr lang="zh-CN" altLang="en-US" sz="2400" b="1">
                <a:ea typeface="微软雅黑" pitchFamily="34" charset="-122"/>
                <a:cs typeface="Times New Roman" pitchFamily="18" charset="0"/>
                <a:sym typeface="+mn-ea"/>
              </a:rPr>
              <a:t>规劝君主改正错误的官职。</a:t>
            </a:r>
            <a:endParaRPr lang="zh-CN" altLang="en-US" sz="2400" b="1"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4660900"/>
            <a:ext cx="1736725" cy="1767205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8" descr="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725" y="3667125"/>
            <a:ext cx="4032250" cy="282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191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初读感知</a:t>
            </a:r>
          </a:p>
        </p:txBody>
      </p:sp>
      <p:pic>
        <p:nvPicPr>
          <p:cNvPr id="38916" name="Picture 28" descr="bk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1436688"/>
            <a:ext cx="3563938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矩形 5"/>
          <p:cNvSpPr>
            <a:spLocks noChangeArrowheads="1"/>
          </p:cNvSpPr>
          <p:nvPr/>
        </p:nvSpPr>
        <p:spPr bwMode="auto">
          <a:xfrm>
            <a:off x="822325" y="2460625"/>
            <a:ext cx="2684463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ym typeface="+mn-ea"/>
              </a:rPr>
              <a:t>文章主要写了</a:t>
            </a:r>
          </a:p>
          <a:p>
            <a:r>
              <a:rPr lang="zh-CN" altLang="en-US" sz="2800" b="1">
                <a:sym typeface="+mn-ea"/>
              </a:rPr>
              <a:t>一件什么事情？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4" name="棱台 3"/>
          <p:cNvSpPr/>
          <p:nvPr/>
        </p:nvSpPr>
        <p:spPr>
          <a:xfrm>
            <a:off x="3849688" y="1284288"/>
            <a:ext cx="4610100" cy="4537075"/>
          </a:xfrm>
          <a:prstGeom prst="bevel">
            <a:avLst>
              <a:gd name="adj" fmla="val 4586"/>
            </a:avLst>
          </a:prstGeom>
          <a:solidFill>
            <a:srgbClr val="FF6699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060825" y="1570038"/>
            <a:ext cx="4067175" cy="44815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800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    </a:t>
            </a:r>
            <a:r>
              <a:rPr lang="en-US" altLang="zh-CN" sz="3200" b="1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+mj-cs"/>
                <a:sym typeface="+mn-ea"/>
              </a:rPr>
              <a:t>本文讲述</a:t>
            </a:r>
            <a:r>
              <a:rPr lang="zh-CN" altLang="en-US" sz="3200" b="1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+mj-cs"/>
                <a:sym typeface="+mn-ea"/>
              </a:rPr>
              <a:t>了大书法家柳公权成就和向皇帝直言劝谏的故事，塑造了一个</a:t>
            </a:r>
            <a:r>
              <a:rPr lang="zh-CN" altLang="en-US" sz="3200" b="1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+mj-cs"/>
                <a:sym typeface="+mn-ea"/>
              </a:rPr>
              <a:t>刚正不阿的</a:t>
            </a:r>
            <a:r>
              <a:rPr lang="zh-CN" altLang="en-US" sz="3200" b="1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+mj-cs"/>
                <a:sym typeface="+mn-ea"/>
              </a:rPr>
              <a:t>良臣形象。</a:t>
            </a:r>
          </a:p>
          <a:p>
            <a:pPr>
              <a:lnSpc>
                <a:spcPct val="150000"/>
              </a:lnSpc>
              <a:defRPr/>
            </a:pPr>
            <a:endParaRPr lang="zh-CN" altLang="en-US" sz="3200" b="1" dirty="0">
              <a:solidFill>
                <a:schemeClr val="bg1"/>
              </a:solidFill>
              <a:latin typeface="华文楷体" panose="02010600040101010101" charset="-122"/>
              <a:ea typeface="华文楷体" panose="02010600040101010101" charset="-122"/>
              <a:cs typeface="+mj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1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466725" y="3282950"/>
            <a:ext cx="6007100" cy="10699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lIns="72000" rIns="126000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srgbClr val="DE5D3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1427163" y="1876425"/>
            <a:ext cx="5046662" cy="95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lIns="72000" rIns="126000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srgbClr val="DE5D3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" name="任意多边形 1"/>
          <p:cNvSpPr/>
          <p:nvPr>
            <p:custDataLst>
              <p:tags r:id="rId3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-9525" y="736600"/>
            <a:ext cx="3743325" cy="5191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初读感知</a:t>
            </a:r>
          </a:p>
        </p:txBody>
      </p:sp>
      <p:sp>
        <p:nvSpPr>
          <p:cNvPr id="35" name="文本框 5"/>
          <p:cNvSpPr txBox="1"/>
          <p:nvPr>
            <p:custDataLst>
              <p:tags r:id="rId4"/>
            </p:custDataLst>
          </p:nvPr>
        </p:nvSpPr>
        <p:spPr bwMode="auto">
          <a:xfrm flipH="1">
            <a:off x="5240338" y="1812925"/>
            <a:ext cx="1150937" cy="1017588"/>
          </a:xfrm>
          <a:prstGeom prst="rect">
            <a:avLst/>
          </a:prstGeom>
          <a:solidFill>
            <a:srgbClr val="E9217B">
              <a:alpha val="68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dirty="0">
              <a:solidFill>
                <a:srgbClr val="FFFFFF"/>
              </a:solidFill>
              <a:latin typeface="Adobe Gothic Std B" panose="020B0800000000000000" pitchFamily="34" charset="-128"/>
              <a:ea typeface="Microsoft YaHei UI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39" name="文本框 5"/>
          <p:cNvSpPr txBox="1"/>
          <p:nvPr>
            <p:custDataLst>
              <p:tags r:id="rId5"/>
            </p:custDataLst>
          </p:nvPr>
        </p:nvSpPr>
        <p:spPr bwMode="auto">
          <a:xfrm flipH="1">
            <a:off x="5119688" y="3335338"/>
            <a:ext cx="1279525" cy="1017587"/>
          </a:xfrm>
          <a:prstGeom prst="rect">
            <a:avLst/>
          </a:prstGeom>
          <a:solidFill>
            <a:srgbClr val="E9217B">
              <a:alpha val="68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dirty="0">
              <a:solidFill>
                <a:srgbClr val="FFFFFF"/>
              </a:solidFill>
              <a:latin typeface="Adobe Gothic Std B" panose="020B0800000000000000" pitchFamily="34" charset="-128"/>
              <a:ea typeface="Microsoft YaHei UI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39943" name="TextBox 39"/>
          <p:cNvSpPr txBox="1">
            <a:spLocks noChangeArrowheads="1"/>
          </p:cNvSpPr>
          <p:nvPr/>
        </p:nvSpPr>
        <p:spPr bwMode="auto">
          <a:xfrm>
            <a:off x="7100888" y="2714625"/>
            <a:ext cx="822325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sym typeface="+mn-ea"/>
              </a:rPr>
              <a:t>按总</a:t>
            </a:r>
            <a:r>
              <a:rPr lang="en-US" altLang="zh-CN" sz="2800" b="1">
                <a:solidFill>
                  <a:srgbClr val="FF0000"/>
                </a:solidFill>
                <a:sym typeface="+mn-ea"/>
              </a:rPr>
              <a:t>—</a:t>
            </a:r>
            <a:r>
              <a:rPr lang="zh-CN" altLang="en-US" sz="2800" b="1">
                <a:solidFill>
                  <a:srgbClr val="FF0000"/>
                </a:solidFill>
                <a:sym typeface="+mn-ea"/>
              </a:rPr>
              <a:t>分</a:t>
            </a:r>
            <a:r>
              <a:rPr lang="en-US" altLang="zh-CN" sz="2800" b="1">
                <a:solidFill>
                  <a:srgbClr val="FF0000"/>
                </a:solidFill>
                <a:sym typeface="+mn-ea"/>
              </a:rPr>
              <a:t>—</a:t>
            </a:r>
            <a:r>
              <a:rPr lang="zh-CN" altLang="en-US" sz="2800" b="1">
                <a:solidFill>
                  <a:srgbClr val="FF0000"/>
                </a:solidFill>
                <a:sym typeface="+mn-ea"/>
              </a:rPr>
              <a:t>总来分。</a:t>
            </a:r>
            <a:endParaRPr lang="zh-CN" altLang="en-US" sz="28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5308600" y="2060575"/>
            <a:ext cx="10826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（</a:t>
            </a:r>
            <a:r>
              <a:rPr lang="en-US" altLang="zh-CN" sz="2800" b="1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2800" b="1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）</a:t>
            </a:r>
          </a:p>
        </p:txBody>
      </p:sp>
      <p:sp>
        <p:nvSpPr>
          <p:cNvPr id="60" name="矩形 59"/>
          <p:cNvSpPr>
            <a:spLocks noChangeArrowheads="1"/>
          </p:cNvSpPr>
          <p:nvPr/>
        </p:nvSpPr>
        <p:spPr bwMode="auto">
          <a:xfrm>
            <a:off x="5067300" y="3662363"/>
            <a:ext cx="14065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（</a:t>
            </a:r>
            <a:r>
              <a:rPr lang="en-US" altLang="zh-CN" sz="2800">
                <a:solidFill>
                  <a:schemeClr val="bg1"/>
                </a:solidFill>
                <a:ea typeface="微软雅黑" pitchFamily="34" charset="-122"/>
                <a:cs typeface="Times New Roman" pitchFamily="18" charset="0"/>
                <a:sym typeface="+mn-ea"/>
              </a:rPr>
              <a:t>2-8</a:t>
            </a:r>
            <a:r>
              <a:rPr lang="zh-CN" altLang="en-US" sz="2800" b="1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）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425575" y="1965325"/>
            <a:ext cx="41941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ym typeface="+mn-ea"/>
              </a:rPr>
              <a:t>概括柳公权的书法成就。 </a:t>
            </a:r>
            <a:endParaRPr lang="zh-CN" altLang="en-US" sz="2800"/>
          </a:p>
          <a:p>
            <a:endParaRPr lang="zh-CN" altLang="en-US" sz="2800" b="1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68325" y="3335338"/>
            <a:ext cx="51974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ym typeface="+mn-ea"/>
              </a:rPr>
              <a:t>具体分述柳公权多次直言规 </a:t>
            </a:r>
          </a:p>
          <a:p>
            <a:r>
              <a:rPr lang="zh-CN" altLang="en-US" sz="2800">
                <a:sym typeface="+mn-ea"/>
              </a:rPr>
              <a:t>劝皇帝的事情。 </a:t>
            </a:r>
            <a:endParaRPr lang="zh-CN" altLang="en-US" sz="2800"/>
          </a:p>
          <a:p>
            <a:endParaRPr lang="zh-CN" altLang="en-US" sz="2800" b="1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8" name="文本框 1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 flipH="1">
            <a:off x="393700" y="4964113"/>
            <a:ext cx="6380163" cy="8604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lIns="72000" rIns="126000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srgbClr val="DE5D3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"/>
          <p:cNvSpPr txBox="1"/>
          <p:nvPr>
            <p:custDataLst>
              <p:tags r:id="rId7"/>
            </p:custDataLst>
          </p:nvPr>
        </p:nvSpPr>
        <p:spPr bwMode="auto">
          <a:xfrm flipH="1">
            <a:off x="5424488" y="4964113"/>
            <a:ext cx="1257300" cy="860425"/>
          </a:xfrm>
          <a:prstGeom prst="rect">
            <a:avLst/>
          </a:prstGeom>
          <a:solidFill>
            <a:srgbClr val="E9217B">
              <a:alpha val="68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dirty="0">
              <a:solidFill>
                <a:srgbClr val="FFFFFF"/>
              </a:solidFill>
              <a:latin typeface="Adobe Gothic Std B" panose="020B0800000000000000" pitchFamily="34" charset="-128"/>
              <a:ea typeface="Microsoft YaHei UI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5424488" y="5132388"/>
            <a:ext cx="1071562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（</a:t>
            </a:r>
            <a:r>
              <a:rPr lang="en-US" altLang="zh-CN" sz="2800" b="1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9</a:t>
            </a:r>
            <a:r>
              <a:rPr lang="zh-CN" altLang="en-US" sz="2800" b="1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）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307975" y="4964113"/>
            <a:ext cx="516096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ym typeface="+mn-ea"/>
              </a:rPr>
              <a:t>归纳总结柳公权的“柳骨”风采</a:t>
            </a:r>
          </a:p>
          <a:p>
            <a:r>
              <a:rPr lang="zh-CN" altLang="en-US" sz="2800">
                <a:sym typeface="+mn-ea"/>
              </a:rPr>
              <a:t>和良臣形象。</a:t>
            </a:r>
            <a:endParaRPr lang="zh-CN" altLang="en-US" sz="2800"/>
          </a:p>
          <a:p>
            <a:endParaRPr lang="zh-CN" altLang="en-US" sz="2800" b="1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39952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80200" y="950913"/>
            <a:ext cx="14382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0" grpId="0"/>
      <p:bldP spid="14" grpId="0"/>
      <p:bldP spid="17" grpId="0"/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Oval 2"/>
          <p:cNvSpPr>
            <a:spLocks noChangeArrowheads="1"/>
          </p:cNvSpPr>
          <p:nvPr/>
        </p:nvSpPr>
        <p:spPr bwMode="auto">
          <a:xfrm>
            <a:off x="4557713" y="4864100"/>
            <a:ext cx="4052887" cy="711200"/>
          </a:xfrm>
          <a:prstGeom prst="ellipse">
            <a:avLst/>
          </a:prstGeom>
          <a:gradFill rotWithShape="1">
            <a:gsLst>
              <a:gs pos="0">
                <a:srgbClr val="99FF33">
                  <a:alpha val="39998"/>
                </a:srgbClr>
              </a:gs>
              <a:gs pos="100000">
                <a:srgbClr val="477618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40962" name="Oval 3"/>
          <p:cNvSpPr>
            <a:spLocks noChangeArrowheads="1"/>
          </p:cNvSpPr>
          <p:nvPr/>
        </p:nvSpPr>
        <p:spPr bwMode="auto">
          <a:xfrm>
            <a:off x="374650" y="4830763"/>
            <a:ext cx="4494213" cy="711200"/>
          </a:xfrm>
          <a:prstGeom prst="ellipse">
            <a:avLst/>
          </a:prstGeom>
          <a:gradFill rotWithShape="1">
            <a:gsLst>
              <a:gs pos="0">
                <a:srgbClr val="99FF33">
                  <a:alpha val="39998"/>
                </a:srgbClr>
              </a:gs>
              <a:gs pos="100000">
                <a:srgbClr val="477618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40963" name="Oval 4"/>
          <p:cNvSpPr>
            <a:spLocks noChangeArrowheads="1"/>
          </p:cNvSpPr>
          <p:nvPr/>
        </p:nvSpPr>
        <p:spPr bwMode="auto">
          <a:xfrm>
            <a:off x="555625" y="3789363"/>
            <a:ext cx="3886200" cy="1255712"/>
          </a:xfrm>
          <a:prstGeom prst="ellipse">
            <a:avLst/>
          </a:prstGeom>
          <a:gradFill rotWithShape="1">
            <a:gsLst>
              <a:gs pos="0">
                <a:srgbClr val="99FF33"/>
              </a:gs>
              <a:gs pos="50000">
                <a:srgbClr val="375C12"/>
              </a:gs>
              <a:gs pos="100000">
                <a:srgbClr val="99FF33"/>
              </a:gs>
            </a:gsLst>
            <a:lin ang="2700000" scaled="1"/>
          </a:gradFill>
          <a:ln w="9525">
            <a:round/>
            <a:headEnd/>
            <a:tailEnd/>
          </a:ln>
          <a:scene3d>
            <a:camera prst="legacyPerspectiveBottom"/>
            <a:lightRig rig="legacyFlat3" dir="t"/>
          </a:scene3d>
          <a:sp3d extrusionH="1878000" prstMaterial="legacyMatte">
            <a:bevelT w="13500" h="13500" prst="angle"/>
            <a:bevelB w="13500" h="13500" prst="angle"/>
            <a:extrusionClr>
              <a:srgbClr val="99FF33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40964" name="Oval 5"/>
          <p:cNvSpPr>
            <a:spLocks noChangeArrowheads="1"/>
          </p:cNvSpPr>
          <p:nvPr/>
        </p:nvSpPr>
        <p:spPr bwMode="auto">
          <a:xfrm>
            <a:off x="4768850" y="3629025"/>
            <a:ext cx="3930650" cy="1371600"/>
          </a:xfrm>
          <a:prstGeom prst="ellipse">
            <a:avLst/>
          </a:prstGeom>
          <a:gradFill rotWithShape="1">
            <a:gsLst>
              <a:gs pos="0">
                <a:srgbClr val="CC3300"/>
              </a:gs>
              <a:gs pos="50000">
                <a:srgbClr val="4A1200"/>
              </a:gs>
              <a:gs pos="100000">
                <a:srgbClr val="CC3300"/>
              </a:gs>
            </a:gsLst>
            <a:lin ang="2700000" scaled="1"/>
          </a:gradFill>
          <a:ln w="9525">
            <a:round/>
            <a:headEnd/>
            <a:tailEnd/>
          </a:ln>
          <a:scene3d>
            <a:camera prst="legacyPerspectiveBottom"/>
            <a:lightRig rig="legacyFlat3" dir="t"/>
          </a:scene3d>
          <a:sp3d extrusionH="1878000" prstMaterial="legacyMatte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zh-CN" altLang="en-US" sz="1400" b="1">
              <a:latin typeface="GulimChe" pitchFamily="49" charset="-127"/>
              <a:ea typeface="GulimChe" pitchFamily="49" charset="-127"/>
            </a:endParaRPr>
          </a:p>
        </p:txBody>
      </p:sp>
      <p:sp>
        <p:nvSpPr>
          <p:cNvPr id="48134" name="WordArt 6"/>
          <p:cNvSpPr>
            <a:spLocks noChangeArrowheads="1" noChangeShapeType="1"/>
          </p:cNvSpPr>
          <p:nvPr/>
        </p:nvSpPr>
        <p:spPr bwMode="auto">
          <a:xfrm>
            <a:off x="737485" y="4127926"/>
            <a:ext cx="3126744" cy="446087"/>
          </a:xfrm>
          <a:prstGeom prst="rect">
            <a:avLst/>
          </a:prstGeom>
          <a:scene3d>
            <a:camera prst="obliqueTopLeft"/>
            <a:lightRig rig="threePt" dir="t"/>
          </a:scene3d>
          <a:extLst>
            <a:ext uri="{91240B29-F687-4F45-9708-019B960494DF}"/>
          </a:extLst>
        </p:spPr>
        <p:txBody>
          <a:bodyPr wrap="none" fromWordArt="1">
            <a:prstTxWarp prst="textFadeUp">
              <a:avLst>
                <a:gd name="adj" fmla="val 8972"/>
              </a:avLst>
            </a:prstTxWarp>
          </a:bodyPr>
          <a:lstStyle/>
          <a:p>
            <a:pPr marL="342900" indent="-342900">
              <a:defRPr/>
            </a:pP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柳公权是唐朝著名的大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书法家</a:t>
            </a:r>
            <a:endParaRPr lang="zh-CN" altLang="en-US" sz="3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135" name="WordArt 7"/>
          <p:cNvSpPr>
            <a:spLocks noChangeArrowheads="1" noChangeShapeType="1"/>
          </p:cNvSpPr>
          <p:nvPr/>
        </p:nvSpPr>
        <p:spPr bwMode="auto">
          <a:xfrm>
            <a:off x="5681840" y="4112388"/>
            <a:ext cx="2724479" cy="446087"/>
          </a:xfrm>
          <a:prstGeom prst="rect">
            <a:avLst/>
          </a:prstGeom>
          <a:scene3d>
            <a:camera prst="obliqueTopRight"/>
            <a:lightRig rig="threePt" dir="t"/>
          </a:scene3d>
          <a:extLst>
            <a:ext uri="{91240B29-F687-4F45-9708-019B960494DF}"/>
          </a:extLst>
        </p:spPr>
        <p:txBody>
          <a:bodyPr wrap="none" fromWordArt="1">
            <a:prstTxWarp prst="textFadeUp">
              <a:avLst>
                <a:gd name="adj" fmla="val 8972"/>
              </a:avLst>
            </a:prstTxWarp>
          </a:bodyPr>
          <a:lstStyle/>
          <a:p>
            <a:pPr algn="ctr">
              <a:defRPr/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与颜真卿并称为“颜筋柳骨”</a:t>
            </a:r>
            <a:endParaRPr lang="zh-CN" altLang="en-US" sz="4800" b="1" kern="10" dirty="0">
              <a:solidFill>
                <a:schemeClr val="bg1">
                  <a:lumMod val="95000"/>
                </a:schemeClr>
              </a:solidFill>
              <a:effectLst>
                <a:outerShdw dist="35921" dir="2700000" algn="ctr" rotWithShape="0">
                  <a:srgbClr val="000000">
                    <a:alpha val="17998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0967" name="Oval 8"/>
          <p:cNvSpPr>
            <a:spLocks noChangeArrowheads="1"/>
          </p:cNvSpPr>
          <p:nvPr/>
        </p:nvSpPr>
        <p:spPr bwMode="auto">
          <a:xfrm rot="468918">
            <a:off x="477838" y="3673475"/>
            <a:ext cx="4648200" cy="1143000"/>
          </a:xfrm>
          <a:prstGeom prst="ellipse">
            <a:avLst/>
          </a:prstGeom>
          <a:noFill/>
          <a:ln w="19050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40968" name="Line 9"/>
          <p:cNvSpPr>
            <a:spLocks noChangeShapeType="1"/>
          </p:cNvSpPr>
          <p:nvPr/>
        </p:nvSpPr>
        <p:spPr bwMode="auto">
          <a:xfrm>
            <a:off x="190500" y="5651500"/>
            <a:ext cx="4367213" cy="0"/>
          </a:xfrm>
          <a:prstGeom prst="line">
            <a:avLst/>
          </a:prstGeom>
          <a:noFill/>
          <a:ln w="127000">
            <a:solidFill>
              <a:srgbClr val="99CC00"/>
            </a:solidFill>
            <a:round/>
            <a:headEnd type="triangle" w="sm" len="lg"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9" name="Line 10"/>
          <p:cNvSpPr>
            <a:spLocks noChangeShapeType="1"/>
          </p:cNvSpPr>
          <p:nvPr/>
        </p:nvSpPr>
        <p:spPr bwMode="auto">
          <a:xfrm>
            <a:off x="4557713" y="5651500"/>
            <a:ext cx="4338637" cy="0"/>
          </a:xfrm>
          <a:prstGeom prst="line">
            <a:avLst/>
          </a:prstGeom>
          <a:noFill/>
          <a:ln w="127000">
            <a:solidFill>
              <a:srgbClr val="FF6600"/>
            </a:solidFill>
            <a:round/>
            <a:headEnd/>
            <a:tailEnd type="triangle" w="sm" len="lg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0" name="Line 11"/>
          <p:cNvSpPr>
            <a:spLocks noChangeShapeType="1"/>
          </p:cNvSpPr>
          <p:nvPr/>
        </p:nvSpPr>
        <p:spPr bwMode="auto">
          <a:xfrm>
            <a:off x="4554538" y="5564188"/>
            <a:ext cx="0" cy="22860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1" name="Oval 12"/>
          <p:cNvSpPr>
            <a:spLocks noChangeArrowheads="1"/>
          </p:cNvSpPr>
          <p:nvPr/>
        </p:nvSpPr>
        <p:spPr bwMode="auto">
          <a:xfrm>
            <a:off x="3074988" y="1827213"/>
            <a:ext cx="3025775" cy="3025775"/>
          </a:xfrm>
          <a:prstGeom prst="ellipse">
            <a:avLst/>
          </a:prstGeom>
          <a:gradFill rotWithShape="1">
            <a:gsLst>
              <a:gs pos="0">
                <a:srgbClr val="EBA1C8">
                  <a:alpha val="79999"/>
                </a:srgbClr>
              </a:gs>
              <a:gs pos="100000">
                <a:srgbClr val="6D4B5D">
                  <a:alpha val="39998"/>
                </a:srgbClr>
              </a:gs>
            </a:gsLst>
            <a:lin ang="5400000" scaled="1"/>
          </a:gradFill>
          <a:ln w="28575">
            <a:solidFill>
              <a:srgbClr val="FFFF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40972" name="Oval 17"/>
          <p:cNvSpPr>
            <a:spLocks noChangeArrowheads="1"/>
          </p:cNvSpPr>
          <p:nvPr/>
        </p:nvSpPr>
        <p:spPr bwMode="auto">
          <a:xfrm rot="10122088">
            <a:off x="3724275" y="3524250"/>
            <a:ext cx="5126038" cy="1143000"/>
          </a:xfrm>
          <a:prstGeom prst="ellips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48148" name="WordArt 20"/>
          <p:cNvSpPr>
            <a:spLocks noChangeArrowheads="1" noChangeShapeType="1"/>
          </p:cNvSpPr>
          <p:nvPr/>
        </p:nvSpPr>
        <p:spPr bwMode="auto">
          <a:xfrm>
            <a:off x="3607989" y="2759110"/>
            <a:ext cx="2073851" cy="763587"/>
          </a:xfrm>
          <a:prstGeom prst="rect">
            <a:avLst/>
          </a:prstGeom>
          <a:scene3d>
            <a:camera prst="obliqueTopRight"/>
            <a:lightRig rig="threePt" dir="t"/>
          </a:scene3d>
          <a:extLst>
            <a:ext uri="{91240B29-F687-4F45-9708-019B960494DF}"/>
          </a:extLst>
        </p:spPr>
        <p:txBody>
          <a:bodyPr wrap="none" fromWordArt="1">
            <a:prstTxWarp prst="textCanDown">
              <a:avLst>
                <a:gd name="adj" fmla="val 19542"/>
              </a:avLst>
            </a:prstTxWarp>
          </a:bodyPr>
          <a:lstStyle/>
          <a:p>
            <a:pPr marL="342900" indent="-342900">
              <a:defRPr/>
            </a:pP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对后世影响极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endParaRPr lang="zh-CN" altLang="en-US" sz="3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1882775" y="1230313"/>
            <a:ext cx="72517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朗读第一自然段，说说柳公权在书法上有哪些成就？</a:t>
            </a:r>
          </a:p>
        </p:txBody>
      </p:sp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395288" y="488950"/>
            <a:ext cx="554037" cy="56197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-136525" y="604838"/>
            <a:ext cx="3744913" cy="51911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精读领悟</a:t>
            </a:r>
          </a:p>
        </p:txBody>
      </p:sp>
      <p:pic>
        <p:nvPicPr>
          <p:cNvPr id="4097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138" y="1050925"/>
            <a:ext cx="1800225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8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精读感悟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0000" y="466725"/>
            <a:ext cx="7615238" cy="279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975" y="1757363"/>
            <a:ext cx="14319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2857500" y="692150"/>
            <a:ext cx="4703763" cy="1189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    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文中有个过渡句是哪一句？这个过渡句在文中有什么作用？</a:t>
            </a:r>
          </a:p>
        </p:txBody>
      </p:sp>
      <p:sp>
        <p:nvSpPr>
          <p:cNvPr id="9" name="椭圆 2"/>
          <p:cNvSpPr>
            <a:spLocks noChangeArrowheads="1"/>
          </p:cNvSpPr>
          <p:nvPr/>
        </p:nvSpPr>
        <p:spPr bwMode="auto">
          <a:xfrm rot="10860000">
            <a:off x="1647825" y="2817813"/>
            <a:ext cx="6973888" cy="2151062"/>
          </a:xfrm>
          <a:custGeom>
            <a:avLst/>
            <a:gdLst>
              <a:gd name="T0" fmla="*/ 0 w 5853422"/>
              <a:gd name="T1" fmla="*/ 0 h 2088232"/>
              <a:gd name="T2" fmla="*/ 5853422 w 5853422"/>
              <a:gd name="T3" fmla="*/ 2088232 h 2088232"/>
            </a:gdLst>
            <a:ahLst/>
            <a:cxnLst/>
            <a:rect l="T0" t="T1" r="T2" b="T3"/>
            <a:pathLst>
              <a:path w="5853422" h="2088232">
                <a:moveTo>
                  <a:pt x="5853327" y="1044115"/>
                </a:moveTo>
                <a:cubicBezTo>
                  <a:pt x="5853327" y="1175504"/>
                  <a:pt x="4543040" y="2088214"/>
                  <a:pt x="2926711" y="2088231"/>
                </a:cubicBezTo>
                <a:lnTo>
                  <a:pt x="2926711" y="2088232"/>
                </a:lnTo>
                <a:cubicBezTo>
                  <a:pt x="1310381" y="2088215"/>
                  <a:pt x="95" y="1175506"/>
                  <a:pt x="95" y="1044116"/>
                </a:cubicBezTo>
                <a:cubicBezTo>
                  <a:pt x="-12956" y="945708"/>
                  <a:pt x="1310380" y="18"/>
                  <a:pt x="2926711" y="1"/>
                </a:cubicBezTo>
                <a:lnTo>
                  <a:pt x="2926711" y="0"/>
                </a:lnTo>
                <a:cubicBezTo>
                  <a:pt x="4543041" y="17"/>
                  <a:pt x="5866378" y="945707"/>
                  <a:pt x="5853327" y="1044115"/>
                </a:cubicBezTo>
                <a:close/>
              </a:path>
            </a:pathLst>
          </a:custGeom>
          <a:solidFill>
            <a:srgbClr val="9BBB59">
              <a:lumMod val="75000"/>
            </a:srgbClr>
          </a:solidFill>
          <a:ln w="25400" cap="flat" cmpd="sng">
            <a:solidFill>
              <a:srgbClr val="FFFFFF"/>
            </a:solidFill>
            <a:miter lim="800000"/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zh-CN" b="1" i="1" kern="0" smtClean="0">
              <a:solidFill>
                <a:srgbClr val="FFFFFF"/>
              </a:solidFill>
              <a:latin typeface="Calibri" panose="020F0502020204030204" charset="0"/>
              <a:sym typeface="微软雅黑" panose="020B0503020204020204" pitchFamily="34" charset="-122"/>
            </a:endParaRPr>
          </a:p>
        </p:txBody>
      </p:sp>
      <p:sp>
        <p:nvSpPr>
          <p:cNvPr id="41991" name="椭圆 2"/>
          <p:cNvSpPr>
            <a:spLocks noChangeArrowheads="1"/>
          </p:cNvSpPr>
          <p:nvPr/>
        </p:nvSpPr>
        <p:spPr bwMode="auto">
          <a:xfrm rot="21540000" flipV="1">
            <a:off x="2079625" y="2927350"/>
            <a:ext cx="6080125" cy="1847850"/>
          </a:xfrm>
          <a:custGeom>
            <a:avLst/>
            <a:gdLst>
              <a:gd name="T0" fmla="*/ 0 w 4732767"/>
              <a:gd name="T1" fmla="*/ 0 h 1692191"/>
              <a:gd name="T2" fmla="*/ 4732767 w 4732767"/>
              <a:gd name="T3" fmla="*/ 1692191 h 1692191"/>
            </a:gdLst>
            <a:ahLst/>
            <a:cxnLst/>
            <a:rect l="T0" t="T1" r="T2" b="T3"/>
            <a:pathLst>
              <a:path w="4732767" h="1692191">
                <a:moveTo>
                  <a:pt x="77" y="846095"/>
                </a:moveTo>
                <a:cubicBezTo>
                  <a:pt x="77" y="952281"/>
                  <a:pt x="1056175" y="1688214"/>
                  <a:pt x="2361117" y="1691829"/>
                </a:cubicBezTo>
                <a:lnTo>
                  <a:pt x="2361117" y="1692191"/>
                </a:lnTo>
                <a:cubicBezTo>
                  <a:pt x="2362873" y="1692191"/>
                  <a:pt x="2364629" y="1692190"/>
                  <a:pt x="2366384" y="1692010"/>
                </a:cubicBezTo>
                <a:cubicBezTo>
                  <a:pt x="2368138" y="1692190"/>
                  <a:pt x="2369894" y="1692191"/>
                  <a:pt x="2371650" y="1692191"/>
                </a:cubicBezTo>
                <a:lnTo>
                  <a:pt x="2371650" y="1691829"/>
                </a:lnTo>
                <a:cubicBezTo>
                  <a:pt x="3676592" y="1688214"/>
                  <a:pt x="4732690" y="952281"/>
                  <a:pt x="4732690" y="846095"/>
                </a:cubicBezTo>
                <a:cubicBezTo>
                  <a:pt x="4743238" y="766564"/>
                  <a:pt x="3676649" y="4120"/>
                  <a:pt x="2371650" y="375"/>
                </a:cubicBezTo>
                <a:lnTo>
                  <a:pt x="2371650" y="0"/>
                </a:lnTo>
                <a:lnTo>
                  <a:pt x="2366384" y="187"/>
                </a:lnTo>
                <a:lnTo>
                  <a:pt x="2361117" y="0"/>
                </a:lnTo>
                <a:lnTo>
                  <a:pt x="2361117" y="375"/>
                </a:lnTo>
                <a:cubicBezTo>
                  <a:pt x="1056118" y="4120"/>
                  <a:pt x="-10471" y="766564"/>
                  <a:pt x="77" y="846095"/>
                </a:cubicBezTo>
                <a:close/>
              </a:path>
            </a:pathLst>
          </a:custGeom>
          <a:gradFill rotWithShape="1">
            <a:gsLst>
              <a:gs pos="0">
                <a:srgbClr val="BFBFBF"/>
              </a:gs>
              <a:gs pos="1999">
                <a:srgbClr val="BFBFBF"/>
              </a:gs>
              <a:gs pos="12999">
                <a:srgbClr val="FFFFFF"/>
              </a:gs>
              <a:gs pos="87000">
                <a:srgbClr val="D0D0D0"/>
              </a:gs>
              <a:gs pos="100000">
                <a:srgbClr val="FBFBFB"/>
              </a:gs>
            </a:gsLst>
            <a:lin ang="5400000" scaled="1"/>
          </a:gra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charset="0"/>
              <a:buNone/>
            </a:pPr>
            <a:endParaRPr lang="zh-CN" altLang="zh-CN" b="1" i="1">
              <a:solidFill>
                <a:srgbClr val="FFFFFF"/>
              </a:solidFill>
              <a:latin typeface="Calibri" pitchFamily="34" charset="0"/>
              <a:sym typeface="微软雅黑" pitchFamily="34" charset="-122"/>
            </a:endParaRPr>
          </a:p>
        </p:txBody>
      </p:sp>
      <p:sp>
        <p:nvSpPr>
          <p:cNvPr id="11" name="椭圆 2"/>
          <p:cNvSpPr>
            <a:spLocks noChangeArrowheads="1"/>
          </p:cNvSpPr>
          <p:nvPr/>
        </p:nvSpPr>
        <p:spPr bwMode="auto">
          <a:xfrm rot="10860000">
            <a:off x="393700" y="4689475"/>
            <a:ext cx="3867150" cy="1479550"/>
          </a:xfrm>
          <a:custGeom>
            <a:avLst/>
            <a:gdLst>
              <a:gd name="T0" fmla="*/ 0 w 5853422"/>
              <a:gd name="T1" fmla="*/ 0 h 2088232"/>
              <a:gd name="T2" fmla="*/ 5853422 w 5853422"/>
              <a:gd name="T3" fmla="*/ 2088232 h 2088232"/>
            </a:gdLst>
            <a:ahLst/>
            <a:cxnLst/>
            <a:rect l="T0" t="T1" r="T2" b="T3"/>
            <a:pathLst>
              <a:path w="5853422" h="2088232">
                <a:moveTo>
                  <a:pt x="5853327" y="1044115"/>
                </a:moveTo>
                <a:cubicBezTo>
                  <a:pt x="5853327" y="1175504"/>
                  <a:pt x="4543040" y="2088214"/>
                  <a:pt x="2926711" y="2088231"/>
                </a:cubicBezTo>
                <a:lnTo>
                  <a:pt x="2926711" y="2088232"/>
                </a:lnTo>
                <a:cubicBezTo>
                  <a:pt x="1310381" y="2088215"/>
                  <a:pt x="95" y="1175506"/>
                  <a:pt x="95" y="1044116"/>
                </a:cubicBezTo>
                <a:cubicBezTo>
                  <a:pt x="-12956" y="945708"/>
                  <a:pt x="1310380" y="18"/>
                  <a:pt x="2926711" y="1"/>
                </a:cubicBezTo>
                <a:lnTo>
                  <a:pt x="2926711" y="0"/>
                </a:lnTo>
                <a:cubicBezTo>
                  <a:pt x="4543041" y="17"/>
                  <a:pt x="5866378" y="945707"/>
                  <a:pt x="5853327" y="1044115"/>
                </a:cubicBezTo>
                <a:close/>
              </a:path>
            </a:pathLst>
          </a:custGeom>
          <a:solidFill>
            <a:srgbClr val="EE7D0C"/>
          </a:solidFill>
          <a:ln w="25400" cap="flat" cmpd="sng">
            <a:solidFill>
              <a:srgbClr val="FFFFFF"/>
            </a:solidFill>
            <a:miter lim="800000"/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zh-CN" b="1" i="1" kern="0" smtClean="0">
              <a:solidFill>
                <a:srgbClr val="FFFFFF"/>
              </a:solidFill>
              <a:latin typeface="Calibri" panose="020F0502020204030204" charset="0"/>
              <a:sym typeface="微软雅黑" panose="020B0503020204020204" pitchFamily="34" charset="-122"/>
            </a:endParaRPr>
          </a:p>
        </p:txBody>
      </p:sp>
      <p:sp>
        <p:nvSpPr>
          <p:cNvPr id="41993" name="椭圆 2"/>
          <p:cNvSpPr>
            <a:spLocks noChangeArrowheads="1"/>
          </p:cNvSpPr>
          <p:nvPr/>
        </p:nvSpPr>
        <p:spPr bwMode="auto">
          <a:xfrm rot="21540000" flipV="1">
            <a:off x="777875" y="4852988"/>
            <a:ext cx="3028950" cy="1100137"/>
          </a:xfrm>
          <a:custGeom>
            <a:avLst/>
            <a:gdLst>
              <a:gd name="T0" fmla="*/ 0 w 4732767"/>
              <a:gd name="T1" fmla="*/ 0 h 1692191"/>
              <a:gd name="T2" fmla="*/ 4732767 w 4732767"/>
              <a:gd name="T3" fmla="*/ 1692191 h 1692191"/>
            </a:gdLst>
            <a:ahLst/>
            <a:cxnLst/>
            <a:rect l="T0" t="T1" r="T2" b="T3"/>
            <a:pathLst>
              <a:path w="4732767" h="1692191">
                <a:moveTo>
                  <a:pt x="77" y="846095"/>
                </a:moveTo>
                <a:cubicBezTo>
                  <a:pt x="77" y="952281"/>
                  <a:pt x="1056175" y="1688214"/>
                  <a:pt x="2361117" y="1691829"/>
                </a:cubicBezTo>
                <a:lnTo>
                  <a:pt x="2361117" y="1692191"/>
                </a:lnTo>
                <a:cubicBezTo>
                  <a:pt x="2362873" y="1692191"/>
                  <a:pt x="2364629" y="1692190"/>
                  <a:pt x="2366384" y="1692010"/>
                </a:cubicBezTo>
                <a:cubicBezTo>
                  <a:pt x="2368138" y="1692190"/>
                  <a:pt x="2369894" y="1692191"/>
                  <a:pt x="2371650" y="1692191"/>
                </a:cubicBezTo>
                <a:lnTo>
                  <a:pt x="2371650" y="1691829"/>
                </a:lnTo>
                <a:cubicBezTo>
                  <a:pt x="3676592" y="1688214"/>
                  <a:pt x="4732690" y="952281"/>
                  <a:pt x="4732690" y="846095"/>
                </a:cubicBezTo>
                <a:cubicBezTo>
                  <a:pt x="4743238" y="766564"/>
                  <a:pt x="3676649" y="4120"/>
                  <a:pt x="2371650" y="375"/>
                </a:cubicBezTo>
                <a:lnTo>
                  <a:pt x="2371650" y="0"/>
                </a:lnTo>
                <a:lnTo>
                  <a:pt x="2366384" y="187"/>
                </a:lnTo>
                <a:lnTo>
                  <a:pt x="2361117" y="0"/>
                </a:lnTo>
                <a:lnTo>
                  <a:pt x="2361117" y="375"/>
                </a:lnTo>
                <a:cubicBezTo>
                  <a:pt x="1056118" y="4120"/>
                  <a:pt x="-10471" y="766564"/>
                  <a:pt x="77" y="846095"/>
                </a:cubicBezTo>
                <a:close/>
              </a:path>
            </a:pathLst>
          </a:custGeom>
          <a:gradFill rotWithShape="1">
            <a:gsLst>
              <a:gs pos="0">
                <a:srgbClr val="BFBFBF"/>
              </a:gs>
              <a:gs pos="1999">
                <a:srgbClr val="BFBFBF"/>
              </a:gs>
              <a:gs pos="12999">
                <a:srgbClr val="FFFFFF"/>
              </a:gs>
              <a:gs pos="87000">
                <a:srgbClr val="D0D0D0"/>
              </a:gs>
              <a:gs pos="100000">
                <a:srgbClr val="FBFBFB"/>
              </a:gs>
            </a:gsLst>
            <a:lin ang="5400000" scaled="1"/>
          </a:gra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charset="0"/>
              <a:buNone/>
            </a:pPr>
            <a:endParaRPr lang="zh-CN" altLang="zh-CN" b="1" i="1">
              <a:solidFill>
                <a:srgbClr val="FFFFFF"/>
              </a:solidFill>
              <a:latin typeface="Calibri" pitchFamily="34" charset="0"/>
              <a:sym typeface="微软雅黑" pitchFamily="34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506663" y="3116263"/>
            <a:ext cx="525462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sym typeface="+mn-ea"/>
              </a:rPr>
              <a:t>     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柳公权不仅字写得好，做人也和他的字一样，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铁骨铮铮</a:t>
            </a:r>
            <a:r>
              <a:rPr lang="zh-CN" altLang="en-US" sz="2400" b="1">
                <a:solidFill>
                  <a:srgbClr val="000000"/>
                </a:solidFill>
                <a:sym typeface="+mn-ea"/>
              </a:rPr>
              <a:t>，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深得世人钦佩。</a:t>
            </a:r>
            <a:endParaRPr lang="zh-CN" altLang="en-US" sz="2400" b="1">
              <a:solidFill>
                <a:srgbClr val="0000FF"/>
              </a:solidFill>
            </a:endParaRPr>
          </a:p>
          <a:p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950913" y="5143500"/>
            <a:ext cx="26844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ea typeface="黑体" pitchFamily="49" charset="-122"/>
                <a:sym typeface="+mn-ea"/>
              </a:rPr>
              <a:t>承上启下的作用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AutoShape 3"/>
          <p:cNvSpPr>
            <a:spLocks noChangeArrowheads="1"/>
          </p:cNvSpPr>
          <p:nvPr/>
        </p:nvSpPr>
        <p:spPr bwMode="auto">
          <a:xfrm>
            <a:off x="6097588" y="3681413"/>
            <a:ext cx="2286000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zh-CN" altLang="en-US">
              <a:latin typeface="Verdana" pitchFamily="34" charset="0"/>
            </a:endParaRPr>
          </a:p>
        </p:txBody>
      </p:sp>
      <p:sp>
        <p:nvSpPr>
          <p:cNvPr id="43010" name="AutoShape 4"/>
          <p:cNvSpPr>
            <a:spLocks noChangeArrowheads="1"/>
          </p:cNvSpPr>
          <p:nvPr/>
        </p:nvSpPr>
        <p:spPr bwMode="auto">
          <a:xfrm>
            <a:off x="495300" y="3660775"/>
            <a:ext cx="2286000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zh-CN" altLang="en-US">
              <a:latin typeface="Verdana" pitchFamily="34" charset="0"/>
            </a:endParaRPr>
          </a:p>
        </p:txBody>
      </p:sp>
      <p:sp>
        <p:nvSpPr>
          <p:cNvPr id="145413" name="Text Box 5"/>
          <p:cNvSpPr txBox="1">
            <a:spLocks noChangeArrowheads="1"/>
          </p:cNvSpPr>
          <p:nvPr/>
        </p:nvSpPr>
        <p:spPr bwMode="auto">
          <a:xfrm>
            <a:off x="485775" y="3835400"/>
            <a:ext cx="224948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000" b="1">
                <a:solidFill>
                  <a:srgbClr val="FF6699"/>
                </a:solidFill>
                <a:latin typeface="微软雅黑" pitchFamily="34" charset="-122"/>
                <a:ea typeface="微软雅黑" pitchFamily="34" charset="-122"/>
              </a:rPr>
              <a:t>     1.</a:t>
            </a:r>
            <a:r>
              <a:rPr lang="zh-CN" altLang="en-US" sz="2000" b="1">
                <a:solidFill>
                  <a:srgbClr val="FF6699"/>
                </a:solidFill>
                <a:latin typeface="微软雅黑" pitchFamily="34" charset="-122"/>
                <a:ea typeface="微软雅黑" pitchFamily="34" charset="-122"/>
              </a:rPr>
              <a:t>写柳公权借谈论书法秘诀，劝告穆宗“心正”治国，律已清政。</a:t>
            </a:r>
          </a:p>
        </p:txBody>
      </p:sp>
      <p:sp>
        <p:nvSpPr>
          <p:cNvPr id="145414" name="Freeform 6"/>
          <p:cNvSpPr/>
          <p:nvPr/>
        </p:nvSpPr>
        <p:spPr bwMode="gray">
          <a:xfrm>
            <a:off x="2735263" y="2860675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13" name="AutoShape 7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5416" name="Freeform 8"/>
          <p:cNvSpPr/>
          <p:nvPr/>
        </p:nvSpPr>
        <p:spPr bwMode="gray">
          <a:xfrm flipH="1">
            <a:off x="5508625" y="2736850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3015" name="Group 9"/>
          <p:cNvGrpSpPr>
            <a:grpSpLocks/>
          </p:cNvGrpSpPr>
          <p:nvPr/>
        </p:nvGrpSpPr>
        <p:grpSpPr bwMode="auto">
          <a:xfrm>
            <a:off x="2963863" y="1339850"/>
            <a:ext cx="3540125" cy="1601788"/>
            <a:chOff x="1997" y="1314"/>
            <a:chExt cx="1889" cy="1009"/>
          </a:xfrm>
        </p:grpSpPr>
        <p:grpSp>
          <p:nvGrpSpPr>
            <p:cNvPr id="43024" name="Group 10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145419" name="Oval 11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5420" name="Oval 12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45421" name="Oval 13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5422" name="Oval 14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5423" name="Oval 15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79216"/>
                    <a:invGamma/>
                  </a:schemeClr>
                </a:gs>
                <a:gs pos="100000">
                  <a:schemeClr val="accent2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5424" name="Oval 16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5425" name="Text Box 17"/>
          <p:cNvSpPr txBox="1">
            <a:spLocks noChangeArrowheads="1"/>
          </p:cNvSpPr>
          <p:nvPr/>
        </p:nvSpPr>
        <p:spPr bwMode="auto">
          <a:xfrm>
            <a:off x="3379788" y="1196975"/>
            <a:ext cx="2668587" cy="1371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心正</a:t>
            </a:r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体现在那几件事？</a:t>
            </a:r>
          </a:p>
        </p:txBody>
      </p:sp>
      <p:sp>
        <p:nvSpPr>
          <p:cNvPr id="145426" name="Text Box 18"/>
          <p:cNvSpPr txBox="1">
            <a:spLocks noChangeArrowheads="1"/>
          </p:cNvSpPr>
          <p:nvPr/>
        </p:nvSpPr>
        <p:spPr bwMode="auto">
          <a:xfrm>
            <a:off x="6264275" y="3978275"/>
            <a:ext cx="203835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000" b="1">
                <a:solidFill>
                  <a:srgbClr val="FF6699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000" b="1">
                <a:solidFill>
                  <a:srgbClr val="FF6699"/>
                </a:solidFill>
                <a:latin typeface="微软雅黑" pitchFamily="34" charset="-122"/>
                <a:ea typeface="微软雅黑" pitchFamily="34" charset="-122"/>
              </a:rPr>
              <a:t>柳公权借谈论皇上穿衣，劝诫文宗正确用人，赏罚分明。</a:t>
            </a:r>
          </a:p>
        </p:txBody>
      </p:sp>
      <p:sp>
        <p:nvSpPr>
          <p:cNvPr id="43018" name="矩形 2"/>
          <p:cNvSpPr>
            <a:spLocks noChangeArrowheads="1"/>
          </p:cNvSpPr>
          <p:nvPr/>
        </p:nvSpPr>
        <p:spPr bwMode="auto">
          <a:xfrm>
            <a:off x="1219200" y="1339850"/>
            <a:ext cx="2292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思考：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心形 6"/>
          <p:cNvSpPr/>
          <p:nvPr/>
        </p:nvSpPr>
        <p:spPr bwMode="auto">
          <a:xfrm>
            <a:off x="3198813" y="4362450"/>
            <a:ext cx="2513012" cy="1893888"/>
          </a:xfrm>
          <a:prstGeom prst="hear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心正</a:t>
            </a:r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3"/>
          <p:cNvSpPr/>
          <p:nvPr>
            <p:custDataLst>
              <p:tags r:id="rId1"/>
            </p:custDataLst>
          </p:nvPr>
        </p:nvSpPr>
        <p:spPr bwMode="auto">
          <a:xfrm>
            <a:off x="395288" y="488950"/>
            <a:ext cx="554037" cy="56197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36525" y="604838"/>
            <a:ext cx="3744913" cy="51911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精读领悟</a:t>
            </a:r>
          </a:p>
        </p:txBody>
      </p:sp>
      <p:pic>
        <p:nvPicPr>
          <p:cNvPr id="9" name="Picture 8" descr="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27000" y="1945005"/>
            <a:ext cx="1856105" cy="1890395"/>
          </a:xfrm>
          <a:prstGeom prst="can">
            <a:avLst/>
          </a:prstGeom>
          <a:noFill/>
          <a:extLst>
            <a:ext uri="{909E8E84-426E-40DD-AFC4-6F175D3DCCD1}"/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rcRect b="8121"/>
          <a:stretch>
            <a:fillRect/>
          </a:stretch>
        </p:blipFill>
        <p:spPr>
          <a:xfrm>
            <a:off x="6412230" y="1910080"/>
            <a:ext cx="2590165" cy="1925320"/>
          </a:xfrm>
          <a:prstGeom prst="can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5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4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45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3" grpId="0" bldLvl="0" animBg="1"/>
      <p:bldP spid="145425" grpId="0" bldLvl="0" animBg="1"/>
      <p:bldP spid="145426" grpId="0" bldLvl="0" animBg="1"/>
      <p:bldP spid="7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形标注 2"/>
          <p:cNvSpPr>
            <a:spLocks noChangeArrowheads="1"/>
          </p:cNvSpPr>
          <p:nvPr/>
        </p:nvSpPr>
        <p:spPr bwMode="auto">
          <a:xfrm>
            <a:off x="3060700" y="1628775"/>
            <a:ext cx="4852988" cy="1997075"/>
          </a:xfrm>
          <a:prstGeom prst="wedgeEllipseCallout">
            <a:avLst>
              <a:gd name="adj1" fmla="val -74037"/>
              <a:gd name="adj2" fmla="val -1366"/>
            </a:avLst>
          </a:prstGeom>
          <a:solidFill>
            <a:schemeClr val="bg1"/>
          </a:solidFill>
          <a:ln w="28575" cmpd="thickThin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altLang="zh-CN" sz="2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23963" y="774700"/>
            <a:ext cx="8229600" cy="1143000"/>
          </a:xfrm>
          <a:ln/>
        </p:spPr>
        <p:txBody>
          <a:bodyPr/>
          <a:lstStyle/>
          <a:p>
            <a:r>
              <a:rPr lang="zh-CN" altLang="en-US" sz="320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重点事例剖析</a:t>
            </a:r>
          </a:p>
        </p:txBody>
      </p:sp>
      <p:sp>
        <p:nvSpPr>
          <p:cNvPr id="7" name="椭圆形标注 6"/>
          <p:cNvSpPr/>
          <p:nvPr/>
        </p:nvSpPr>
        <p:spPr bwMode="auto">
          <a:xfrm>
            <a:off x="2146300" y="3924300"/>
            <a:ext cx="3400425" cy="1738313"/>
          </a:xfrm>
          <a:prstGeom prst="wedgeEllipseCallout">
            <a:avLst>
              <a:gd name="adj1" fmla="val 59757"/>
              <a:gd name="adj2" fmla="val 45655"/>
            </a:avLst>
          </a:prstGeom>
          <a:solidFill>
            <a:schemeClr val="bg1"/>
          </a:solidFill>
          <a:ln w="28575" cap="flat" cmpd="dbl" algn="ctr">
            <a:solidFill>
              <a:srgbClr val="FF6699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“用笔在心，心正则笔正！”</a:t>
            </a:r>
          </a:p>
        </p:txBody>
      </p:sp>
      <p:pic>
        <p:nvPicPr>
          <p:cNvPr id="9" name="Picture 64" descr="图片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632428" y="3626475"/>
            <a:ext cx="2394802" cy="2719505"/>
          </a:xfrm>
          <a:prstGeom prst="hexagon">
            <a:avLst/>
          </a:prstGeom>
          <a:noFill/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/>
            </a:extLst>
          </a:blip>
          <a:srcRect t="24831"/>
          <a:stretch>
            <a:fillRect/>
          </a:stretch>
        </p:blipFill>
        <p:spPr>
          <a:xfrm>
            <a:off x="320" y="1331631"/>
            <a:ext cx="2603942" cy="2592504"/>
          </a:xfrm>
          <a:prstGeom prst="hexagon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任意多边形 3"/>
          <p:cNvSpPr/>
          <p:nvPr>
            <p:custDataLst>
              <p:tags r:id="rId1"/>
            </p:custDataLst>
          </p:nvPr>
        </p:nvSpPr>
        <p:spPr bwMode="auto">
          <a:xfrm>
            <a:off x="395288" y="488950"/>
            <a:ext cx="554037" cy="56197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136525" y="604838"/>
            <a:ext cx="3744913" cy="51911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精读领悟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240088" y="1889125"/>
            <a:ext cx="4494212" cy="1736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“你的字怎么写得这么好呢，能告诉我书法的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秘诀吗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？”</a:t>
            </a:r>
          </a:p>
          <a:p>
            <a:pPr>
              <a:lnSpc>
                <a:spcPct val="150000"/>
              </a:lnSpc>
              <a:defRPr/>
            </a:pP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7" decel="100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7" decel="100000"/>
                                        <p:tgtEl>
                                          <p:spTgt spid="501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28" accel="100000" fill="hold">
                                          <p:stCondLst>
                                            <p:cond delay="767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7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28" accel="100000" fill="hold">
                                          <p:stCondLst>
                                            <p:cond delay="767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7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28" accel="100000" fill="hold">
                                          <p:stCondLst>
                                            <p:cond delay="767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0178" grpId="0"/>
      <p:bldP spid="7" grpId="0" bldLvl="0" animBg="1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86"/>
          <p:cNvSpPr>
            <a:spLocks noChangeArrowheads="1"/>
          </p:cNvSpPr>
          <p:nvPr/>
        </p:nvSpPr>
        <p:spPr bwMode="auto">
          <a:xfrm>
            <a:off x="4294188" y="3414713"/>
            <a:ext cx="4686300" cy="3078162"/>
          </a:xfrm>
          <a:prstGeom prst="roundRect">
            <a:avLst>
              <a:gd name="adj" fmla="val 7847"/>
            </a:avLst>
          </a:prstGeom>
          <a:gradFill rotWithShape="1">
            <a:gsLst>
              <a:gs pos="0">
                <a:srgbClr val="FFFFFF"/>
              </a:gs>
              <a:gs pos="29999">
                <a:srgbClr val="FFFFFF"/>
              </a:gs>
              <a:gs pos="100000">
                <a:srgbClr val="BFBFBF"/>
              </a:gs>
            </a:gsLst>
            <a:lin ang="2700000" scaled="1"/>
          </a:gradFill>
          <a:ln w="38100" cap="flat" cmpd="sng">
            <a:solidFill>
              <a:srgbClr val="C0504D"/>
            </a:solidFill>
            <a:bevel/>
          </a:ln>
        </p:spPr>
        <p:txBody>
          <a:bodyPr anchor="ctr"/>
          <a:lstStyle>
            <a:lvl1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2" algn="ctr" defTabSz="914400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lang="zh-CN" altLang="zh-CN" sz="1400" kern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AutoShape 60"/>
          <p:cNvSpPr>
            <a:spLocks noChangeArrowheads="1"/>
          </p:cNvSpPr>
          <p:nvPr/>
        </p:nvSpPr>
        <p:spPr bwMode="auto">
          <a:xfrm>
            <a:off x="251460" y="4509135"/>
            <a:ext cx="4043680" cy="1320800"/>
          </a:xfrm>
          <a:prstGeom prst="rightArrow">
            <a:avLst>
              <a:gd name="adj1" fmla="val 68565"/>
              <a:gd name="adj2" fmla="val 38947"/>
            </a:avLst>
          </a:prstGeom>
          <a:solidFill>
            <a:srgbClr val="EE7D0C">
              <a:alpha val="60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>
            <a:lvl1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2" algn="ctr" fontAlgn="ctr"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defRPr/>
            </a:pPr>
            <a:endParaRPr lang="zh-CN" altLang="zh-CN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432050" y="1343025"/>
            <a:ext cx="6264275" cy="942975"/>
          </a:xfrm>
          <a:prstGeom prst="roundRect">
            <a:avLst>
              <a:gd name="adj" fmla="val 4690"/>
            </a:avLst>
          </a:prstGeom>
          <a:solidFill>
            <a:schemeClr val="bg1">
              <a:lumMod val="85000"/>
            </a:schemeClr>
          </a:solidFill>
          <a:ln w="57150" cmpd="sng">
            <a:solidFill>
              <a:srgbClr val="EE7D0C"/>
            </a:solidFill>
            <a:beve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3744913" y="839788"/>
            <a:ext cx="3522662" cy="5032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92D050"/>
              </a:gs>
              <a:gs pos="50000">
                <a:srgbClr val="00B050"/>
              </a:gs>
              <a:gs pos="100000">
                <a:srgbClr val="48A868"/>
              </a:gs>
            </a:gsLst>
            <a:lin ang="5400000" scaled="1"/>
          </a:gra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zh-CN" b="1" i="1" kern="0" smtClean="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77838" y="692150"/>
            <a:ext cx="554037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731838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精读感悟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pic>
        <p:nvPicPr>
          <p:cNvPr id="4506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8" y="1255713"/>
            <a:ext cx="1687512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6" name="矩形 5"/>
          <p:cNvSpPr>
            <a:spLocks noChangeArrowheads="1"/>
          </p:cNvSpPr>
          <p:nvPr/>
        </p:nvSpPr>
        <p:spPr bwMode="auto">
          <a:xfrm>
            <a:off x="2673350" y="1539875"/>
            <a:ext cx="65325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+mn-ea"/>
              </a:rPr>
              <a:t>从他们的对话中你体会到什么？</a:t>
            </a:r>
            <a:endParaRPr lang="zh-CN" altLang="en-US" sz="2800" b="1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491038" y="839788"/>
            <a:ext cx="1954212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华文琥珀" pitchFamily="2" charset="-122"/>
                <a:ea typeface="华文琥珀" pitchFamily="2" charset="-122"/>
                <a:sym typeface="+mn-ea"/>
              </a:rPr>
              <a:t>真诚    大胆</a:t>
            </a:r>
          </a:p>
          <a:p>
            <a:endParaRPr lang="zh-CN" altLang="en-US" sz="2800" b="1">
              <a:solidFill>
                <a:schemeClr val="bg1"/>
              </a:solidFill>
              <a:latin typeface="华文琥珀" pitchFamily="2" charset="-122"/>
              <a:ea typeface="华文琥珀" pitchFamily="2" charset="-122"/>
              <a:cs typeface="Times New Roman" pitchFamily="18" charset="0"/>
              <a:sym typeface="+mn-ea"/>
            </a:endParaRPr>
          </a:p>
        </p:txBody>
      </p:sp>
      <p:sp>
        <p:nvSpPr>
          <p:cNvPr id="10" name="对角圆角矩形 9"/>
          <p:cNvSpPr/>
          <p:nvPr/>
        </p:nvSpPr>
        <p:spPr>
          <a:xfrm>
            <a:off x="1715770" y="2480945"/>
            <a:ext cx="7264400" cy="760095"/>
          </a:xfrm>
          <a:prstGeom prst="round2DiagRect">
            <a:avLst/>
          </a:prstGeom>
          <a:solidFill>
            <a:srgbClr val="DC7E38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816100" y="2598738"/>
            <a:ext cx="7192963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柳公权正直敢言，不向当权者奴颜卑膝、溜须拍马。</a:t>
            </a: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  <a:sym typeface="+mn-ea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343400" y="3536950"/>
            <a:ext cx="4637088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latin typeface="微软雅黑" pitchFamily="34" charset="-122"/>
                <a:ea typeface="微软雅黑" pitchFamily="34" charset="-122"/>
                <a:sym typeface="+mn-ea"/>
              </a:rPr>
              <a:t>      </a:t>
            </a:r>
            <a:r>
              <a:rPr lang="zh-CN" altLang="en-US" sz="20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  <a:sym typeface="+mn-ea"/>
              </a:rPr>
              <a:t>借书法希望穆宗律己清政，告诉穆宗写字和治理国家一样，都必须“心正”，真诚来打动穆宗，希望穆宗能够律己清政；大胆毫不虚伪做作，直言答对。如此劝告，对穆宗的一次不小的触动。</a:t>
            </a:r>
            <a:endParaRPr lang="zh-CN" altLang="en-US" sz="2000" b="1">
              <a:solidFill>
                <a:srgbClr val="FF0000"/>
              </a:solidFill>
              <a:latin typeface="华文楷体" pitchFamily="2" charset="-122"/>
              <a:ea typeface="华文楷体" pitchFamily="2" charset="-122"/>
              <a:cs typeface="Times New Roman" pitchFamily="18" charset="0"/>
              <a:sym typeface="+mn-ea"/>
            </a:endParaRPr>
          </a:p>
        </p:txBody>
      </p:sp>
      <p:pic>
        <p:nvPicPr>
          <p:cNvPr id="45073" name="Picture 8" descr="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0" y="4013200"/>
            <a:ext cx="2603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595688" y="739775"/>
            <a:ext cx="3500437" cy="706438"/>
          </a:xfrm>
        </p:spPr>
        <p:txBody>
          <a:bodyPr/>
          <a:lstStyle/>
          <a:p>
            <a:pPr algn="l"/>
            <a:r>
              <a:rPr lang="zh-CN" altLang="en-US" sz="3200" b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书法欣赏</a:t>
            </a:r>
          </a:p>
        </p:txBody>
      </p:sp>
      <p:sp>
        <p:nvSpPr>
          <p:cNvPr id="27650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04900"/>
            <a:ext cx="9144000" cy="6072188"/>
          </a:xfrm>
          <a:ln/>
        </p:spPr>
        <p:txBody>
          <a:bodyPr/>
          <a:lstStyle/>
          <a:p>
            <a:pPr>
              <a:buFontTx/>
              <a:buNone/>
            </a:pPr>
            <a:r>
              <a:rPr lang="en-US" altLang="zh-CN" smtClean="0"/>
              <a:t>                               </a:t>
            </a:r>
            <a:endParaRPr lang="zh-CN" altLang="en-US" smtClean="0"/>
          </a:p>
        </p:txBody>
      </p:sp>
      <p:pic>
        <p:nvPicPr>
          <p:cNvPr id="6149" name="Picture 5" descr="玄秘塔碑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/>
            </a:extLst>
          </a:blip>
          <a:srcRect l="1" r="753" b="2244"/>
          <a:stretch>
            <a:fillRect/>
          </a:stretch>
        </p:blipFill>
        <p:spPr bwMode="auto">
          <a:xfrm>
            <a:off x="321310" y="2428875"/>
            <a:ext cx="2063750" cy="2703195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  <a:scene3d>
            <a:camera prst="isometricLeftDown">
              <a:rot lat="2100000" lon="300000" rev="0"/>
            </a:camera>
            <a:lightRig rig="threePt" dir="t"/>
          </a:scene3d>
          <a:extLst>
            <a:ext uri="{909E8E84-426E-40DD-AFC4-6F175D3DCCD1}"/>
            <a:ext uri="{91240B29-F687-4F45-9708-019B960494DF}"/>
          </a:extLst>
        </p:spPr>
      </p:pic>
      <p:pic>
        <p:nvPicPr>
          <p:cNvPr id="6150" name="Picture 6" descr="神策军碑"/>
          <p:cNvPicPr>
            <a:picLocks noChangeAspect="1" noChangeArrowheads="1"/>
          </p:cNvPicPr>
          <p:nvPr/>
        </p:nvPicPr>
        <p:blipFill rotWithShape="1">
          <a:blip r:embed="rId4" cstate="print"/>
          <a:stretch>
            <a:fillRect/>
          </a:stretch>
        </p:blipFill>
        <p:spPr bwMode="auto">
          <a:xfrm>
            <a:off x="3185160" y="2359025"/>
            <a:ext cx="2140585" cy="2773045"/>
          </a:xfrm>
          <a:prstGeom prst="round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  <a:scene3d>
            <a:camera prst="perspectiveAbove"/>
            <a:lightRig rig="threePt" dir="t"/>
          </a:scene3d>
          <a:extLst>
            <a:ext uri="{909E8E84-426E-40DD-AFC4-6F175D3DCCD1}"/>
          </a:extLst>
        </p:spPr>
      </p:pic>
      <p:pic>
        <p:nvPicPr>
          <p:cNvPr id="6151" name="Picture 7" descr="金刚经"/>
          <p:cNvPicPr>
            <a:picLocks noChangeAspect="1" noChangeArrowheads="1"/>
          </p:cNvPicPr>
          <p:nvPr/>
        </p:nvPicPr>
        <p:blipFill rotWithShape="1">
          <a:blip r:embed="rId5" cstate="print"/>
          <a:stretch>
            <a:fillRect/>
          </a:stretch>
        </p:blipFill>
        <p:spPr bwMode="auto">
          <a:xfrm>
            <a:off x="6300470" y="2359025"/>
            <a:ext cx="2112645" cy="2773045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  <a:scene3d>
            <a:camera prst="perspectiveRight">
              <a:rot lat="0" lon="20100000" rev="0"/>
            </a:camera>
            <a:lightRig rig="threePt" dir="t"/>
          </a:scene3d>
          <a:extLst>
            <a:ext uri="{909E8E84-426E-40DD-AFC4-6F175D3DCCD1}"/>
          </a:extLst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081338" y="1563688"/>
            <a:ext cx="234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神策军碑</a:t>
            </a:r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</a:p>
        </p:txBody>
      </p:sp>
      <p:sp>
        <p:nvSpPr>
          <p:cNvPr id="27655" name="Text Box 9"/>
          <p:cNvSpPr txBox="1">
            <a:spLocks noChangeArrowheads="1"/>
          </p:cNvSpPr>
          <p:nvPr/>
        </p:nvSpPr>
        <p:spPr bwMode="auto">
          <a:xfrm>
            <a:off x="900113" y="1341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zh-CN" sz="3200" b="1" u="sng">
              <a:solidFill>
                <a:srgbClr val="0000FF"/>
              </a:solidFill>
              <a:ea typeface="黑体" pitchFamily="49" charset="-122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179388" y="1563688"/>
            <a:ext cx="2347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玄秘宝塔</a:t>
            </a:r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6362700" y="1563688"/>
            <a:ext cx="1987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金刚经</a:t>
            </a:r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0" y="523875"/>
            <a:ext cx="3744913" cy="5222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5F9B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激趣导入</a:t>
            </a:r>
            <a:endParaRPr lang="zh-CN" altLang="en-US" sz="2800" spc="100" noProof="1">
              <a:solidFill>
                <a:srgbClr val="5F9B6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3" name="任意多边形 2"/>
          <p:cNvSpPr/>
          <p:nvPr>
            <p:custDataLst>
              <p:tags r:id="rId1"/>
            </p:custDataLst>
          </p:nvPr>
        </p:nvSpPr>
        <p:spPr bwMode="auto">
          <a:xfrm>
            <a:off x="457200" y="503238"/>
            <a:ext cx="554038" cy="56197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6420" y="5554980"/>
            <a:ext cx="8348980" cy="5791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bliqueTopLeft"/>
              <a:lightRig rig="soft" dir="t">
                <a:rot lat="0" lon="0" rev="0"/>
              </a:lightRig>
            </a:scene3d>
            <a:sp3d extrusionH="336550" prstMaterial="plastic">
              <a:extrusionClr>
                <a:srgbClr val="77DEFB"/>
              </a:extrusionClr>
            </a:sp3d>
          </a:bodyPr>
          <a:lstStyle/>
          <a:p>
            <a:pPr algn="ctr"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srgbClr val="5B9BD5">
                      <a:alpha val="32000"/>
                      <a:lumMod val="5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知道作者是谁吗？试着用一个词形容这些字。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矩形 14"/>
          <p:cNvPicPr>
            <a:picLocks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454650" y="2339975"/>
            <a:ext cx="3341688" cy="2574925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</p:pic>
      <p:pic>
        <p:nvPicPr>
          <p:cNvPr id="24" name="矩形 1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39975"/>
            <a:ext cx="3168650" cy="2576513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</p:pic>
      <p:sp>
        <p:nvSpPr>
          <p:cNvPr id="19" name="AutoShape 43"/>
          <p:cNvSpPr>
            <a:spLocks noChangeArrowheads="1"/>
          </p:cNvSpPr>
          <p:nvPr/>
        </p:nvSpPr>
        <p:spPr bwMode="auto">
          <a:xfrm rot="5400000">
            <a:off x="3951266" y="1113950"/>
            <a:ext cx="1079500" cy="8096250"/>
          </a:xfrm>
          <a:prstGeom prst="can">
            <a:avLst>
              <a:gd name="adj" fmla="val 49630"/>
            </a:avLst>
          </a:prstGeom>
          <a:gradFill rotWithShape="0">
            <a:gsLst>
              <a:gs pos="0">
                <a:srgbClr val="A580F0">
                  <a:alpha val="50000"/>
                </a:srgbClr>
              </a:gs>
              <a:gs pos="50000">
                <a:srgbClr val="FFFFFF">
                  <a:alpha val="70000"/>
                </a:srgbClr>
              </a:gs>
              <a:gs pos="100000">
                <a:srgbClr val="A580F0">
                  <a:alpha val="50000"/>
                </a:srgbClr>
              </a:gs>
            </a:gsLst>
            <a:lin ang="5400000" scaled="1"/>
          </a:gradFill>
          <a:ln w="9525">
            <a:solidFill>
              <a:srgbClr val="FFFFFF"/>
            </a:solidFill>
            <a:rou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342900" y="4445000"/>
            <a:ext cx="8296275" cy="469900"/>
          </a:xfrm>
          <a:prstGeom prst="cube">
            <a:avLst>
              <a:gd name="adj" fmla="val 7612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en-US" sz="1200" kern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690938" y="5000625"/>
            <a:ext cx="1498600" cy="10668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latin typeface="华文琥珀" panose="02010800040101010101" charset="-122"/>
                <a:ea typeface="华文琥珀" panose="02010800040101010101" charset="-122"/>
                <a:sym typeface="+mn-ea"/>
              </a:rPr>
              <a:t>心    正</a:t>
            </a:r>
          </a:p>
          <a:p>
            <a:pPr>
              <a:defRPr/>
            </a:pPr>
            <a:endParaRPr lang="en-US" altLang="zh-CN" sz="3200" b="1" dirty="0">
              <a:solidFill>
                <a:prstClr val="black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442913" y="2538413"/>
            <a:ext cx="2516187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众人立刻赞颂不已，赞颂皇上俭朴的美德。</a:t>
            </a:r>
          </a:p>
          <a:p>
            <a:pPr>
              <a:lnSpc>
                <a:spcPct val="150000"/>
              </a:lnSpc>
            </a:pPr>
            <a:endParaRPr lang="zh-CN" altLang="en-US" sz="24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5781675" y="2538413"/>
            <a:ext cx="24765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柳公权一言不发</a:t>
            </a:r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---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罢奸逆选良臣、赏罚分明</a:t>
            </a:r>
          </a:p>
          <a:p>
            <a:pPr algn="ctr" eaLnBrk="0" hangingPunct="0">
              <a:lnSpc>
                <a:spcPct val="150000"/>
              </a:lnSpc>
            </a:pPr>
            <a:endParaRPr lang="zh-CN" altLang="en-US" sz="24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3692525" y="1443038"/>
            <a:ext cx="1000125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对比</a:t>
            </a:r>
            <a:endParaRPr lang="en-US" altLang="zh-CN" sz="28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091" name="文本框 3"/>
          <p:cNvSpPr txBox="1">
            <a:spLocks noChangeArrowheads="1"/>
          </p:cNvSpPr>
          <p:nvPr/>
        </p:nvSpPr>
        <p:spPr bwMode="auto">
          <a:xfrm>
            <a:off x="200025" y="881063"/>
            <a:ext cx="87439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    </a:t>
            </a: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文宗扬起袖子来让人“欣赏”夸耀他的龙袍，众人和柳公权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是怎么做的？</a:t>
            </a:r>
            <a:endParaRPr lang="zh-CN" altLang="en-US" sz="2400" b="1"/>
          </a:p>
        </p:txBody>
      </p:sp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90488" y="473075"/>
            <a:ext cx="552450" cy="56197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-287338" y="492125"/>
            <a:ext cx="3743326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精读感悟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rcRect b="8121"/>
          <a:stretch>
            <a:fillRect/>
          </a:stretch>
        </p:blipFill>
        <p:spPr>
          <a:xfrm>
            <a:off x="3030855" y="2519680"/>
            <a:ext cx="2590165" cy="1925320"/>
          </a:xfrm>
          <a:prstGeom prst="can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精读感悟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47107" name="矩形 12"/>
          <p:cNvSpPr>
            <a:spLocks noChangeArrowheads="1"/>
          </p:cNvSpPr>
          <p:nvPr/>
        </p:nvSpPr>
        <p:spPr bwMode="auto">
          <a:xfrm>
            <a:off x="3073400" y="1216025"/>
            <a:ext cx="56276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+mn-ea"/>
              </a:rPr>
              <a:t>文中对柳公权的劝告做如何评价？</a:t>
            </a:r>
            <a:endParaRPr lang="zh-CN" altLang="en-US" sz="2800" b="1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4" name="云形标注 13"/>
          <p:cNvSpPr/>
          <p:nvPr/>
        </p:nvSpPr>
        <p:spPr>
          <a:xfrm>
            <a:off x="2554288" y="1098550"/>
            <a:ext cx="6337300" cy="942975"/>
          </a:xfrm>
          <a:prstGeom prst="cloudCallout">
            <a:avLst>
              <a:gd name="adj1" fmla="val -55688"/>
              <a:gd name="adj2" fmla="val 58033"/>
            </a:avLst>
          </a:prstGeom>
          <a:noFill/>
          <a:ln>
            <a:solidFill>
              <a:srgbClr val="E921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710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4900" y="1320800"/>
            <a:ext cx="1300163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缺角矩形 12"/>
          <p:cNvSpPr>
            <a:spLocks noChangeArrowheads="1"/>
          </p:cNvSpPr>
          <p:nvPr/>
        </p:nvSpPr>
        <p:spPr bwMode="auto">
          <a:xfrm>
            <a:off x="395288" y="3068638"/>
            <a:ext cx="7489825" cy="3252787"/>
          </a:xfrm>
          <a:prstGeom prst="plaque">
            <a:avLst>
              <a:gd name="adj" fmla="val 16667"/>
            </a:avLst>
          </a:prstGeom>
          <a:solidFill>
            <a:srgbClr val="E9217B">
              <a:alpha val="23137"/>
            </a:srgbClr>
          </a:solidFill>
          <a:ln w="22225">
            <a:noFill/>
            <a:miter lim="800000"/>
            <a:headEnd/>
            <a:tailEnd/>
          </a:ln>
        </p:spPr>
        <p:txBody>
          <a:bodyPr anchor="ctr"/>
          <a:lstStyle/>
          <a:p>
            <a:pPr marL="0" lvl="2" algn="ctr" defTabSz="0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</a:pPr>
            <a:endParaRPr lang="zh-CN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68313" y="2984500"/>
            <a:ext cx="6818312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 </a:t>
            </a:r>
            <a:endParaRPr lang="zh-CN" altLang="en-US" sz="2800" b="1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25475" y="2984500"/>
            <a:ext cx="6348413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       </a:t>
            </a:r>
            <a:r>
              <a:rPr lang="zh-CN" altLang="en-US" sz="280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  <a:sym typeface="+mn-ea"/>
              </a:rPr>
              <a:t>机智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  <a:sym typeface="+mn-ea"/>
              </a:rPr>
              <a:t>：没有直接、正面回答，旁敲侧击。避免发生正面冲突。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  <a:sym typeface="+mn-ea"/>
              </a:rPr>
              <a:t>      大胆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  <a:sym typeface="+mn-ea"/>
              </a:rPr>
              <a:t>：别的大臣赞叹不已，柳公权却一言不发，从劝谏的角度持不同的意见，有胆识。</a:t>
            </a:r>
            <a:endParaRPr lang="zh-CN" altLang="en-US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zh-CN" altLang="en-US" sz="2800" b="1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5" name="Picture 8" descr="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974205" y="3608070"/>
            <a:ext cx="2100580" cy="2173605"/>
          </a:xfrm>
          <a:prstGeom prst="plaque">
            <a:avLst/>
          </a:prstGeom>
          <a:noFill/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250" y="2284413"/>
            <a:ext cx="13906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精读感悟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48132" name="矩形 3"/>
          <p:cNvSpPr>
            <a:spLocks noChangeArrowheads="1"/>
          </p:cNvSpPr>
          <p:nvPr/>
        </p:nvSpPr>
        <p:spPr bwMode="auto">
          <a:xfrm>
            <a:off x="1401763" y="1212850"/>
            <a:ext cx="5453062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latin typeface="微软雅黑" pitchFamily="34" charset="-122"/>
                <a:ea typeface="微软雅黑" pitchFamily="34" charset="-122"/>
                <a:sym typeface="+mn-ea"/>
              </a:rPr>
              <a:t>      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sym typeface="+mn-ea"/>
              </a:rPr>
              <a:t>为什么他的这番话不单没有惹恼文宗，反而得到文宗的格外垂青？</a:t>
            </a:r>
            <a:endParaRPr lang="zh-CN" altLang="en-US" sz="2400" b="1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" name="云形标注 4"/>
          <p:cNvSpPr/>
          <p:nvPr/>
        </p:nvSpPr>
        <p:spPr>
          <a:xfrm>
            <a:off x="908050" y="1100138"/>
            <a:ext cx="6018213" cy="1741487"/>
          </a:xfrm>
          <a:prstGeom prst="cloudCallout">
            <a:avLst>
              <a:gd name="adj1" fmla="val 61027"/>
              <a:gd name="adj2" fmla="val -6880"/>
            </a:avLst>
          </a:prstGeom>
          <a:noFill/>
          <a:ln>
            <a:solidFill>
              <a:srgbClr val="E921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813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5825" y="1212850"/>
            <a:ext cx="1301750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906463" y="3578225"/>
            <a:ext cx="7637462" cy="2514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E921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912813" y="3500438"/>
            <a:ext cx="7631112" cy="265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latin typeface="微软雅黑" pitchFamily="34" charset="-122"/>
                <a:ea typeface="微软雅黑" pitchFamily="34" charset="-122"/>
                <a:sym typeface="+mn-ea"/>
              </a:rPr>
              <a:t>    </a:t>
            </a:r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忠言往往逆耳，但利于行，因为他铁骨铮铮，为人正直，从不阿谀奉承、言不由衷，才敢于直言劝告，说明他对于国家是无限忠诚的，并不考虑自己的得失，这正是“心正”的表现。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425" y="692785"/>
            <a:ext cx="2295525" cy="2095500"/>
          </a:xfrm>
          <a:prstGeom prst="round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  <a:scene3d>
            <a:camera prst="perspectiveLeft"/>
            <a:lightRig rig="threePt" dir="t"/>
          </a:scene3d>
        </p:spPr>
      </p:pic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5F9B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课堂总结</a:t>
            </a:r>
            <a:endParaRPr lang="zh-CN" altLang="en-US" sz="2800" spc="100" noProof="1">
              <a:solidFill>
                <a:srgbClr val="5F9B6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750888" y="1931988"/>
            <a:ext cx="7200900" cy="3800475"/>
          </a:xfrm>
          <a:prstGeom prst="roundRect">
            <a:avLst/>
          </a:prstGeom>
          <a:noFill/>
          <a:ln w="101600">
            <a:solidFill>
              <a:srgbClr val="E921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5F9B6A"/>
              </a:solidFill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92150" y="2187575"/>
            <a:ext cx="7319963" cy="329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 </a:t>
            </a:r>
            <a:r>
              <a:rPr lang="en-US" altLang="zh-CN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+mn-ea"/>
              </a:rPr>
              <a:t>唐太宗说：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  <a:sym typeface="+mn-ea"/>
              </a:rPr>
              <a:t>“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+mn-ea"/>
              </a:rPr>
              <a:t>以铜为镜可正衣冠，以史为镜可知兴亡，以人为镜可明得失。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  <a:sym typeface="+mn-ea"/>
              </a:rPr>
              <a:t>”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  <a:sym typeface="+mn-ea"/>
              </a:rPr>
              <a:t/>
            </a:r>
            <a:br>
              <a:rPr lang="en-US" altLang="zh-CN" sz="2800" b="1">
                <a:latin typeface="微软雅黑" pitchFamily="34" charset="-122"/>
                <a:ea typeface="微软雅黑" pitchFamily="34" charset="-122"/>
                <a:sym typeface="+mn-ea"/>
              </a:rPr>
            </a:br>
            <a:r>
              <a:rPr lang="en-US" altLang="zh-CN" sz="2800" b="1">
                <a:latin typeface="微软雅黑" pitchFamily="34" charset="-122"/>
                <a:ea typeface="微软雅黑" pitchFamily="34" charset="-122"/>
                <a:sym typeface="+mn-ea"/>
              </a:rPr>
              <a:t>     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+mn-ea"/>
              </a:rPr>
              <a:t>铮铮铁骨，笔正心正的柳公权如一面镜子照出了君主的得与失，表达了他对于国家的忠诚与爱。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1020763" y="2706688"/>
            <a:ext cx="3346450" cy="2667000"/>
          </a:xfrm>
          <a:prstGeom prst="roundRect">
            <a:avLst>
              <a:gd name="adj" fmla="val 5301"/>
            </a:avLst>
          </a:prstGeom>
          <a:solidFill>
            <a:schemeClr val="bg1">
              <a:lumMod val="85000"/>
              <a:alpha val="60000"/>
            </a:schemeClr>
          </a:solidFill>
          <a:ln w="38100" cap="flat" cmpd="sng">
            <a:solidFill>
              <a:srgbClr val="E9217B"/>
            </a:solidFill>
            <a:bevel/>
          </a:ln>
        </p:spPr>
        <p:txBody>
          <a:bodyPr anchor="ctr"/>
          <a:lstStyle>
            <a:lvl1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zh-CN" sz="1400" kern="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191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课外拓展</a:t>
            </a:r>
          </a:p>
        </p:txBody>
      </p:sp>
      <p:sp>
        <p:nvSpPr>
          <p:cNvPr id="4" name="缺角矩形 12"/>
          <p:cNvSpPr>
            <a:spLocks noChangeArrowheads="1"/>
          </p:cNvSpPr>
          <p:nvPr/>
        </p:nvSpPr>
        <p:spPr bwMode="auto">
          <a:xfrm>
            <a:off x="1236663" y="1454150"/>
            <a:ext cx="7192962" cy="669925"/>
          </a:xfrm>
          <a:prstGeom prst="plaque">
            <a:avLst>
              <a:gd name="adj" fmla="val 16667"/>
            </a:avLst>
          </a:prstGeom>
          <a:solidFill>
            <a:schemeClr val="bg1">
              <a:lumMod val="85000"/>
              <a:alpha val="60000"/>
            </a:schemeClr>
          </a:solidFill>
          <a:ln w="22225">
            <a:solidFill>
              <a:srgbClr val="E9217B"/>
            </a:solidFill>
          </a:ln>
        </p:spPr>
        <p:txBody>
          <a:bodyPr anchor="ctr"/>
          <a:lstStyle>
            <a:lvl1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defRPr/>
            </a:pPr>
            <a:endParaRPr lang="zh-CN" altLang="zh-CN" sz="140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181" name="矩形 5"/>
          <p:cNvSpPr>
            <a:spLocks noChangeArrowheads="1"/>
          </p:cNvSpPr>
          <p:nvPr/>
        </p:nvSpPr>
        <p:spPr bwMode="auto">
          <a:xfrm>
            <a:off x="1173163" y="1547813"/>
            <a:ext cx="7497762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  <a:sym typeface="+mn-ea"/>
              </a:rPr>
              <a:t>历史上如柳公权这样正直敢于直言的忠臣你知道多少？</a:t>
            </a:r>
            <a:endParaRPr lang="zh-CN" altLang="en-US" sz="2400" b="1">
              <a:latin typeface="微软雅黑" pitchFamily="34" charset="-122"/>
              <a:ea typeface="微软雅黑" pitchFamily="34" charset="-122"/>
              <a:cs typeface="Times New Roman" pitchFamily="18" charset="0"/>
              <a:sym typeface="+mn-ea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217863" y="3398838"/>
            <a:ext cx="822325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屈   原</a:t>
            </a: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5083175" y="2684463"/>
            <a:ext cx="3346450" cy="2667000"/>
          </a:xfrm>
          <a:prstGeom prst="roundRect">
            <a:avLst>
              <a:gd name="adj" fmla="val 5301"/>
            </a:avLst>
          </a:prstGeom>
          <a:solidFill>
            <a:schemeClr val="bg1">
              <a:lumMod val="85000"/>
              <a:alpha val="60000"/>
            </a:schemeClr>
          </a:solidFill>
          <a:ln w="38100" cap="flat" cmpd="sng">
            <a:solidFill>
              <a:srgbClr val="E9217B"/>
            </a:solidFill>
            <a:bevel/>
          </a:ln>
        </p:spPr>
        <p:txBody>
          <a:bodyPr anchor="ctr"/>
          <a:lstStyle>
            <a:lvl1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en-US" altLang="zh-CN" sz="1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</a:t>
            </a:r>
            <a:endParaRPr lang="zh-CN" altLang="zh-CN" sz="1400" kern="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7440613" y="3330575"/>
            <a:ext cx="822325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魏   征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2850" y="3084830"/>
            <a:ext cx="1721485" cy="1980565"/>
          </a:xfrm>
          <a:prstGeom prst="round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1450" y="3017520"/>
            <a:ext cx="1934845" cy="2095500"/>
          </a:xfrm>
          <a:prstGeom prst="round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图片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1484313"/>
            <a:ext cx="6118225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作业布置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51204" name="Rectangle 1"/>
          <p:cNvSpPr>
            <a:spLocks noChangeArrowheads="1"/>
          </p:cNvSpPr>
          <p:nvPr/>
        </p:nvSpPr>
        <p:spPr bwMode="auto">
          <a:xfrm>
            <a:off x="2333625" y="3311525"/>
            <a:ext cx="46609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  </a:t>
            </a:r>
            <a:r>
              <a:rPr lang="zh-CN" altLang="en-US" sz="2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学了这篇课文你一定感触颇深，请写一篇读后感吧！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8" descr="未标题-3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b="150"/>
          <a:stretch>
            <a:fillRect/>
          </a:stretch>
        </p:blipFill>
        <p:spPr bwMode="auto">
          <a:xfrm>
            <a:off x="0" y="3000375"/>
            <a:ext cx="9144000" cy="336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Text Box 6"/>
          <p:cNvSpPr txBox="1">
            <a:spLocks noChangeArrowheads="1"/>
          </p:cNvSpPr>
          <p:nvPr/>
        </p:nvSpPr>
        <p:spPr bwMode="auto">
          <a:xfrm>
            <a:off x="0" y="2708275"/>
            <a:ext cx="9036050" cy="26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/>
              <a:t>　　　　　　　                                   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书法“笔正”    </a:t>
            </a:r>
            <a:r>
              <a:rPr lang="zh-CN" altLang="en-US" sz="2800">
                <a:solidFill>
                  <a:srgbClr val="FF0066"/>
                </a:solidFill>
                <a:latin typeface="微软雅黑" pitchFamily="34" charset="-122"/>
                <a:ea typeface="微软雅黑" pitchFamily="34" charset="-122"/>
              </a:rPr>
              <a:t>正直敢言</a:t>
            </a: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心正笔正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的柳公权   做人“心正”    </a:t>
            </a:r>
            <a:r>
              <a:rPr lang="zh-CN" altLang="en-US" sz="2800">
                <a:solidFill>
                  <a:srgbClr val="FF0066"/>
                </a:solidFill>
                <a:latin typeface="微软雅黑" pitchFamily="34" charset="-122"/>
                <a:ea typeface="微软雅黑" pitchFamily="34" charset="-122"/>
              </a:rPr>
              <a:t>铁骨铮铮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　　　　　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　　　　　　　</a:t>
            </a:r>
          </a:p>
        </p:txBody>
      </p:sp>
      <p:sp>
        <p:nvSpPr>
          <p:cNvPr id="2" name="左大括号 1"/>
          <p:cNvSpPr/>
          <p:nvPr/>
        </p:nvSpPr>
        <p:spPr bwMode="auto">
          <a:xfrm>
            <a:off x="3635375" y="2924175"/>
            <a:ext cx="288925" cy="1009650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2228" name="文本框 5"/>
          <p:cNvSpPr txBox="1">
            <a:spLocks noChangeArrowheads="1"/>
          </p:cNvSpPr>
          <p:nvPr/>
        </p:nvSpPr>
        <p:spPr bwMode="auto">
          <a:xfrm>
            <a:off x="250825" y="1176338"/>
            <a:ext cx="33131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板书设计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Text Box 4"/>
          <p:cNvSpPr txBox="1"/>
          <p:nvPr/>
        </p:nvSpPr>
        <p:spPr>
          <a:xfrm>
            <a:off x="2217738" y="1131888"/>
            <a:ext cx="535622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0000FF"/>
                </a:solidFill>
                <a:latin typeface="华文楷体" panose="02010600040101010101" charset="-122"/>
                <a:ea typeface="华文楷体" panose="02010600040101010101" charset="-122"/>
              </a:rPr>
              <a:t>     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文中是如何评价柳公权的字的？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2112963" y="2651125"/>
            <a:ext cx="64500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FF6699"/>
                </a:solidFill>
                <a:latin typeface="华文行楷" pitchFamily="2" charset="-122"/>
                <a:ea typeface="华文行楷" pitchFamily="2" charset="-122"/>
              </a:rPr>
              <a:t>结构紧凑、骨力秀挺、</a:t>
            </a: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FF6699"/>
                </a:solidFill>
                <a:latin typeface="华文行楷" pitchFamily="2" charset="-122"/>
                <a:ea typeface="华文行楷" pitchFamily="2" charset="-122"/>
              </a:rPr>
              <a:t>     洒脱而有法度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0" y="523875"/>
            <a:ext cx="3744913" cy="5222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5F9B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激趣导入</a:t>
            </a:r>
            <a:endParaRPr lang="zh-CN" altLang="en-US" sz="2800" spc="100" noProof="1">
              <a:solidFill>
                <a:srgbClr val="5F9B6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3" name="任意多边形 2"/>
          <p:cNvSpPr/>
          <p:nvPr>
            <p:custDataLst>
              <p:tags r:id="rId1"/>
            </p:custDataLst>
          </p:nvPr>
        </p:nvSpPr>
        <p:spPr bwMode="auto">
          <a:xfrm>
            <a:off x="457200" y="503238"/>
            <a:ext cx="554038" cy="56197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pic>
        <p:nvPicPr>
          <p:cNvPr id="2867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160463"/>
            <a:ext cx="1119188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云形标注 3"/>
          <p:cNvSpPr/>
          <p:nvPr/>
        </p:nvSpPr>
        <p:spPr>
          <a:xfrm>
            <a:off x="1511300" y="1046163"/>
            <a:ext cx="7051675" cy="1152525"/>
          </a:xfrm>
          <a:prstGeom prst="cloudCallout">
            <a:avLst/>
          </a:prstGeom>
          <a:noFill/>
          <a:ln>
            <a:solidFill>
              <a:srgbClr val="FF6699"/>
            </a:solidFill>
          </a:ln>
          <a:extLst>
            <a:ext uri="{909E8E84-426E-40DD-AFC4-6F175D3DCCD1}"/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149" name="Picture 5" descr="玄秘塔碑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/>
            </a:extLst>
          </a:blip>
          <a:srcRect l="1" r="753" b="2244"/>
          <a:stretch>
            <a:fillRect/>
          </a:stretch>
        </p:blipFill>
        <p:spPr bwMode="auto">
          <a:xfrm>
            <a:off x="6664960" y="2460625"/>
            <a:ext cx="2063750" cy="2703195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  <a:scene3d>
            <a:camera prst="isometricLeftDown">
              <a:rot lat="2100000" lon="300000" rev="0"/>
            </a:camera>
            <a:lightRig rig="threePt" dir="t"/>
          </a:scene3d>
          <a:extLst>
            <a:ext uri="{909E8E84-426E-40DD-AFC4-6F175D3DCCD1}"/>
            <a:ext uri="{91240B29-F687-4F45-9708-019B960494DF}"/>
          </a:extLst>
        </p:spPr>
      </p:pic>
      <p:pic>
        <p:nvPicPr>
          <p:cNvPr id="6150" name="Picture 6" descr="神策军碑"/>
          <p:cNvPicPr>
            <a:picLocks noChangeAspect="1" noChangeArrowheads="1"/>
          </p:cNvPicPr>
          <p:nvPr/>
        </p:nvPicPr>
        <p:blipFill rotWithShape="1">
          <a:blip r:embed="rId5" cstate="print"/>
          <a:stretch>
            <a:fillRect/>
          </a:stretch>
        </p:blipFill>
        <p:spPr bwMode="auto">
          <a:xfrm>
            <a:off x="76835" y="3223895"/>
            <a:ext cx="2140585" cy="2773045"/>
          </a:xfrm>
          <a:prstGeom prst="round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  <a:scene3d>
            <a:camera prst="perspectiveAbove"/>
            <a:lightRig rig="threePt" dir="t"/>
          </a:scene3d>
          <a:extLst>
            <a:ext uri="{909E8E84-426E-40DD-AFC4-6F175D3DCCD1}"/>
          </a:extLst>
        </p:spPr>
      </p:pic>
      <p:sp>
        <p:nvSpPr>
          <p:cNvPr id="6" name="矩形 5"/>
          <p:cNvSpPr/>
          <p:nvPr/>
        </p:nvSpPr>
        <p:spPr>
          <a:xfrm>
            <a:off x="4104640" y="4598035"/>
            <a:ext cx="2223770" cy="131064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bliqueTopLeft"/>
              <a:lightRig rig="soft" dir="t">
                <a:rot lat="0" lon="0" rev="0"/>
              </a:lightRig>
            </a:scene3d>
            <a:sp3d extrusionH="336550" prstMaterial="plastic">
              <a:extrusionClr>
                <a:srgbClr val="77DEFB"/>
              </a:extrusionClr>
            </a:sp3d>
          </a:bodyPr>
          <a:lstStyle/>
          <a:p>
            <a:pPr algn="ctr">
              <a:defRPr/>
            </a:pPr>
            <a:r>
              <a:rPr lang="zh-CN" altLang="en-US" sz="8000" b="1">
                <a:solidFill>
                  <a:schemeClr val="accent1">
                    <a:lumMod val="50000"/>
                  </a:schemeClr>
                </a:solidFill>
                <a:effectLst>
                  <a:outerShdw blurRad="60007" dist="310007" dir="7680000" sy="30000" kx="1300200" algn="ctr" rotWithShape="0">
                    <a:srgbClr val="5B9BD5">
                      <a:alpha val="32000"/>
                      <a:lumMod val="5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笔正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40965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182563" y="1082675"/>
            <a:ext cx="5113337" cy="5553075"/>
          </a:xfrm>
          <a:solidFill>
            <a:srgbClr val="FF9999"/>
          </a:solidFill>
          <a:ln/>
        </p:spPr>
        <p:txBody>
          <a:bodyPr lIns="0" tIns="0" rIns="0" bIns="76176" anchor="ctr">
            <a:spAutoFit/>
          </a:bodyPr>
          <a:lstStyle/>
          <a:p>
            <a:pPr marL="0" indent="0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en-US" altLang="zh-CN" sz="240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400" b="1" smtClean="0">
                <a:solidFill>
                  <a:srgbClr val="C00000"/>
                </a:solidFill>
                <a:latin typeface="华文行楷" pitchFamily="2" charset="-122"/>
                <a:ea typeface="华文行楷" pitchFamily="2" charset="-122"/>
              </a:rPr>
              <a:t>柳公权</a:t>
            </a:r>
            <a:r>
              <a:rPr lang="en-US" altLang="zh-CN" sz="2400" b="1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( 778</a:t>
            </a:r>
            <a:r>
              <a:rPr lang="zh-CN" altLang="en-US" sz="2400" b="1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－</a:t>
            </a:r>
            <a:r>
              <a:rPr lang="en-US" altLang="zh-CN" sz="2400" b="1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865 )</a:t>
            </a:r>
            <a:r>
              <a:rPr lang="zh-CN" altLang="en-US" sz="2400" b="1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，唐朝最后一位大书家，京兆华原（今陕西耀县）人。宫至太子少师，</a:t>
            </a:r>
            <a:r>
              <a:rPr lang="zh-CN" altLang="en-US" sz="2400" b="1" smtClean="0">
                <a:solidFill>
                  <a:srgbClr val="C00000"/>
                </a:solidFill>
                <a:latin typeface="华文行楷" pitchFamily="2" charset="-122"/>
                <a:ea typeface="华文行楷" pitchFamily="2" charset="-122"/>
              </a:rPr>
              <a:t>故世称“柳少师”</a:t>
            </a:r>
            <a:r>
              <a:rPr lang="zh-CN" altLang="en-US" sz="2400" b="1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。他二十九岁进士及第，在地方担任一个低级官吏，后来偶然被唐穆宗看见他的笔迹，一时机为书法圣品，就被朝廷召到长安，那时，柳公权已四十多岁。穆宗尝问柳公权用笔之法，公权答云：</a:t>
            </a:r>
            <a:r>
              <a:rPr lang="zh-CN" altLang="en-US" sz="2400" b="1" smtClean="0">
                <a:solidFill>
                  <a:srgbClr val="C00000"/>
                </a:solidFill>
                <a:latin typeface="华文行楷" pitchFamily="2" charset="-122"/>
                <a:ea typeface="华文行楷" pitchFamily="2" charset="-122"/>
              </a:rPr>
              <a:t>「用笔在心，心正则笔正。」</a:t>
            </a:r>
          </a:p>
        </p:txBody>
      </p:sp>
      <p:pic>
        <p:nvPicPr>
          <p:cNvPr id="6" name="Picture 64" descr="图片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401310" y="1654810"/>
            <a:ext cx="3542030" cy="3921760"/>
          </a:xfrm>
          <a:prstGeom prst="plaque">
            <a:avLst/>
          </a:prstGeom>
          <a:noFill/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3" name="文本框 2"/>
          <p:cNvSpPr txBox="1"/>
          <p:nvPr/>
        </p:nvSpPr>
        <p:spPr>
          <a:xfrm>
            <a:off x="0" y="523875"/>
            <a:ext cx="3744913" cy="51752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>
                <a:solidFill>
                  <a:srgbClr val="5F9B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作者简介</a:t>
            </a:r>
          </a:p>
        </p:txBody>
      </p:sp>
      <p:sp>
        <p:nvSpPr>
          <p:cNvPr id="4" name="任意多边形 3"/>
          <p:cNvSpPr/>
          <p:nvPr>
            <p:custDataLst>
              <p:tags r:id="rId1"/>
            </p:custDataLst>
          </p:nvPr>
        </p:nvSpPr>
        <p:spPr bwMode="auto">
          <a:xfrm>
            <a:off x="457200" y="503238"/>
            <a:ext cx="554038" cy="56197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581025" y="1066800"/>
            <a:ext cx="7981950" cy="5084763"/>
          </a:xfrm>
          <a:prstGeom prst="frame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>
          <a:xfrm>
            <a:off x="301625" y="831850"/>
            <a:ext cx="8540750" cy="1143000"/>
          </a:xfrm>
          <a:ln/>
        </p:spPr>
        <p:txBody>
          <a:bodyPr/>
          <a:lstStyle/>
          <a:p>
            <a:r>
              <a:rPr lang="zh-CN" altLang="en-US" b="1" smtClean="0">
                <a:latin typeface="华文琥珀" pitchFamily="2" charset="-122"/>
                <a:ea typeface="华文琥珀" pitchFamily="2" charset="-122"/>
              </a:rPr>
              <a:t>作品特色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idx="4294967295"/>
          </p:nvPr>
        </p:nvSpPr>
        <p:spPr>
          <a:xfrm>
            <a:off x="927100" y="1714500"/>
            <a:ext cx="6918325" cy="4524375"/>
          </a:xfrm>
          <a:ln/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r>
              <a:rPr lang="en-US" smtClean="0"/>
              <a:t>   </a:t>
            </a:r>
            <a:r>
              <a:rPr lang="zh-CN" altLang="en-US" smtClean="0"/>
              <a:t>       </a:t>
            </a:r>
            <a:r>
              <a:rPr lang="zh-CN" altLang="en-US" b="1" smtClean="0">
                <a:latin typeface="华文楷体" pitchFamily="2" charset="-122"/>
                <a:ea typeface="华文楷体" pitchFamily="2" charset="-122"/>
              </a:rPr>
              <a:t> </a:t>
            </a:r>
            <a:r>
              <a:rPr lang="zh-CN" altLang="en-US" sz="2400" b="1" smtClean="0">
                <a:latin typeface="华文楷体" pitchFamily="2" charset="-122"/>
                <a:ea typeface="华文楷体" pitchFamily="2" charset="-122"/>
              </a:rPr>
              <a:t>柳公权的书法在唐朝当时极负盛名，民间更有“</a:t>
            </a:r>
            <a:r>
              <a:rPr lang="zh-CN" altLang="en-US" sz="2400" b="1" smtClean="0">
                <a:solidFill>
                  <a:schemeClr val="hlink"/>
                </a:solidFill>
                <a:latin typeface="华文楷体" pitchFamily="2" charset="-122"/>
                <a:ea typeface="华文楷体" pitchFamily="2" charset="-122"/>
              </a:rPr>
              <a:t>柳字一字值千金</a:t>
            </a:r>
            <a:r>
              <a:rPr lang="zh-CN" altLang="en-US" sz="2400" b="1" smtClean="0">
                <a:latin typeface="华文楷体" pitchFamily="2" charset="-122"/>
                <a:ea typeface="华文楷体" pitchFamily="2" charset="-122"/>
              </a:rPr>
              <a:t>”的说法。他的书法结构紧凑，而且骨力秀挺，洒脱而有法度。在字的特色上，以瘦劲著称，所写楷书，体势劲媚，以</a:t>
            </a:r>
            <a:r>
              <a:rPr lang="zh-CN" altLang="en-US" sz="2400" b="1" smtClean="0">
                <a:solidFill>
                  <a:schemeClr val="hlink"/>
                </a:solidFill>
                <a:latin typeface="华文楷体" pitchFamily="2" charset="-122"/>
                <a:ea typeface="华文楷体" pitchFamily="2" charset="-122"/>
              </a:rPr>
              <a:t>行书</a:t>
            </a:r>
            <a:r>
              <a:rPr lang="zh-CN" altLang="en-US" sz="2400" b="1" smtClean="0">
                <a:latin typeface="华文楷体" pitchFamily="2" charset="-122"/>
                <a:ea typeface="华文楷体" pitchFamily="2" charset="-122"/>
              </a:rPr>
              <a:t>和</a:t>
            </a:r>
            <a:r>
              <a:rPr lang="zh-CN" altLang="en-US" sz="2400" b="1" smtClean="0">
                <a:solidFill>
                  <a:schemeClr val="hlink"/>
                </a:solidFill>
                <a:latin typeface="华文楷体" pitchFamily="2" charset="-122"/>
                <a:ea typeface="华文楷体" pitchFamily="2" charset="-122"/>
              </a:rPr>
              <a:t>楷书</a:t>
            </a:r>
            <a:r>
              <a:rPr lang="zh-CN" altLang="en-US" sz="2400" b="1" smtClean="0">
                <a:latin typeface="华文楷体" pitchFamily="2" charset="-122"/>
                <a:ea typeface="华文楷体" pitchFamily="2" charset="-122"/>
              </a:rPr>
              <a:t>最为精妙。也由于他作品独到的特色，因此，柳公权的书法有“</a:t>
            </a:r>
            <a:r>
              <a:rPr lang="zh-CN" altLang="en-US" sz="2400" b="1" smtClean="0">
                <a:solidFill>
                  <a:schemeClr val="hlink"/>
                </a:solidFill>
                <a:latin typeface="华文楷体" pitchFamily="2" charset="-122"/>
                <a:ea typeface="华文楷体" pitchFamily="2" charset="-122"/>
              </a:rPr>
              <a:t>柳骨</a:t>
            </a:r>
            <a:r>
              <a:rPr lang="zh-CN" altLang="en-US" sz="2400" b="1" smtClean="0">
                <a:latin typeface="华文楷体" pitchFamily="2" charset="-122"/>
                <a:ea typeface="华文楷体" pitchFamily="2" charset="-122"/>
              </a:rPr>
              <a:t>”之称。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-41275" y="503238"/>
            <a:ext cx="3743325" cy="51911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>
                <a:solidFill>
                  <a:srgbClr val="5F9B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作品简介</a:t>
            </a:r>
          </a:p>
        </p:txBody>
      </p:sp>
      <p:sp>
        <p:nvSpPr>
          <p:cNvPr id="4" name="任意多边形 3"/>
          <p:cNvSpPr/>
          <p:nvPr>
            <p:custDataLst>
              <p:tags r:id="rId1"/>
            </p:custDataLst>
          </p:nvPr>
        </p:nvSpPr>
        <p:spPr bwMode="auto">
          <a:xfrm>
            <a:off x="457200" y="503238"/>
            <a:ext cx="554038" cy="56197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</p:spTree>
  </p:cSld>
  <p:clrMapOvr>
    <a:masterClrMapping/>
  </p:clrMapOvr>
  <p:transition spd="med">
    <p:wipe dir="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3"/>
          <p:cNvSpPr/>
          <p:nvPr/>
        </p:nvSpPr>
        <p:spPr bwMode="gray">
          <a:xfrm>
            <a:off x="5087938" y="1123950"/>
            <a:ext cx="1466850" cy="1155700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rgbClr val="6E9349">
                  <a:gamma/>
                  <a:tint val="90980"/>
                  <a:invGamma/>
                  <a:alpha val="32001"/>
                </a:srgbClr>
              </a:gs>
              <a:gs pos="100000">
                <a:srgbClr val="6E9349"/>
              </a:gs>
            </a:gsLst>
            <a:lin ang="0" scaled="1"/>
          </a:gradFill>
          <a:ln>
            <a:noFill/>
          </a:ln>
          <a:extLst>
            <a:ext uri="{91240B29-F687-4F45-9708-019B960494DF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" name="AutoShape 6"/>
          <p:cNvSpPr>
            <a:spLocks noChangeArrowheads="1"/>
          </p:cNvSpPr>
          <p:nvPr/>
        </p:nvSpPr>
        <p:spPr bwMode="auto">
          <a:xfrm flipH="1">
            <a:off x="5348288" y="2495550"/>
            <a:ext cx="73025" cy="14605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" name="AutoShape 7"/>
          <p:cNvSpPr>
            <a:spLocks noChangeArrowheads="1"/>
          </p:cNvSpPr>
          <p:nvPr/>
        </p:nvSpPr>
        <p:spPr bwMode="auto">
          <a:xfrm flipH="1">
            <a:off x="3757613" y="2486025"/>
            <a:ext cx="71437" cy="14605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" name="AutoShape 10"/>
          <p:cNvSpPr>
            <a:spLocks noChangeArrowheads="1"/>
          </p:cNvSpPr>
          <p:nvPr/>
        </p:nvSpPr>
        <p:spPr bwMode="auto">
          <a:xfrm flipH="1">
            <a:off x="7850188" y="1984375"/>
            <a:ext cx="71437" cy="14287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" name="AutoShape 11"/>
          <p:cNvSpPr>
            <a:spLocks noChangeArrowheads="1"/>
          </p:cNvSpPr>
          <p:nvPr/>
        </p:nvSpPr>
        <p:spPr bwMode="auto">
          <a:xfrm flipH="1">
            <a:off x="6267450" y="1984375"/>
            <a:ext cx="73025" cy="14287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" name="Freeform 12"/>
          <p:cNvSpPr/>
          <p:nvPr/>
        </p:nvSpPr>
        <p:spPr bwMode="gray">
          <a:xfrm>
            <a:off x="2506663" y="1609725"/>
            <a:ext cx="1466850" cy="1157288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rgbClr val="90A8B0">
                  <a:gamma/>
                  <a:tint val="57647"/>
                  <a:invGamma/>
                  <a:alpha val="32001"/>
                </a:srgbClr>
              </a:gs>
              <a:gs pos="100000">
                <a:srgbClr val="90A8B0"/>
              </a:gs>
            </a:gsLst>
            <a:lin ang="0" scaled="1"/>
          </a:gradFill>
          <a:ln>
            <a:noFill/>
          </a:ln>
          <a:extLst>
            <a:ext uri="{91240B29-F687-4F45-9708-019B960494DF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1751" name="组合 1"/>
          <p:cNvGrpSpPr>
            <a:grpSpLocks/>
          </p:cNvGrpSpPr>
          <p:nvPr/>
        </p:nvGrpSpPr>
        <p:grpSpPr bwMode="auto">
          <a:xfrm>
            <a:off x="323850" y="692150"/>
            <a:ext cx="2592388" cy="614363"/>
            <a:chOff x="510" y="1091"/>
            <a:chExt cx="4082" cy="966"/>
          </a:xfrm>
        </p:grpSpPr>
        <p:sp>
          <p:nvSpPr>
            <p:cNvPr id="3" name="Freeform 6"/>
            <p:cNvSpPr/>
            <p:nvPr/>
          </p:nvSpPr>
          <p:spPr bwMode="auto">
            <a:xfrm>
              <a:off x="510" y="1204"/>
              <a:ext cx="1117" cy="825"/>
            </a:xfrm>
            <a:custGeom>
              <a:avLst/>
              <a:gdLst/>
              <a:ahLst/>
              <a:cxnLst>
                <a:cxn ang="0">
                  <a:pos x="211" y="73"/>
                </a:cxn>
                <a:cxn ang="0">
                  <a:pos x="192" y="80"/>
                </a:cxn>
                <a:cxn ang="0">
                  <a:pos x="189" y="82"/>
                </a:cxn>
                <a:cxn ang="0">
                  <a:pos x="180" y="86"/>
                </a:cxn>
                <a:cxn ang="0">
                  <a:pos x="172" y="85"/>
                </a:cxn>
                <a:cxn ang="0">
                  <a:pos x="172" y="0"/>
                </a:cxn>
                <a:cxn ang="0">
                  <a:pos x="0" y="0"/>
                </a:cxn>
                <a:cxn ang="0">
                  <a:pos x="0" y="190"/>
                </a:cxn>
                <a:cxn ang="0">
                  <a:pos x="172" y="190"/>
                </a:cxn>
                <a:cxn ang="0">
                  <a:pos x="172" y="117"/>
                </a:cxn>
                <a:cxn ang="0">
                  <a:pos x="179" y="116"/>
                </a:cxn>
                <a:cxn ang="0">
                  <a:pos x="190" y="120"/>
                </a:cxn>
                <a:cxn ang="0">
                  <a:pos x="211" y="128"/>
                </a:cxn>
                <a:cxn ang="0">
                  <a:pos x="241" y="101"/>
                </a:cxn>
                <a:cxn ang="0">
                  <a:pos x="211" y="73"/>
                </a:cxn>
              </a:cxnLst>
              <a:rect l="0" t="0" r="r" b="b"/>
              <a:pathLst>
                <a:path w="241" h="190">
                  <a:moveTo>
                    <a:pt x="211" y="73"/>
                  </a:moveTo>
                  <a:cubicBezTo>
                    <a:pt x="204" y="73"/>
                    <a:pt x="197" y="76"/>
                    <a:pt x="192" y="80"/>
                  </a:cubicBezTo>
                  <a:cubicBezTo>
                    <a:pt x="191" y="81"/>
                    <a:pt x="190" y="82"/>
                    <a:pt x="189" y="82"/>
                  </a:cubicBezTo>
                  <a:cubicBezTo>
                    <a:pt x="187" y="84"/>
                    <a:pt x="183" y="86"/>
                    <a:pt x="180" y="86"/>
                  </a:cubicBezTo>
                  <a:cubicBezTo>
                    <a:pt x="176" y="86"/>
                    <a:pt x="174" y="86"/>
                    <a:pt x="172" y="85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17"/>
                    <a:pt x="172" y="117"/>
                    <a:pt x="172" y="117"/>
                  </a:cubicBezTo>
                  <a:cubicBezTo>
                    <a:pt x="175" y="116"/>
                    <a:pt x="176" y="116"/>
                    <a:pt x="179" y="116"/>
                  </a:cubicBezTo>
                  <a:cubicBezTo>
                    <a:pt x="183" y="116"/>
                    <a:pt x="188" y="118"/>
                    <a:pt x="190" y="120"/>
                  </a:cubicBezTo>
                  <a:cubicBezTo>
                    <a:pt x="192" y="122"/>
                    <a:pt x="202" y="128"/>
                    <a:pt x="211" y="128"/>
                  </a:cubicBezTo>
                  <a:cubicBezTo>
                    <a:pt x="228" y="128"/>
                    <a:pt x="241" y="116"/>
                    <a:pt x="241" y="101"/>
                  </a:cubicBezTo>
                  <a:cubicBezTo>
                    <a:pt x="241" y="86"/>
                    <a:pt x="228" y="73"/>
                    <a:pt x="211" y="73"/>
                  </a:cubicBezTo>
                  <a:close/>
                </a:path>
              </a:pathLst>
            </a:custGeom>
            <a:solidFill>
              <a:srgbClr val="92D14C"/>
            </a:solidFill>
            <a:ln w="9525">
              <a:noFill/>
              <a:round/>
            </a:ln>
            <a:effectLst>
              <a:reflection blurRad="6350" stA="19000" endPos="53000" dir="5400000" sy="-100000" algn="bl" rotWithShape="0"/>
            </a:effectLst>
          </p:spPr>
          <p:txBody>
            <a:bodyPr lIns="0" rIns="288000" anchor="ctr" anchorCtr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779" name="文本框 3"/>
            <p:cNvSpPr txBox="1">
              <a:spLocks noChangeArrowheads="1"/>
            </p:cNvSpPr>
            <p:nvPr/>
          </p:nvSpPr>
          <p:spPr bwMode="auto">
            <a:xfrm>
              <a:off x="1644" y="1091"/>
              <a:ext cx="2948" cy="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zh-CN" sz="3200">
                  <a:solidFill>
                    <a:srgbClr val="92D050"/>
                  </a:solidFill>
                  <a:latin typeface="微软雅黑" pitchFamily="34" charset="-122"/>
                  <a:ea typeface="微软雅黑" pitchFamily="34" charset="-122"/>
                </a:rPr>
                <a:t>初读感知</a:t>
              </a:r>
              <a:r>
                <a:rPr lang="zh-CN" altLang="zh-CN"/>
                <a:t> </a:t>
              </a: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850900" y="2641600"/>
            <a:ext cx="2373313" cy="3502025"/>
            <a:chOff x="1339" y="4159"/>
            <a:chExt cx="3739" cy="5517"/>
          </a:xfrm>
        </p:grpSpPr>
        <p:grpSp>
          <p:nvGrpSpPr>
            <p:cNvPr id="31770" name="组合 7"/>
            <p:cNvGrpSpPr>
              <a:grpSpLocks/>
            </p:cNvGrpSpPr>
            <p:nvPr/>
          </p:nvGrpSpPr>
          <p:grpSpPr bwMode="auto">
            <a:xfrm>
              <a:off x="1339" y="4264"/>
              <a:ext cx="3739" cy="5413"/>
              <a:chOff x="1339" y="4264"/>
              <a:chExt cx="3739" cy="5413"/>
            </a:xfrm>
          </p:grpSpPr>
          <p:grpSp>
            <p:nvGrpSpPr>
              <p:cNvPr id="31772" name="Group 15"/>
              <p:cNvGrpSpPr>
                <a:grpSpLocks/>
              </p:cNvGrpSpPr>
              <p:nvPr/>
            </p:nvGrpSpPr>
            <p:grpSpPr bwMode="auto">
              <a:xfrm>
                <a:off x="1463" y="4264"/>
                <a:ext cx="3615" cy="5413"/>
                <a:chOff x="576" y="1765"/>
                <a:chExt cx="1446" cy="2165"/>
              </a:xfrm>
            </p:grpSpPr>
            <p:sp>
              <p:nvSpPr>
                <p:cNvPr id="40" name="AutoShape 16"/>
                <p:cNvSpPr>
                  <a:spLocks noChangeArrowheads="1"/>
                </p:cNvSpPr>
                <p:nvPr/>
              </p:nvSpPr>
              <p:spPr bwMode="auto">
                <a:xfrm>
                  <a:off x="576" y="1942"/>
                  <a:ext cx="1446" cy="1988"/>
                </a:xfrm>
                <a:prstGeom prst="roundRect">
                  <a:avLst>
                    <a:gd name="adj" fmla="val 4690"/>
                  </a:avLst>
                </a:prstGeom>
                <a:noFill/>
                <a:ln w="57150">
                  <a:solidFill>
                    <a:srgbClr val="90A8B0"/>
                  </a:solidFill>
                  <a:rou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1" name="AutoShape 17"/>
                <p:cNvSpPr>
                  <a:spLocks noChangeArrowheads="1"/>
                </p:cNvSpPr>
                <p:nvPr/>
              </p:nvSpPr>
              <p:spPr bwMode="gray">
                <a:xfrm>
                  <a:off x="712" y="1765"/>
                  <a:ext cx="1173" cy="26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0A8B0">
                        <a:gamma/>
                        <a:shade val="38824"/>
                        <a:invGamma/>
                      </a:srgbClr>
                    </a:gs>
                    <a:gs pos="50000">
                      <a:srgbClr val="90A8B0"/>
                    </a:gs>
                    <a:gs pos="100000">
                      <a:srgbClr val="90A8B0">
                        <a:gamma/>
                        <a:shade val="3882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2" name="AutoShape 18"/>
                <p:cNvSpPr>
                  <a:spLocks noChangeArrowheads="1"/>
                </p:cNvSpPr>
                <p:nvPr/>
              </p:nvSpPr>
              <p:spPr bwMode="auto">
                <a:xfrm flipH="1">
                  <a:off x="1773" y="1897"/>
                  <a:ext cx="45" cy="91"/>
                </a:xfrm>
                <a:prstGeom prst="octagon">
                  <a:avLst>
                    <a:gd name="adj" fmla="val 29287"/>
                  </a:avLst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3" name="AutoShape 19"/>
                <p:cNvSpPr>
                  <a:spLocks noChangeArrowheads="1"/>
                </p:cNvSpPr>
                <p:nvPr/>
              </p:nvSpPr>
              <p:spPr bwMode="auto">
                <a:xfrm flipH="1">
                  <a:off x="777" y="1897"/>
                  <a:ext cx="46" cy="91"/>
                </a:xfrm>
                <a:prstGeom prst="octagon">
                  <a:avLst>
                    <a:gd name="adj" fmla="val 29287"/>
                  </a:avLst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31773" name="文本框 4"/>
              <p:cNvSpPr txBox="1">
                <a:spLocks noChangeArrowheads="1"/>
              </p:cNvSpPr>
              <p:nvPr/>
            </p:nvSpPr>
            <p:spPr bwMode="auto">
              <a:xfrm>
                <a:off x="1339" y="5222"/>
                <a:ext cx="3739" cy="34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>
                    <a:latin typeface="微软雅黑" pitchFamily="34" charset="-122"/>
                    <a:ea typeface="微软雅黑" pitchFamily="34" charset="-122"/>
                    <a:sym typeface="+mn-ea"/>
                  </a:rPr>
                  <a:t>  </a:t>
                </a:r>
                <a:r>
                  <a:rPr lang="zh-CN" altLang="en-US" sz="2800">
                    <a:latin typeface="微软雅黑" pitchFamily="34" charset="-122"/>
                    <a:ea typeface="微软雅黑" pitchFamily="34" charset="-122"/>
                    <a:sym typeface="+mn-ea"/>
                  </a:rPr>
                  <a:t>听课文朗读，读准字音，读通句子。</a:t>
                </a:r>
              </a:p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1771" name="文本框 12"/>
            <p:cNvSpPr txBox="1">
              <a:spLocks noChangeArrowheads="1"/>
            </p:cNvSpPr>
            <p:nvPr/>
          </p:nvSpPr>
          <p:spPr bwMode="auto">
            <a:xfrm>
              <a:off x="2914" y="4159"/>
              <a:ext cx="1034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微软雅黑" pitchFamily="34" charset="-122"/>
                  <a:ea typeface="微软雅黑" pitchFamily="34" charset="-122"/>
                </a:rPr>
                <a:t>1</a:t>
              </a: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3408363" y="2368550"/>
            <a:ext cx="2540000" cy="3346450"/>
            <a:chOff x="5368" y="3730"/>
            <a:chExt cx="4000" cy="5269"/>
          </a:xfrm>
        </p:grpSpPr>
        <p:grpSp>
          <p:nvGrpSpPr>
            <p:cNvPr id="31764" name="组合 10"/>
            <p:cNvGrpSpPr>
              <a:grpSpLocks/>
            </p:cNvGrpSpPr>
            <p:nvPr/>
          </p:nvGrpSpPr>
          <p:grpSpPr bwMode="auto">
            <a:xfrm>
              <a:off x="5368" y="3811"/>
              <a:ext cx="4000" cy="5188"/>
              <a:chOff x="5368" y="3811"/>
              <a:chExt cx="4000" cy="5188"/>
            </a:xfrm>
          </p:grpSpPr>
          <p:sp>
            <p:nvSpPr>
              <p:cNvPr id="27" name="AutoShape 5"/>
              <p:cNvSpPr>
                <a:spLocks noChangeArrowheads="1"/>
              </p:cNvSpPr>
              <p:nvPr/>
            </p:nvSpPr>
            <p:spPr bwMode="gray">
              <a:xfrm>
                <a:off x="5783" y="3810"/>
                <a:ext cx="2935" cy="78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49514">
                      <a:gamma/>
                      <a:shade val="46275"/>
                      <a:invGamma/>
                    </a:srgbClr>
                  </a:gs>
                  <a:gs pos="50000">
                    <a:srgbClr val="E49514"/>
                  </a:gs>
                  <a:gs pos="100000">
                    <a:srgbClr val="E49514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31767" name="组合 8"/>
              <p:cNvGrpSpPr>
                <a:grpSpLocks/>
              </p:cNvGrpSpPr>
              <p:nvPr/>
            </p:nvGrpSpPr>
            <p:grpSpPr bwMode="auto">
              <a:xfrm>
                <a:off x="5368" y="4029"/>
                <a:ext cx="4000" cy="4970"/>
                <a:chOff x="5368" y="4029"/>
                <a:chExt cx="4000" cy="4970"/>
              </a:xfrm>
            </p:grpSpPr>
            <p:sp>
              <p:nvSpPr>
                <p:cNvPr id="26" name="AutoShape 4"/>
                <p:cNvSpPr>
                  <a:spLocks noChangeArrowheads="1"/>
                </p:cNvSpPr>
                <p:nvPr/>
              </p:nvSpPr>
              <p:spPr bwMode="auto">
                <a:xfrm>
                  <a:off x="5415" y="4027"/>
                  <a:ext cx="3615" cy="4972"/>
                </a:xfrm>
                <a:prstGeom prst="roundRect">
                  <a:avLst>
                    <a:gd name="adj" fmla="val 4690"/>
                  </a:avLst>
                </a:prstGeom>
                <a:noFill/>
                <a:ln w="57150">
                  <a:solidFill>
                    <a:srgbClr val="E49514"/>
                  </a:solidFill>
                  <a:rou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769" name="文本框 5"/>
                <p:cNvSpPr txBox="1">
                  <a:spLocks noChangeArrowheads="1"/>
                </p:cNvSpPr>
                <p:nvPr/>
              </p:nvSpPr>
              <p:spPr bwMode="auto">
                <a:xfrm>
                  <a:off x="5368" y="4696"/>
                  <a:ext cx="4000" cy="36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zh-CN" altLang="en-US" sz="2800">
                      <a:latin typeface="微软雅黑" pitchFamily="34" charset="-122"/>
                      <a:ea typeface="微软雅黑" pitchFamily="34" charset="-122"/>
                      <a:sym typeface="+mn-ea"/>
                    </a:rPr>
                    <a:t>读一读生字所在的词语，解决生字障碍。</a:t>
                  </a:r>
                </a:p>
                <a:p>
                  <a:pPr>
                    <a:lnSpc>
                      <a:spcPct val="130000"/>
                    </a:lnSpc>
                  </a:pPr>
                  <a:endParaRPr lang="zh-CN" altLang="en-US" sz="2800"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sp>
          <p:nvSpPr>
            <p:cNvPr id="31765" name="文本框 14"/>
            <p:cNvSpPr txBox="1">
              <a:spLocks noChangeArrowheads="1"/>
            </p:cNvSpPr>
            <p:nvPr/>
          </p:nvSpPr>
          <p:spPr bwMode="auto">
            <a:xfrm>
              <a:off x="6979" y="3730"/>
              <a:ext cx="1034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微软雅黑" pitchFamily="34" charset="-122"/>
                  <a:ea typeface="微软雅黑" pitchFamily="34" charset="-122"/>
                </a:rPr>
                <a:t>2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5948363" y="1914525"/>
            <a:ext cx="2295525" cy="3297238"/>
            <a:chOff x="9368" y="3014"/>
            <a:chExt cx="3614" cy="5194"/>
          </a:xfrm>
        </p:grpSpPr>
        <p:grpSp>
          <p:nvGrpSpPr>
            <p:cNvPr id="31758" name="组合 11"/>
            <p:cNvGrpSpPr>
              <a:grpSpLocks/>
            </p:cNvGrpSpPr>
            <p:nvPr/>
          </p:nvGrpSpPr>
          <p:grpSpPr bwMode="auto">
            <a:xfrm>
              <a:off x="9368" y="3014"/>
              <a:ext cx="3614" cy="5195"/>
              <a:chOff x="9368" y="3014"/>
              <a:chExt cx="3614" cy="5195"/>
            </a:xfrm>
          </p:grpSpPr>
          <p:sp>
            <p:nvSpPr>
              <p:cNvPr id="31" name="AutoShape 9"/>
              <p:cNvSpPr>
                <a:spLocks noChangeArrowheads="1"/>
              </p:cNvSpPr>
              <p:nvPr/>
            </p:nvSpPr>
            <p:spPr bwMode="gray">
              <a:xfrm>
                <a:off x="9708" y="3014"/>
                <a:ext cx="2934" cy="7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6E9349">
                      <a:gamma/>
                      <a:shade val="46275"/>
                      <a:invGamma/>
                    </a:srgbClr>
                  </a:gs>
                  <a:gs pos="50000">
                    <a:srgbClr val="6E9349"/>
                  </a:gs>
                  <a:gs pos="100000">
                    <a:srgbClr val="6E934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31761" name="组合 9"/>
              <p:cNvGrpSpPr>
                <a:grpSpLocks/>
              </p:cNvGrpSpPr>
              <p:nvPr/>
            </p:nvGrpSpPr>
            <p:grpSpPr bwMode="auto">
              <a:xfrm>
                <a:off x="9368" y="3239"/>
                <a:ext cx="3614" cy="4970"/>
                <a:chOff x="9368" y="3239"/>
                <a:chExt cx="3614" cy="4970"/>
              </a:xfrm>
            </p:grpSpPr>
            <p:sp>
              <p:nvSpPr>
                <p:cNvPr id="30" name="AutoShape 8"/>
                <p:cNvSpPr>
                  <a:spLocks noChangeArrowheads="1"/>
                </p:cNvSpPr>
                <p:nvPr/>
              </p:nvSpPr>
              <p:spPr bwMode="auto">
                <a:xfrm>
                  <a:off x="9368" y="3239"/>
                  <a:ext cx="3614" cy="4969"/>
                </a:xfrm>
                <a:prstGeom prst="roundRect">
                  <a:avLst>
                    <a:gd name="adj" fmla="val 4690"/>
                  </a:avLst>
                </a:prstGeom>
                <a:noFill/>
                <a:ln w="57150">
                  <a:solidFill>
                    <a:srgbClr val="6E9349"/>
                  </a:solidFill>
                  <a:rou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763" name="文本框 6"/>
                <p:cNvSpPr txBox="1">
                  <a:spLocks noChangeArrowheads="1"/>
                </p:cNvSpPr>
                <p:nvPr/>
              </p:nvSpPr>
              <p:spPr bwMode="auto">
                <a:xfrm>
                  <a:off x="9509" y="3931"/>
                  <a:ext cx="3332" cy="36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indent="333375">
                    <a:lnSpc>
                      <a:spcPct val="130000"/>
                    </a:lnSpc>
                  </a:pPr>
                  <a:r>
                    <a:rPr lang="zh-CN" altLang="en-US" sz="2800">
                      <a:latin typeface="微软雅黑" pitchFamily="34" charset="-122"/>
                      <a:ea typeface="微软雅黑" pitchFamily="34" charset="-122"/>
                      <a:sym typeface="+mn-ea"/>
                    </a:rPr>
                    <a:t>再读课文，思考：课文讲了什么故事？</a:t>
                  </a:r>
                  <a:endParaRPr lang="zh-CN" altLang="en-US" sz="2800"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sp>
          <p:nvSpPr>
            <p:cNvPr id="31759" name="文本框 16"/>
            <p:cNvSpPr txBox="1">
              <a:spLocks noChangeArrowheads="1"/>
            </p:cNvSpPr>
            <p:nvPr/>
          </p:nvSpPr>
          <p:spPr bwMode="auto">
            <a:xfrm>
              <a:off x="10826" y="3014"/>
              <a:ext cx="1034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微软雅黑" pitchFamily="34" charset="-122"/>
                  <a:ea typeface="微软雅黑" pitchFamily="34" charset="-122"/>
                </a:rPr>
                <a:t>3</a:t>
              </a: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180975" y="1503363"/>
            <a:ext cx="2139950" cy="623887"/>
            <a:chOff x="286" y="2367"/>
            <a:chExt cx="3370" cy="984"/>
          </a:xfrm>
        </p:grpSpPr>
        <p:pic>
          <p:nvPicPr>
            <p:cNvPr id="31756" name="图片 18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6" y="2367"/>
              <a:ext cx="3370" cy="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57" name="文本框 19"/>
            <p:cNvSpPr txBox="1">
              <a:spLocks noChangeArrowheads="1"/>
            </p:cNvSpPr>
            <p:nvPr/>
          </p:nvSpPr>
          <p:spPr bwMode="auto">
            <a:xfrm>
              <a:off x="756" y="2427"/>
              <a:ext cx="2528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自读提示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  <p:bldP spid="3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页脚占位符 3"/>
          <p:cNvSpPr txBox="1">
            <a:spLocks noGrp="1" noChangeArrowheads="1"/>
          </p:cNvSpPr>
          <p:nvPr/>
        </p:nvSpPr>
        <p:spPr bwMode="auto">
          <a:xfrm>
            <a:off x="7046913" y="63817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   </a:t>
            </a:r>
          </a:p>
          <a:p>
            <a:r>
              <a:rPr lang="en-US" altLang="zh-CN"/>
              <a:t>   </a:t>
            </a:r>
          </a:p>
        </p:txBody>
      </p:sp>
      <p:sp>
        <p:nvSpPr>
          <p:cNvPr id="32770" name="Oval 5"/>
          <p:cNvSpPr>
            <a:spLocks noChangeArrowheads="1"/>
          </p:cNvSpPr>
          <p:nvPr/>
        </p:nvSpPr>
        <p:spPr bwMode="auto">
          <a:xfrm>
            <a:off x="360363" y="4851400"/>
            <a:ext cx="4349750" cy="1636713"/>
          </a:xfrm>
          <a:prstGeom prst="ellipse">
            <a:avLst/>
          </a:prstGeom>
          <a:solidFill>
            <a:srgbClr val="FF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1" name="Oval 6"/>
          <p:cNvSpPr>
            <a:spLocks noChangeArrowheads="1"/>
          </p:cNvSpPr>
          <p:nvPr/>
        </p:nvSpPr>
        <p:spPr bwMode="auto">
          <a:xfrm>
            <a:off x="557213" y="4695825"/>
            <a:ext cx="4079875" cy="1566863"/>
          </a:xfrm>
          <a:prstGeom prst="ellipse">
            <a:avLst/>
          </a:prstGeom>
          <a:solidFill>
            <a:srgbClr val="FF99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2" name="AutoShape 7"/>
          <p:cNvSpPr>
            <a:spLocks noChangeArrowheads="1"/>
          </p:cNvSpPr>
          <p:nvPr/>
        </p:nvSpPr>
        <p:spPr bwMode="auto">
          <a:xfrm>
            <a:off x="468313" y="2060575"/>
            <a:ext cx="4332287" cy="3219450"/>
          </a:xfrm>
          <a:prstGeom prst="roundRect">
            <a:avLst>
              <a:gd name="adj" fmla="val 3894"/>
            </a:avLst>
          </a:prstGeom>
          <a:solidFill>
            <a:srgbClr val="FF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3" name="AutoShape 8"/>
          <p:cNvSpPr>
            <a:spLocks noChangeArrowheads="1"/>
          </p:cNvSpPr>
          <p:nvPr/>
        </p:nvSpPr>
        <p:spPr bwMode="auto">
          <a:xfrm>
            <a:off x="904875" y="5297488"/>
            <a:ext cx="3306763" cy="363537"/>
          </a:xfrm>
          <a:prstGeom prst="roundRect">
            <a:avLst>
              <a:gd name="adj" fmla="val 27667"/>
            </a:avLst>
          </a:prstGeom>
          <a:gradFill rotWithShape="1">
            <a:gsLst>
              <a:gs pos="0">
                <a:schemeClr val="tx2">
                  <a:alpha val="50000"/>
                </a:scheme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4" name="Oval 14"/>
          <p:cNvSpPr>
            <a:spLocks noChangeArrowheads="1"/>
          </p:cNvSpPr>
          <p:nvPr/>
        </p:nvSpPr>
        <p:spPr bwMode="auto">
          <a:xfrm>
            <a:off x="5254625" y="1871663"/>
            <a:ext cx="550863" cy="350837"/>
          </a:xfrm>
          <a:prstGeom prst="ellipse">
            <a:avLst/>
          </a:prstGeom>
          <a:gradFill rotWithShape="1">
            <a:gsLst>
              <a:gs pos="0">
                <a:schemeClr val="bg1">
                  <a:alpha val="89998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" name="柳">
            <a:hlinkClick r:id="" action="ppaction://media"/>
          </p:cNvPr>
          <p:cNvPicPr>
            <a:picLocks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47763" y="2141746"/>
            <a:ext cx="4172190" cy="305697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2" name="文本框 1"/>
          <p:cNvSpPr txBox="1"/>
          <p:nvPr/>
        </p:nvSpPr>
        <p:spPr>
          <a:xfrm>
            <a:off x="-41275" y="503238"/>
            <a:ext cx="3743325" cy="51911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>
                <a:solidFill>
                  <a:srgbClr val="5F9B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课文朗读</a:t>
            </a:r>
          </a:p>
        </p:txBody>
      </p:sp>
      <p:sp>
        <p:nvSpPr>
          <p:cNvPr id="4" name="任意多边形 3"/>
          <p:cNvSpPr/>
          <p:nvPr>
            <p:custDataLst>
              <p:tags r:id="rId2"/>
            </p:custDataLst>
          </p:nvPr>
        </p:nvSpPr>
        <p:spPr bwMode="auto">
          <a:xfrm>
            <a:off x="457200" y="503238"/>
            <a:ext cx="554038" cy="56197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pic>
        <p:nvPicPr>
          <p:cNvPr id="3277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3325" y="2490788"/>
            <a:ext cx="2297113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216025"/>
            <a:ext cx="5949950" cy="469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初读感知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511550" y="2497138"/>
            <a:ext cx="538163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  <a:sym typeface="+mn-ea"/>
              </a:rPr>
              <a:t>凑</a:t>
            </a:r>
            <a:endParaRPr lang="zh-CN" altLang="en-US" sz="2800" b="1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659313" y="2493963"/>
            <a:ext cx="5381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  <a:sym typeface="+mn-ea"/>
              </a:rPr>
              <a:t>宗</a:t>
            </a:r>
            <a:endParaRPr lang="zh-CN" altLang="en-US" sz="2800" b="1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402138" y="3660775"/>
            <a:ext cx="538162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  <a:sym typeface="+mn-ea"/>
              </a:rPr>
              <a:t>袍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800" b="1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5651500" y="2493963"/>
            <a:ext cx="5381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  <a:sym typeface="+mn-ea"/>
              </a:rPr>
              <a:t>诀</a:t>
            </a:r>
            <a:endParaRPr lang="zh-CN" altLang="en-US" sz="2800" b="1"/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3228975" y="3670300"/>
            <a:ext cx="6445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  <a:sym typeface="+mn-ea"/>
              </a:rPr>
              <a:t>殿 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451100" y="3635375"/>
            <a:ext cx="6445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  <a:sym typeface="+mn-ea"/>
              </a:rPr>
              <a:t>弦 </a:t>
            </a:r>
            <a:endParaRPr lang="zh-CN" altLang="en-US" sz="2800" b="1"/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3406775" y="2147888"/>
            <a:ext cx="941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sym typeface="+mn-ea"/>
              </a:rPr>
              <a:t>còu </a:t>
            </a:r>
            <a:endParaRPr lang="zh-CN" altLang="en-US" sz="2400" b="1"/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4518025" y="2130425"/>
            <a:ext cx="977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sym typeface="+mn-ea"/>
              </a:rPr>
              <a:t>zōng </a:t>
            </a:r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3041650" y="3248025"/>
            <a:ext cx="87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400" b="1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  <a:sym typeface="+mn-ea"/>
              </a:rPr>
              <a:t>diàn</a:t>
            </a:r>
            <a:endParaRPr lang="zh-CN" altLang="en-US"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4337050" y="3248025"/>
            <a:ext cx="80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sym typeface="+mn-ea"/>
              </a:rPr>
              <a:t>páo </a:t>
            </a:r>
            <a:endParaRPr lang="en-US" altLang="zh-CN" sz="2400" b="1">
              <a:solidFill>
                <a:srgbClr val="00000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 flipH="1">
            <a:off x="5586413" y="2162175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sym typeface="+mn-ea"/>
              </a:rPr>
              <a:t>jué  </a:t>
            </a:r>
            <a:endParaRPr lang="en-US" altLang="zh-CN" sz="2400" b="1">
              <a:solidFill>
                <a:srgbClr val="00000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2247900" y="3251200"/>
            <a:ext cx="952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400" b="1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  <a:sym typeface="+mn-ea"/>
              </a:rPr>
              <a:t>xián </a:t>
            </a:r>
            <a:endParaRPr lang="en-US" altLang="zh-CN" sz="2400" b="1">
              <a:solidFill>
                <a:srgbClr val="00000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2503488" y="2495550"/>
            <a:ext cx="5381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  <a:sym typeface="+mn-ea"/>
              </a:rPr>
              <a:t>唐</a:t>
            </a:r>
            <a:endParaRPr lang="zh-CN" altLang="en-US" sz="2800" b="1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5651500" y="3640138"/>
            <a:ext cx="6445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罢 </a:t>
            </a:r>
            <a:endParaRPr lang="zh-CN" altLang="en-US" sz="2800" b="1"/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 flipH="1">
            <a:off x="2395538" y="2166938"/>
            <a:ext cx="1230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sym typeface="+mn-ea"/>
              </a:rPr>
              <a:t>táng </a:t>
            </a: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5507038" y="3248025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400" b="1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  <a:sym typeface="+mn-ea"/>
              </a:rPr>
              <a:t>bà </a:t>
            </a:r>
            <a:endParaRPr lang="en-US" altLang="zh-CN" sz="2400" b="1">
              <a:solidFill>
                <a:srgbClr val="00000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3417888" y="4756150"/>
            <a:ext cx="538162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贤</a:t>
            </a:r>
            <a:endParaRPr lang="en-US" altLang="zh-CN" sz="2800">
              <a:solidFill>
                <a:srgbClr val="000000"/>
              </a:solidFill>
            </a:endParaRPr>
          </a:p>
          <a:p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3306763" y="4397375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2400" b="1">
                <a:solidFill>
                  <a:srgbClr val="FF0000"/>
                </a:solidFill>
                <a:sym typeface="+mn-ea"/>
              </a:rPr>
              <a:t>xián</a:t>
            </a:r>
            <a:endParaRPr lang="en-US" altLang="zh-CN" sz="2400" b="1">
              <a:solidFill>
                <a:srgbClr val="00000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2395538" y="4762500"/>
            <a:ext cx="53975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俭</a:t>
            </a:r>
            <a:endParaRPr lang="zh-CN" altLang="en-US" sz="2800" b="1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7" name="矩形 46"/>
          <p:cNvSpPr/>
          <p:nvPr/>
        </p:nvSpPr>
        <p:spPr>
          <a:xfrm flipH="1">
            <a:off x="2247900" y="4394200"/>
            <a:ext cx="903288" cy="457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dirty="0">
                <a:latin typeface="+mn-lt"/>
                <a:ea typeface="+mn-ea"/>
                <a:sym typeface="+mn-ea"/>
              </a:rPr>
              <a:t> </a:t>
            </a:r>
            <a:r>
              <a:rPr lang="en-US" altLang="zh-CN" sz="24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jiǎn 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38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18025" y="4405313"/>
            <a:ext cx="2524125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1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6763" y="4405313"/>
            <a:ext cx="1066800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  <p:bldP spid="19" grpId="0"/>
      <p:bldP spid="20" grpId="0"/>
      <p:bldP spid="21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9" grpId="0"/>
      <p:bldP spid="40" grpId="0"/>
      <p:bldP spid="41" grpId="0"/>
      <p:bldP spid="42" grpId="0"/>
      <p:bldP spid="44" grpId="0"/>
      <p:bldP spid="46" grpId="0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" y="1255713"/>
            <a:ext cx="6537325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638" y="714375"/>
            <a:ext cx="3744912" cy="5191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我会读</a:t>
            </a: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2238" y="4657725"/>
            <a:ext cx="2524125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34163" y="4594225"/>
            <a:ext cx="1068387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/>
          <p:cNvSpPr txBox="1"/>
          <p:nvPr/>
        </p:nvSpPr>
        <p:spPr>
          <a:xfrm>
            <a:off x="1660525" y="2295525"/>
            <a:ext cx="5646738" cy="3078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latin typeface="华文行楷" panose="02010800040101010101" charset="-122"/>
                <a:ea typeface="华文行楷" panose="02010800040101010101" charset="-122"/>
                <a:sym typeface="+mn-ea"/>
              </a:rPr>
              <a:t>紧凑   </a:t>
            </a: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latin typeface="华文行楷" panose="02010800040101010101" charset="-122"/>
                <a:ea typeface="华文行楷" panose="02010800040101010101" charset="-122"/>
                <a:sym typeface="+mn-ea"/>
              </a:rPr>
              <a:t>    秘诀       弦外之音    </a:t>
            </a:r>
          </a:p>
          <a:p>
            <a:pPr>
              <a:defRPr/>
            </a:pPr>
            <a:endParaRPr lang="zh-CN" altLang="en-US" sz="2800" b="1" dirty="0">
              <a:solidFill>
                <a:schemeClr val="accent1">
                  <a:lumMod val="50000"/>
                </a:schemeClr>
              </a:solidFill>
              <a:latin typeface="华文行楷" panose="02010800040101010101" charset="-122"/>
              <a:ea typeface="华文行楷" panose="02010800040101010101" charset="-122"/>
              <a:sym typeface="+mn-ea"/>
            </a:endParaRPr>
          </a:p>
          <a:p>
            <a:pPr>
              <a:defRPr/>
            </a:pP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latin typeface="华文行楷" panose="02010800040101010101" charset="-122"/>
                <a:ea typeface="华文行楷" panose="02010800040101010101" charset="-122"/>
                <a:sym typeface="+mn-ea"/>
              </a:rPr>
              <a:t>沉溺        贤良      俭朴富有</a:t>
            </a:r>
          </a:p>
          <a:p>
            <a:pPr>
              <a:defRPr/>
            </a:pPr>
            <a:endParaRPr lang="zh-CN" altLang="en-US" sz="2800" b="1" dirty="0">
              <a:solidFill>
                <a:schemeClr val="accent1">
                  <a:lumMod val="50000"/>
                </a:schemeClr>
              </a:solidFill>
              <a:latin typeface="华文行楷" panose="02010800040101010101" charset="-122"/>
              <a:ea typeface="华文行楷" panose="02010800040101010101" charset="-122"/>
              <a:sym typeface="+mn-ea"/>
            </a:endParaRPr>
          </a:p>
          <a:p>
            <a:pPr>
              <a:defRPr/>
            </a:pP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latin typeface="华文行楷" panose="02010800040101010101" charset="-122"/>
                <a:ea typeface="华文行楷" panose="02010800040101010101" charset="-122"/>
                <a:sym typeface="+mn-ea"/>
              </a:rPr>
              <a:t>惹恼        职位      铁骨铮铮    </a:t>
            </a:r>
          </a:p>
          <a:p>
            <a:pPr>
              <a:defRPr/>
            </a:pPr>
            <a:endParaRPr lang="zh-CN" altLang="en-US" sz="2800" b="1" dirty="0">
              <a:solidFill>
                <a:schemeClr val="accent1">
                  <a:lumMod val="50000"/>
                </a:schemeClr>
              </a:solidFill>
              <a:latin typeface="华文行楷" panose="02010800040101010101" charset="-122"/>
              <a:ea typeface="华文行楷" panose="02010800040101010101" charset="-122"/>
              <a:sym typeface="+mn-ea"/>
            </a:endParaRPr>
          </a:p>
          <a:p>
            <a:pPr>
              <a:defRPr/>
            </a:pP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latin typeface="华文行楷" panose="02010800040101010101" charset="-122"/>
                <a:ea typeface="华文行楷" panose="02010800040101010101" charset="-122"/>
                <a:sym typeface="+mn-ea"/>
              </a:rPr>
              <a:t>喜不自胜    </a:t>
            </a: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latin typeface="华文行楷" panose="02010800040101010101" charset="-122"/>
                <a:ea typeface="华文行楷" panose="02010800040101010101" charset="-122"/>
                <a:sym typeface="+mn-ea"/>
              </a:rPr>
              <a:t>名正言顺    流芳百世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4009"/>
  <p:tag name="MH_LIBRARY" val="GRAPHIC"/>
  <p:tag name="MH_ORDER" val="椭圆 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4009"/>
  <p:tag name="MH_LIBRARY" val="GRAPHIC"/>
  <p:tag name="MH_ORDER" val="Freeform 9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4009"/>
  <p:tag name="MH_LIBRARY" val="GRAPHIC"/>
  <p:tag name="MH_ORDER" val="椭圆 3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4009"/>
  <p:tag name="MH_LIBRARY" val="GRAPHIC"/>
  <p:tag name="MH_ORDER" val="椭圆 3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4009"/>
  <p:tag name="MH_LIBRARY" val="GRAPHIC"/>
  <p:tag name="MH_ORDER" val="椭圆 3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4009"/>
  <p:tag name="MH_LIBRARY" val="GRAPHIC"/>
  <p:tag name="MH_ORDER" val="Freeform 9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24"/>
  <p:tag name="MH_LIBRARY" val="GRAPHIC"/>
  <p:tag name="MH_ORDER" val="文本框 1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24"/>
  <p:tag name="MH_LIBRARY" val="GRAPHIC"/>
  <p:tag name="MH_ORDER" val="文本框 1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24"/>
  <p:tag name="MH_LIBRARY" val="GRAPHIC"/>
  <p:tag name="MH_ORDER" val="TextBox 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24"/>
  <p:tag name="MH_LIBRARY" val="GRAPHIC"/>
  <p:tag name="MH_ORDER" val="TextBox 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24"/>
  <p:tag name="MH_LIBRARY" val="GRAPHIC"/>
  <p:tag name="MH_ORDER" val="文本框 1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24"/>
  <p:tag name="MH_LIBRARY" val="GRAPHIC"/>
  <p:tag name="MH_ORDER" val="TextBox 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1385</Words>
  <Application>WPS 演示</Application>
  <PresentationFormat>全屏显示(4:3)</PresentationFormat>
  <Paragraphs>148</Paragraphs>
  <Slides>26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6" baseType="lpstr">
      <vt:lpstr>Arial</vt:lpstr>
      <vt:lpstr>宋体</vt:lpstr>
      <vt:lpstr>Calibri</vt:lpstr>
      <vt:lpstr>微软雅黑</vt:lpstr>
      <vt:lpstr>+mn-ea</vt:lpstr>
      <vt:lpstr>黑体</vt:lpstr>
      <vt:lpstr>华康海报体W12</vt:lpstr>
      <vt:lpstr>Adobe Garamond Pro Bold</vt:lpstr>
      <vt:lpstr>华文楷体</vt:lpstr>
      <vt:lpstr>华文行楷</vt:lpstr>
      <vt:lpstr>华文琥珀</vt:lpstr>
      <vt:lpstr>Times New Roman</vt:lpstr>
      <vt:lpstr>Gulim</vt:lpstr>
      <vt:lpstr>HY헤드라인M</vt:lpstr>
      <vt:lpstr>Adobe Gothic Std B</vt:lpstr>
      <vt:lpstr>Microsoft YaHei UI</vt:lpstr>
      <vt:lpstr>Verdana</vt:lpstr>
      <vt:lpstr>GulimChe</vt:lpstr>
      <vt:lpstr>Wingdings</vt:lpstr>
      <vt:lpstr>默认设计模板</vt:lpstr>
      <vt:lpstr>幻灯片 1</vt:lpstr>
      <vt:lpstr>书法欣赏</vt:lpstr>
      <vt:lpstr>幻灯片 3</vt:lpstr>
      <vt:lpstr>幻灯片 4</vt:lpstr>
      <vt:lpstr>作品特色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重点事例剖析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/>
  <cp:keywords/>
  <dc:description/>
  <cp:lastModifiedBy>User</cp:lastModifiedBy>
  <cp:revision>34</cp:revision>
  <dcterms:created xsi:type="dcterms:W3CDTF">2016-06-22T11:48:00Z</dcterms:created>
  <dcterms:modified xsi:type="dcterms:W3CDTF">2017-11-09T01:56:44Z</dcterms:modified>
  <cp:category/>
</cp:coreProperties>
</file>