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tags/tag6.xml" ContentType="application/vnd.openxmlformats-officedocument.presentationml.tags+xml"/>
  <Override PartName="/ppt/tags/tag8.xml" ContentType="application/vnd.openxmlformats-officedocument.presentationml.tag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ags/tag4.xml" ContentType="application/vnd.openxmlformats-officedocument.presentationml.tags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tags/tag2.xml" ContentType="application/vnd.openxmlformats-officedocument.presentationml.tags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tags/tag29.xml" ContentType="application/vnd.openxmlformats-officedocument.presentationml.tags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tags/tag16.xml" ContentType="application/vnd.openxmlformats-officedocument.presentationml.tags+xml"/>
  <Override PartName="/ppt/tags/tag18.xml" ContentType="application/vnd.openxmlformats-officedocument.presentationml.tags+xml"/>
  <Override PartName="/ppt/tags/tag27.xml" ContentType="application/vnd.openxmlformats-officedocument.presentationml.tags+xml"/>
  <Override PartName="/ppt/slideLayouts/slideLayout10.xml" ContentType="application/vnd.openxmlformats-officedocument.presentationml.slideLayout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tags/tag7.xml" ContentType="application/vnd.openxmlformats-officedocument.presentationml.tags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ags/tag5.xml" ContentType="application/vnd.openxmlformats-officedocument.presentationml.tags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tags/tag3.xml" ContentType="application/vnd.openxmlformats-officedocument.presentationml.tags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ppt/tags/tag1.xml" ContentType="application/vnd.openxmlformats-officedocument.presentationml.tags+xml"/>
  <Override PartName="/ppt/tags/tag19.xml" ContentType="application/vnd.openxmlformats-officedocument.presentationml.tags+xml"/>
  <Override PartName="/ppt/tags/tag28.xml" ContentType="application/vnd.openxmlformats-officedocument.presentationml.tags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tags/tag17.xml" ContentType="application/vnd.openxmlformats-officedocument.presentationml.tags+xml"/>
  <Override PartName="/ppt/tags/tag26.xml" ContentType="application/vnd.openxmlformats-officedocument.presentationml.tag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4"/>
  </p:notesMasterIdLst>
  <p:sldIdLst>
    <p:sldId id="295" r:id="rId2"/>
    <p:sldId id="339" r:id="rId3"/>
    <p:sldId id="340" r:id="rId4"/>
    <p:sldId id="363" r:id="rId5"/>
    <p:sldId id="343" r:id="rId6"/>
    <p:sldId id="364" r:id="rId7"/>
    <p:sldId id="365" r:id="rId8"/>
    <p:sldId id="366" r:id="rId9"/>
    <p:sldId id="367" r:id="rId10"/>
    <p:sldId id="368" r:id="rId11"/>
    <p:sldId id="369" r:id="rId12"/>
    <p:sldId id="388" r:id="rId13"/>
    <p:sldId id="389" r:id="rId14"/>
    <p:sldId id="390" r:id="rId15"/>
    <p:sldId id="392" r:id="rId16"/>
    <p:sldId id="393" r:id="rId17"/>
    <p:sldId id="394" r:id="rId18"/>
    <p:sldId id="395" r:id="rId19"/>
    <p:sldId id="391" r:id="rId20"/>
    <p:sldId id="403" r:id="rId21"/>
    <p:sldId id="404" r:id="rId22"/>
    <p:sldId id="361" r:id="rId23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99"/>
    <a:srgbClr val="000000"/>
    <a:srgbClr val="FF0000"/>
    <a:srgbClr val="FF0066"/>
    <a:srgbClr val="009900"/>
    <a:srgbClr val="5F9B6A"/>
    <a:srgbClr val="FF00FF"/>
    <a:srgbClr val="9933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7015" autoAdjust="0"/>
    <p:restoredTop sz="94660"/>
  </p:normalViewPr>
  <p:slideViewPr>
    <p:cSldViewPr>
      <p:cViewPr varScale="1">
        <p:scale>
          <a:sx n="92" d="100"/>
          <a:sy n="92" d="100"/>
        </p:scale>
        <p:origin x="-1266" y="-102"/>
      </p:cViewPr>
      <p:guideLst>
        <p:guide orient="horz" pos="2160"/>
        <p:guide pos="2874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EFF7D650-1E1D-4646-9945-AD9273F5BE69}" type="datetimeFigureOut">
              <a:rPr lang="zh-CN" altLang="en-US"/>
              <a:pPr>
                <a:defRPr/>
              </a:pPr>
              <a:t>2017/11/9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9B7C3920-9040-4076-A6E8-E33173B92D5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5EF759-F95D-4AAA-BF59-DEDEF4A588D5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B0A546-2C4C-4FB4-BD0C-71572CDA8EF7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52240B-D9BF-47EC-8093-B08AD8221EC7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99CC0F-0849-49D7-8552-9697CD6280C5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25704C-6FCC-446D-A620-C56094613B71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89342B-4F87-4CD2-9DC9-C602DD92D52B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3E578C-0561-4546-BE99-313604F562FE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DB1213-737B-474B-908F-7DB78ED1E9AD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C4CEE0-20E4-4571-B275-F381CC14FC46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5873F6-8818-47C0-A8A4-314A18072A4F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171B7B-3609-4E0E-9C2C-498E548A68E5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7168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 sz="14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168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/>
          <a:lstStyle>
            <a:lvl1pPr algn="ctr">
              <a:defRPr sz="14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168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/>
          <a:lstStyle>
            <a:lvl1pPr algn="r">
              <a:defRPr sz="14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E1429078-F3E6-46DD-A62F-F3F4AD8D4F6E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9.xml"/><Relationship Id="rId1" Type="http://schemas.openxmlformats.org/officeDocument/2006/relationships/tags" Target="../tags/tag8.xml"/><Relationship Id="rId4" Type="http://schemas.openxmlformats.org/officeDocument/2006/relationships/image" Target="../media/image2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0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12.xml"/><Relationship Id="rId1" Type="http://schemas.openxmlformats.org/officeDocument/2006/relationships/tags" Target="../tags/tag11.xml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3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3" Type="http://schemas.openxmlformats.org/officeDocument/2006/relationships/tags" Target="../tags/tag16.xml"/><Relationship Id="rId7" Type="http://schemas.openxmlformats.org/officeDocument/2006/relationships/slideLayout" Target="../slideLayouts/slideLayout7.xml"/><Relationship Id="rId2" Type="http://schemas.openxmlformats.org/officeDocument/2006/relationships/tags" Target="../tags/tag15.xml"/><Relationship Id="rId1" Type="http://schemas.openxmlformats.org/officeDocument/2006/relationships/tags" Target="../tags/tag14.xml"/><Relationship Id="rId6" Type="http://schemas.openxmlformats.org/officeDocument/2006/relationships/tags" Target="../tags/tag19.xml"/><Relationship Id="rId5" Type="http://schemas.openxmlformats.org/officeDocument/2006/relationships/tags" Target="../tags/tag18.xml"/><Relationship Id="rId10" Type="http://schemas.openxmlformats.org/officeDocument/2006/relationships/image" Target="../media/image31.png"/><Relationship Id="rId4" Type="http://schemas.openxmlformats.org/officeDocument/2006/relationships/tags" Target="../tags/tag17.xml"/><Relationship Id="rId9" Type="http://schemas.openxmlformats.org/officeDocument/2006/relationships/image" Target="../media/image30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20.xml"/><Relationship Id="rId4" Type="http://schemas.openxmlformats.org/officeDocument/2006/relationships/image" Target="../media/image3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21.xml"/><Relationship Id="rId4" Type="http://schemas.openxmlformats.org/officeDocument/2006/relationships/image" Target="../media/image3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22.xml"/><Relationship Id="rId4" Type="http://schemas.openxmlformats.org/officeDocument/2006/relationships/image" Target="../media/image33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3" Type="http://schemas.openxmlformats.org/officeDocument/2006/relationships/tags" Target="../tags/tag25.xml"/><Relationship Id="rId7" Type="http://schemas.openxmlformats.org/officeDocument/2006/relationships/image" Target="../media/image34.png"/><Relationship Id="rId2" Type="http://schemas.openxmlformats.org/officeDocument/2006/relationships/tags" Target="../tags/tag24.xml"/><Relationship Id="rId1" Type="http://schemas.openxmlformats.org/officeDocument/2006/relationships/tags" Target="../tags/tag23.xml"/><Relationship Id="rId6" Type="http://schemas.openxmlformats.org/officeDocument/2006/relationships/slideLayout" Target="../slideLayouts/slideLayout7.xml"/><Relationship Id="rId5" Type="http://schemas.openxmlformats.org/officeDocument/2006/relationships/tags" Target="../tags/tag27.xml"/><Relationship Id="rId4" Type="http://schemas.openxmlformats.org/officeDocument/2006/relationships/tags" Target="../tags/tag2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7" Type="http://schemas.openxmlformats.org/officeDocument/2006/relationships/image" Target="../media/image4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jpeg"/><Relationship Id="rId5" Type="http://schemas.openxmlformats.org/officeDocument/2006/relationships/image" Target="../media/image2.jpeg"/><Relationship Id="rId4" Type="http://schemas.openxmlformats.org/officeDocument/2006/relationships/audio" Target="../media/audio3.wav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28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29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://image.baidu.com/i?ct=503316480&amp;z=&amp;tn=baiduimagedetail&amp;word=%C3%B7%C0%BC%B7%BC%BC%CD%C4%EE%D3%CA%C6%B1&amp;in=5207&amp;cl=2&amp;lm=-1&amp;pn=10&amp;rn=1&amp;di=45363747840&amp;ln=873&amp;fr=&amp;fm=&amp;fmq=1321880059451_R&amp;ic=&amp;s=&amp;se=&amp;sme=0&amp;tab=&amp;width=&amp;height=&amp;face=&amp;is=&amp;istype=" TargetMode="External"/><Relationship Id="rId13" Type="http://schemas.openxmlformats.org/officeDocument/2006/relationships/image" Target="../media/image10.jpeg"/><Relationship Id="rId18" Type="http://schemas.openxmlformats.org/officeDocument/2006/relationships/hyperlink" Target="http://image.baidu.com/i?ct=503316480&amp;z=&amp;tn=baiduimagedetail&amp;word=%C3%B7%C0%BC%B7%BC%BC%CD%C4%EE%D3%CA%C6%B1&amp;in=29514&amp;cl=2&amp;lm=-1&amp;pn=34&amp;rn=1&amp;di=7098616785&amp;ln=873&amp;fr=&amp;fm=&amp;fmq=1321880059451_R&amp;ic=&amp;s=&amp;se=&amp;sme=0&amp;tab=&amp;width=&amp;height=&amp;face=&amp;is=&amp;istype=" TargetMode="External"/><Relationship Id="rId3" Type="http://schemas.openxmlformats.org/officeDocument/2006/relationships/image" Target="../media/image5.jpeg"/><Relationship Id="rId21" Type="http://schemas.openxmlformats.org/officeDocument/2006/relationships/image" Target="../media/image14.jpeg"/><Relationship Id="rId7" Type="http://schemas.openxmlformats.org/officeDocument/2006/relationships/image" Target="../media/image7.jpeg"/><Relationship Id="rId12" Type="http://schemas.openxmlformats.org/officeDocument/2006/relationships/hyperlink" Target="http://image.baidu.com/i?ct=503316480&amp;z=&amp;tn=baiduimagedetail&amp;word=%C3%B7%C0%BC%B7%BC%BC%CD%C4%EE%D3%CA%C6%B1&amp;in=7300&amp;cl=2&amp;lm=-1&amp;pn=23&amp;rn=1&amp;di=43313440185&amp;ln=873&amp;fr=&amp;fm=&amp;fmq=1321880059451_R&amp;ic=&amp;s=&amp;se=&amp;sme=0&amp;tab=&amp;width=&amp;height=&amp;face=&amp;is=&amp;istype=" TargetMode="External"/><Relationship Id="rId17" Type="http://schemas.openxmlformats.org/officeDocument/2006/relationships/image" Target="../media/image12.jpeg"/><Relationship Id="rId2" Type="http://schemas.openxmlformats.org/officeDocument/2006/relationships/hyperlink" Target="http://image.baidu.com/i?ct=503316480&amp;z=&amp;tn=baiduimagedetail&amp;word=%C3%B7%C0%BC%B7%BC%BC%CD%C4%EE%D3%CA%C6%B1&amp;in=5207&amp;cl=2&amp;lm=-1&amp;pn=3&amp;rn=1&amp;di=35422703535&amp;ln=873&amp;fr=&amp;fm=&amp;fmq=1321880059451_R&amp;ic=&amp;s=&amp;se=&amp;sme=0&amp;tab=&amp;width=&amp;height=&amp;face=&amp;is=&amp;istype=" TargetMode="External"/><Relationship Id="rId16" Type="http://schemas.openxmlformats.org/officeDocument/2006/relationships/hyperlink" Target="http://image.baidu.com/i?ct=503316480&amp;z=&amp;tn=baiduimagedetail&amp;word=%C3%B7%C0%BC%B7%BC%BC%CD%C4%EE%D3%CA%C6%B1&amp;in=7300&amp;cl=2&amp;lm=-1&amp;pn=21&amp;rn=1&amp;di=43587540315&amp;ln=873&amp;fr=&amp;fm=&amp;fmq=1321880059451_R&amp;ic=&amp;s=&amp;se=&amp;sme=0&amp;tab=&amp;width=&amp;height=&amp;face=&amp;is=&amp;istype=" TargetMode="External"/><Relationship Id="rId20" Type="http://schemas.openxmlformats.org/officeDocument/2006/relationships/hyperlink" Target="http://image.baidu.com/i?ct=503316480&amp;z=&amp;tn=baiduimagedetail&amp;word=%C3%B7%C0%BC%B7%BC%BC%CD%C4%EE%D3%CA%C6%B1&amp;in=29514&amp;cl=2&amp;lm=-1&amp;pn=41&amp;rn=1&amp;di=16997070000&amp;ln=873&amp;fr=&amp;fm=&amp;fmq=1321880059451_R&amp;ic=&amp;s=&amp;se=&amp;sme=0&amp;tab=&amp;width=&amp;height=&amp;face=&amp;is=&amp;istype=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image.baidu.com/i?ct=503316480&amp;z=&amp;tn=baiduimagedetail&amp;word=%C3%B7%C0%BC%B7%BC%BC%CD%C4%EE%D3%CA%C6%B1&amp;in=7300&amp;cl=2&amp;lm=-1&amp;pn=4&amp;rn=1&amp;di=3641315265&amp;ln=873&amp;fr=&amp;fm=&amp;fmq=1321880059451_R&amp;ic=&amp;s=&amp;se=&amp;sme=0&amp;tab=&amp;width=&amp;height=&amp;face=&amp;is=&amp;istype=" TargetMode="External"/><Relationship Id="rId11" Type="http://schemas.openxmlformats.org/officeDocument/2006/relationships/image" Target="../media/image9.jpeg"/><Relationship Id="rId5" Type="http://schemas.openxmlformats.org/officeDocument/2006/relationships/image" Target="../media/image6.jpeg"/><Relationship Id="rId15" Type="http://schemas.openxmlformats.org/officeDocument/2006/relationships/image" Target="../media/image11.jpeg"/><Relationship Id="rId23" Type="http://schemas.openxmlformats.org/officeDocument/2006/relationships/image" Target="../media/image15.jpeg"/><Relationship Id="rId10" Type="http://schemas.openxmlformats.org/officeDocument/2006/relationships/hyperlink" Target="http://image.baidu.com/i?ct=503316480&amp;z=&amp;tn=baiduimagedetail&amp;word=%C3%B7%C0%BC%B7%BC%BC%CD%C4%EE%D3%CA%C6%B1&amp;in=11533&amp;cl=2&amp;lm=-1&amp;pn=31&amp;rn=1&amp;di=18464641395&amp;ln=873&amp;fr=&amp;fm=&amp;fmq=1321880059451_R&amp;ic=&amp;s=&amp;se=&amp;sme=0&amp;tab=&amp;width=&amp;height=&amp;face=&amp;is=&amp;istype=" TargetMode="External"/><Relationship Id="rId19" Type="http://schemas.openxmlformats.org/officeDocument/2006/relationships/image" Target="../media/image13.jpeg"/><Relationship Id="rId4" Type="http://schemas.openxmlformats.org/officeDocument/2006/relationships/hyperlink" Target="http://image.baidu.com/i?ct=503316480&amp;z=&amp;tn=baiduimagedetail&amp;word=%C3%B7%C0%BC%B7%BC%BC%CD%C4%EE%D3%CA%C6%B1&amp;in=8255&amp;cl=2&amp;lm=-1&amp;pn=2&amp;rn=1&amp;di=28367896620&amp;ln=873&amp;fr=&amp;fm=&amp;fmq=1321880059451_R&amp;ic=&amp;s=&amp;se=&amp;sme=0&amp;tab=&amp;width=&amp;height=&amp;face=&amp;is=&amp;istype=" TargetMode="External"/><Relationship Id="rId9" Type="http://schemas.openxmlformats.org/officeDocument/2006/relationships/image" Target="../media/image8.jpeg"/><Relationship Id="rId14" Type="http://schemas.openxmlformats.org/officeDocument/2006/relationships/hyperlink" Target="http://image.baidu.com/i?ct=503316480&amp;z=&amp;tn=baiduimagedetail&amp;word=%C3%B7%C0%BC%B7%BC%BC%CD%C4%EE%D3%CA%C6%B1&amp;in=7300&amp;cl=2&amp;lm=-1&amp;pn=22&amp;rn=1&amp;di=22785867660&amp;ln=873&amp;fr=&amp;fm=&amp;fmq=1321880059451_R&amp;ic=&amp;s=&amp;se=&amp;sme=0&amp;tab=&amp;width=&amp;height=&amp;face=&amp;is=&amp;istype=" TargetMode="External"/><Relationship Id="rId22" Type="http://schemas.openxmlformats.org/officeDocument/2006/relationships/hyperlink" Target="http://image.baidu.com/i?ct=503316480&amp;z=&amp;tn=baiduimagedetail&amp;word=%C3%B7%C0%BC%B7%BC%BC%CD%C4%EE%D3%CA%C6%B1&amp;in=29114&amp;cl=2&amp;lm=-1&amp;pn=27&amp;rn=1&amp;di=48775980255&amp;ln=873&amp;fr=&amp;fm=&amp;fmq=1321880059451_R&amp;ic=&amp;s=&amp;se=&amp;sme=0&amp;tab=&amp;width=&amp;height=&amp;face=&amp;is=&amp;istype=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.xml"/><Relationship Id="rId4" Type="http://schemas.openxmlformats.org/officeDocument/2006/relationships/image" Target="../media/image1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file:///E:\zlf158&#35821;&#25991;&#29256;&#35838;&#20214;\&#21457;&#26469;&#36164;&#26009;\24.&#26757;&#20848;&#33459;&#65288;&#35838;&#20214;+&#32451;&#20064;+&#32032;&#26448;&#65289;\&#26757;&#20848;&#33459;.mp3" TargetMode="External"/><Relationship Id="rId1" Type="http://schemas.openxmlformats.org/officeDocument/2006/relationships/tags" Target="../tags/tag2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文本框 1"/>
          <p:cNvSpPr txBox="1">
            <a:spLocks noChangeArrowheads="1"/>
          </p:cNvSpPr>
          <p:nvPr/>
        </p:nvSpPr>
        <p:spPr bwMode="auto">
          <a:xfrm>
            <a:off x="3492500" y="3213100"/>
            <a:ext cx="4751388" cy="417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000">
                <a:latin typeface="微软雅黑" pitchFamily="34" charset="-122"/>
                <a:sym typeface="微软雅黑" pitchFamily="34" charset="-122"/>
              </a:rPr>
              <a:t> 语文</a:t>
            </a:r>
            <a:r>
              <a:rPr lang="en-US" altLang="zh-CN" sz="2000">
                <a:latin typeface="微软雅黑" pitchFamily="34" charset="-122"/>
                <a:sym typeface="微软雅黑" pitchFamily="34" charset="-122"/>
              </a:rPr>
              <a:t>S</a:t>
            </a:r>
            <a:r>
              <a:rPr lang="zh-CN" altLang="en-US" sz="2000">
                <a:latin typeface="微软雅黑" pitchFamily="34" charset="-122"/>
                <a:sym typeface="微软雅黑" pitchFamily="34" charset="-122"/>
              </a:rPr>
              <a:t>版    五年级上</a:t>
            </a:r>
            <a:endParaRPr lang="zh-CN" altLang="en-US" sz="20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6626" name="文本框 2"/>
          <p:cNvSpPr txBox="1">
            <a:spLocks noChangeArrowheads="1"/>
          </p:cNvSpPr>
          <p:nvPr/>
        </p:nvSpPr>
        <p:spPr bwMode="auto">
          <a:xfrm>
            <a:off x="3595688" y="1733550"/>
            <a:ext cx="3168650" cy="1479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440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梅兰芳</a:t>
            </a:r>
            <a:endParaRPr lang="zh-CN" altLang="en-US" sz="4400">
              <a:solidFill>
                <a:srgbClr val="FF0000"/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/>
            <a:endParaRPr lang="zh-CN" altLang="en-US" sz="4400" b="1">
              <a:solidFill>
                <a:srgbClr val="5F9B6A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0"/>
            <a:ext cx="9144000" cy="549275"/>
          </a:xfrm>
          <a:prstGeom prst="rect">
            <a:avLst/>
          </a:prstGeom>
          <a:solidFill>
            <a:srgbClr val="0099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6804025" y="17463"/>
            <a:ext cx="2303463" cy="747712"/>
          </a:xfrm>
          <a:prstGeom prst="rect">
            <a:avLst/>
          </a:prstGeom>
          <a:solidFill>
            <a:srgbClr val="00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9" name="等腰三角形 8"/>
          <p:cNvSpPr/>
          <p:nvPr/>
        </p:nvSpPr>
        <p:spPr>
          <a:xfrm rot="10800000" flipH="1">
            <a:off x="6588125" y="484188"/>
            <a:ext cx="360363" cy="287337"/>
          </a:xfrm>
          <a:prstGeom prst="triangle">
            <a:avLst/>
          </a:prstGeom>
          <a:solidFill>
            <a:srgbClr val="00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>
            <p:custDataLst>
              <p:tags r:id="rId1"/>
            </p:custDataLst>
          </p:nvPr>
        </p:nvSpPr>
        <p:spPr bwMode="auto">
          <a:xfrm>
            <a:off x="468313" y="692150"/>
            <a:ext cx="552450" cy="563563"/>
          </a:xfrm>
          <a:custGeom>
            <a:avLst/>
            <a:gdLst>
              <a:gd name="connsiteX0" fmla="*/ 496843 w 993687"/>
              <a:gd name="connsiteY0" fmla="*/ 100503 h 1199267"/>
              <a:gd name="connsiteX1" fmla="*/ 100503 w 993687"/>
              <a:gd name="connsiteY1" fmla="*/ 496844 h 1199267"/>
              <a:gd name="connsiteX2" fmla="*/ 496843 w 993687"/>
              <a:gd name="connsiteY2" fmla="*/ 893185 h 1199267"/>
              <a:gd name="connsiteX3" fmla="*/ 893185 w 993687"/>
              <a:gd name="connsiteY3" fmla="*/ 496845 h 1199267"/>
              <a:gd name="connsiteX4" fmla="*/ 496843 w 993687"/>
              <a:gd name="connsiteY4" fmla="*/ 100503 h 1199267"/>
              <a:gd name="connsiteX5" fmla="*/ 509266 w 993687"/>
              <a:gd name="connsiteY5" fmla="*/ 156 h 1199267"/>
              <a:gd name="connsiteX6" fmla="*/ 856839 w 993687"/>
              <a:gd name="connsiteY6" fmla="*/ 154416 h 1199267"/>
              <a:gd name="connsiteX7" fmla="*/ 856838 w 993687"/>
              <a:gd name="connsiteY7" fmla="*/ 154417 h 1199267"/>
              <a:gd name="connsiteX8" fmla="*/ 839271 w 993687"/>
              <a:gd name="connsiteY8" fmla="*/ 856840 h 1199267"/>
              <a:gd name="connsiteX9" fmla="*/ 479277 w 993687"/>
              <a:gd name="connsiteY9" fmla="*/ 1199267 h 1199267"/>
              <a:gd name="connsiteX10" fmla="*/ 136849 w 993687"/>
              <a:gd name="connsiteY10" fmla="*/ 839272 h 1199267"/>
              <a:gd name="connsiteX11" fmla="*/ 154416 w 993687"/>
              <a:gd name="connsiteY11" fmla="*/ 136849 h 1199267"/>
              <a:gd name="connsiteX12" fmla="*/ 509266 w 993687"/>
              <a:gd name="connsiteY12" fmla="*/ 156 h 1199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993687" h="1199267">
                <a:moveTo>
                  <a:pt x="496843" y="100503"/>
                </a:moveTo>
                <a:cubicBezTo>
                  <a:pt x="277951" y="100504"/>
                  <a:pt x="100502" y="277952"/>
                  <a:pt x="100503" y="496844"/>
                </a:cubicBezTo>
                <a:cubicBezTo>
                  <a:pt x="100502" y="715738"/>
                  <a:pt x="277950" y="893186"/>
                  <a:pt x="496843" y="893185"/>
                </a:cubicBezTo>
                <a:cubicBezTo>
                  <a:pt x="715737" y="893185"/>
                  <a:pt x="893185" y="715737"/>
                  <a:pt x="893185" y="496845"/>
                </a:cubicBezTo>
                <a:cubicBezTo>
                  <a:pt x="893185" y="277951"/>
                  <a:pt x="715737" y="100503"/>
                  <a:pt x="496843" y="100503"/>
                </a:cubicBezTo>
                <a:close/>
                <a:moveTo>
                  <a:pt x="509266" y="156"/>
                </a:moveTo>
                <a:cubicBezTo>
                  <a:pt x="636380" y="3335"/>
                  <a:pt x="762280" y="55006"/>
                  <a:pt x="856839" y="154416"/>
                </a:cubicBezTo>
                <a:lnTo>
                  <a:pt x="856838" y="154417"/>
                </a:lnTo>
                <a:cubicBezTo>
                  <a:pt x="1045956" y="353237"/>
                  <a:pt x="1038091" y="667722"/>
                  <a:pt x="839271" y="856840"/>
                </a:cubicBezTo>
                <a:lnTo>
                  <a:pt x="479277" y="1199267"/>
                </a:lnTo>
                <a:lnTo>
                  <a:pt x="136849" y="839272"/>
                </a:lnTo>
                <a:cubicBezTo>
                  <a:pt x="-52268" y="640452"/>
                  <a:pt x="-44403" y="325967"/>
                  <a:pt x="154416" y="136849"/>
                </a:cubicBezTo>
                <a:cubicBezTo>
                  <a:pt x="253826" y="42291"/>
                  <a:pt x="382152" y="-3023"/>
                  <a:pt x="509266" y="156"/>
                </a:cubicBezTo>
                <a:close/>
              </a:path>
            </a:pathLst>
          </a:custGeom>
          <a:solidFill>
            <a:srgbClr val="5F9B6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0" rIns="108000" bIns="216000" anchor="ctr">
            <a:normAutofit fontScale="55000" lnSpcReduction="20000"/>
          </a:bodyPr>
          <a:lstStyle/>
          <a:p>
            <a:pPr algn="ctr">
              <a:lnSpc>
                <a:spcPct val="120000"/>
              </a:lnSpc>
              <a:defRPr/>
            </a:pPr>
            <a:endParaRPr lang="zh-CN" altLang="en-US" sz="3600" dirty="0">
              <a:solidFill>
                <a:srgbClr val="01A7AB"/>
              </a:solidFill>
              <a:latin typeface="Adobe Garamond Pro Bold" panose="02020702060506020403" pitchFamily="18" charset="0"/>
            </a:endParaRPr>
          </a:p>
        </p:txBody>
      </p:sp>
      <p:sp>
        <p:nvSpPr>
          <p:cNvPr id="9" name="圆角矩形 1"/>
          <p:cNvSpPr/>
          <p:nvPr/>
        </p:nvSpPr>
        <p:spPr>
          <a:xfrm>
            <a:off x="1643063" y="1255713"/>
            <a:ext cx="6373812" cy="4902200"/>
          </a:xfrm>
          <a:custGeom>
            <a:avLst/>
            <a:gdLst/>
            <a:ahLst/>
            <a:cxnLst/>
            <a:rect l="l" t="t" r="r" b="b"/>
            <a:pathLst>
              <a:path w="6373932" h="6040664">
                <a:moveTo>
                  <a:pt x="7473" y="0"/>
                </a:moveTo>
                <a:lnTo>
                  <a:pt x="123539" y="0"/>
                </a:lnTo>
                <a:lnTo>
                  <a:pt x="123539" y="5658999"/>
                </a:lnTo>
                <a:cubicBezTo>
                  <a:pt x="123539" y="5800213"/>
                  <a:pt x="241633" y="5914690"/>
                  <a:pt x="387309" y="5914690"/>
                </a:cubicBezTo>
                <a:lnTo>
                  <a:pt x="6373932" y="5914690"/>
                </a:lnTo>
                <a:lnTo>
                  <a:pt x="6373932" y="6040664"/>
                </a:lnTo>
                <a:lnTo>
                  <a:pt x="263770" y="6040664"/>
                </a:lnTo>
                <a:cubicBezTo>
                  <a:pt x="118094" y="6040664"/>
                  <a:pt x="0" y="5926188"/>
                  <a:pt x="0" y="5784974"/>
                </a:cubicBezTo>
                <a:lnTo>
                  <a:pt x="0" y="50858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kern="0">
              <a:solidFill>
                <a:sysClr val="window" lastClr="FFFFFF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10" name="圆角矩形 1"/>
          <p:cNvSpPr/>
          <p:nvPr/>
        </p:nvSpPr>
        <p:spPr>
          <a:xfrm>
            <a:off x="1547813" y="1255713"/>
            <a:ext cx="6469062" cy="5137150"/>
          </a:xfrm>
          <a:custGeom>
            <a:avLst/>
            <a:gdLst/>
            <a:ahLst/>
            <a:cxnLst/>
            <a:rect l="l" t="t" r="r" b="b"/>
            <a:pathLst>
              <a:path w="6469385" h="6275766">
                <a:moveTo>
                  <a:pt x="0" y="0"/>
                </a:moveTo>
                <a:lnTo>
                  <a:pt x="145686" y="0"/>
                </a:lnTo>
                <a:lnTo>
                  <a:pt x="145686" y="5840190"/>
                </a:lnTo>
                <a:cubicBezTo>
                  <a:pt x="145686" y="6001351"/>
                  <a:pt x="284951" y="6131997"/>
                  <a:pt x="456743" y="6131997"/>
                </a:cubicBezTo>
                <a:lnTo>
                  <a:pt x="6469385" y="6131997"/>
                </a:lnTo>
                <a:lnTo>
                  <a:pt x="6469385" y="6275766"/>
                </a:lnTo>
                <a:lnTo>
                  <a:pt x="311057" y="6275766"/>
                </a:lnTo>
                <a:cubicBezTo>
                  <a:pt x="139265" y="6275766"/>
                  <a:pt x="0" y="6145120"/>
                  <a:pt x="0" y="5983959"/>
                </a:cubicBezTo>
                <a:close/>
              </a:path>
            </a:pathLst>
          </a:custGeom>
          <a:solidFill>
            <a:sysClr val="windowText" lastClr="000000">
              <a:lumMod val="65000"/>
              <a:lumOff val="35000"/>
            </a:sysClr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kern="0">
              <a:solidFill>
                <a:sysClr val="window" lastClr="FFFFFF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cxnSp>
        <p:nvCxnSpPr>
          <p:cNvPr id="11" name="直接连接符 10"/>
          <p:cNvCxnSpPr/>
          <p:nvPr/>
        </p:nvCxnSpPr>
        <p:spPr>
          <a:xfrm flipV="1">
            <a:off x="1741488" y="1911350"/>
            <a:ext cx="930275" cy="0"/>
          </a:xfrm>
          <a:prstGeom prst="line">
            <a:avLst/>
          </a:prstGeom>
          <a:noFill/>
          <a:ln w="28575" cap="flat" cmpd="sng" algn="ctr">
            <a:solidFill>
              <a:schemeClr val="accent1">
                <a:lumMod val="75000"/>
              </a:schemeClr>
            </a:solidFill>
            <a:prstDash val="solid"/>
          </a:ln>
          <a:effectLst/>
        </p:spPr>
      </p:cxnSp>
      <p:sp>
        <p:nvSpPr>
          <p:cNvPr id="12" name="圆角矩形 11"/>
          <p:cNvSpPr/>
          <p:nvPr/>
        </p:nvSpPr>
        <p:spPr>
          <a:xfrm>
            <a:off x="2506663" y="1901825"/>
            <a:ext cx="2570162" cy="1370013"/>
          </a:xfrm>
          <a:prstGeom prst="roundRect">
            <a:avLst>
              <a:gd name="adj" fmla="val 10006"/>
            </a:avLst>
          </a:prstGeom>
          <a:solidFill>
            <a:sysClr val="windowText" lastClr="000000">
              <a:lumMod val="65000"/>
              <a:lumOff val="35000"/>
            </a:sysClr>
          </a:solidFill>
          <a:ln w="25400" cap="flat" cmpd="sng" algn="ctr">
            <a:noFill/>
            <a:prstDash val="solid"/>
          </a:ln>
          <a:effectLst>
            <a:outerShdw dist="38100" algn="l" rotWithShape="0">
              <a:prstClr val="black">
                <a:alpha val="49000"/>
              </a:prstClr>
            </a:outerShdw>
          </a:effectLst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kern="0">
              <a:solidFill>
                <a:sysClr val="window" lastClr="FFFFFF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cxnSp>
        <p:nvCxnSpPr>
          <p:cNvPr id="13" name="直接连接符 12"/>
          <p:cNvCxnSpPr/>
          <p:nvPr/>
        </p:nvCxnSpPr>
        <p:spPr>
          <a:xfrm flipV="1">
            <a:off x="1865313" y="3602038"/>
            <a:ext cx="1368425" cy="0"/>
          </a:xfrm>
          <a:prstGeom prst="line">
            <a:avLst/>
          </a:prstGeom>
          <a:noFill/>
          <a:ln w="28575" cap="flat" cmpd="sng" algn="ctr">
            <a:solidFill>
              <a:schemeClr val="accent1">
                <a:lumMod val="75000"/>
              </a:schemeClr>
            </a:solidFill>
            <a:prstDash val="solid"/>
          </a:ln>
          <a:effectLst/>
        </p:spPr>
      </p:cxnSp>
      <p:sp>
        <p:nvSpPr>
          <p:cNvPr id="14" name="圆角矩形 21"/>
          <p:cNvSpPr/>
          <p:nvPr/>
        </p:nvSpPr>
        <p:spPr>
          <a:xfrm>
            <a:off x="3659188" y="3600450"/>
            <a:ext cx="3494087" cy="1336675"/>
          </a:xfrm>
          <a:custGeom>
            <a:avLst/>
            <a:gdLst/>
            <a:ahLst/>
            <a:cxnLst/>
            <a:rect l="l" t="t" r="r" b="b"/>
            <a:pathLst>
              <a:path w="3024336" h="587758">
                <a:moveTo>
                  <a:pt x="88623" y="0"/>
                </a:moveTo>
                <a:lnTo>
                  <a:pt x="2935713" y="0"/>
                </a:lnTo>
                <a:cubicBezTo>
                  <a:pt x="2984658" y="0"/>
                  <a:pt x="3024336" y="39678"/>
                  <a:pt x="3024336" y="88623"/>
                </a:cubicBezTo>
                <a:lnTo>
                  <a:pt x="3024336" y="402900"/>
                </a:lnTo>
                <a:cubicBezTo>
                  <a:pt x="2669482" y="517144"/>
                  <a:pt x="2179692" y="587758"/>
                  <a:pt x="1638765" y="587758"/>
                </a:cubicBezTo>
                <a:cubicBezTo>
                  <a:pt x="953663" y="587758"/>
                  <a:pt x="350591" y="474486"/>
                  <a:pt x="0" y="302375"/>
                </a:cubicBezTo>
                <a:lnTo>
                  <a:pt x="0" y="88623"/>
                </a:lnTo>
                <a:cubicBezTo>
                  <a:pt x="0" y="39678"/>
                  <a:pt x="39678" y="0"/>
                  <a:pt x="88623" y="0"/>
                </a:cubicBezTo>
                <a:close/>
              </a:path>
            </a:pathLst>
          </a:custGeom>
          <a:solidFill>
            <a:srgbClr val="FFFFFF">
              <a:alpha val="16863"/>
            </a:srgbClr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kern="0">
              <a:solidFill>
                <a:sysClr val="window" lastClr="FFFFFF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18" name="圆角矩形 17"/>
          <p:cNvSpPr/>
          <p:nvPr/>
        </p:nvSpPr>
        <p:spPr>
          <a:xfrm>
            <a:off x="2149475" y="3627438"/>
            <a:ext cx="5003800" cy="2014537"/>
          </a:xfrm>
          <a:prstGeom prst="roundRect">
            <a:avLst>
              <a:gd name="adj" fmla="val 10006"/>
            </a:avLst>
          </a:prstGeom>
          <a:solidFill>
            <a:schemeClr val="accent1">
              <a:lumMod val="75000"/>
            </a:schemeClr>
          </a:solidFill>
          <a:ln w="25400" cap="flat" cmpd="sng" algn="ctr">
            <a:noFill/>
            <a:prstDash val="solid"/>
          </a:ln>
          <a:effectLst>
            <a:outerShdw dist="38100" algn="l" rotWithShape="0">
              <a:prstClr val="black">
                <a:alpha val="49000"/>
              </a:prstClr>
            </a:outerShdw>
          </a:effectLst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kern="0">
              <a:solidFill>
                <a:sysClr val="window" lastClr="FFFFFF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19" name="圆角矩形 18"/>
          <p:cNvSpPr/>
          <p:nvPr/>
        </p:nvSpPr>
        <p:spPr>
          <a:xfrm>
            <a:off x="2263919" y="3696957"/>
            <a:ext cx="4828361" cy="1876305"/>
          </a:xfrm>
          <a:prstGeom prst="roundRect">
            <a:avLst>
              <a:gd name="adj" fmla="val 10006"/>
            </a:avLst>
          </a:prstGeom>
          <a:solidFill>
            <a:sysClr val="window" lastClr="FFFFFF"/>
          </a:solidFill>
          <a:ln w="25400" cap="flat" cmpd="sng" algn="ctr">
            <a:noFill/>
            <a:prstDash val="solid"/>
          </a:ln>
          <a:effectLst>
            <a:innerShdw blurRad="63500" dist="25400" dir="13500000">
              <a:prstClr val="black">
                <a:alpha val="61000"/>
              </a:prstClr>
            </a:innerShdw>
          </a:effectLst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kern="0">
              <a:solidFill>
                <a:sysClr val="window" lastClr="FFFFFF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24" name="圆角矩形 23"/>
          <p:cNvSpPr/>
          <p:nvPr/>
        </p:nvSpPr>
        <p:spPr>
          <a:xfrm>
            <a:off x="2518094" y="1962417"/>
            <a:ext cx="2311989" cy="1275642"/>
          </a:xfrm>
          <a:prstGeom prst="roundRect">
            <a:avLst>
              <a:gd name="adj" fmla="val 10006"/>
            </a:avLst>
          </a:prstGeom>
          <a:solidFill>
            <a:sysClr val="window" lastClr="FFFFFF"/>
          </a:solidFill>
          <a:ln w="25400" cap="flat" cmpd="sng" algn="ctr">
            <a:noFill/>
            <a:prstDash val="solid"/>
          </a:ln>
          <a:effectLst>
            <a:innerShdw blurRad="63500" dist="25400" dir="13500000">
              <a:prstClr val="black">
                <a:alpha val="61000"/>
              </a:prstClr>
            </a:innerShdw>
          </a:effectLst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kern="0">
              <a:solidFill>
                <a:sysClr val="window" lastClr="FFFFFF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27" name="椭圆 26"/>
          <p:cNvSpPr/>
          <p:nvPr/>
        </p:nvSpPr>
        <p:spPr>
          <a:xfrm>
            <a:off x="1425575" y="1651000"/>
            <a:ext cx="439738" cy="471488"/>
          </a:xfrm>
          <a:prstGeom prst="ellipse">
            <a:avLst/>
          </a:prstGeom>
          <a:solidFill>
            <a:sysClr val="windowText" lastClr="000000">
              <a:lumMod val="65000"/>
              <a:lumOff val="35000"/>
            </a:sysClr>
          </a:solidFill>
          <a:ln w="25400" cap="flat" cmpd="sng" algn="ctr">
            <a:noFill/>
            <a:prstDash val="solid"/>
          </a:ln>
          <a:effectLst>
            <a:outerShdw dist="38100" algn="l" rotWithShape="0">
              <a:prstClr val="black">
                <a:alpha val="49000"/>
              </a:prstClr>
            </a:outerShdw>
          </a:effectLst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kern="0">
              <a:solidFill>
                <a:sysClr val="window" lastClr="FFFFFF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28" name="椭圆 27"/>
          <p:cNvSpPr/>
          <p:nvPr/>
        </p:nvSpPr>
        <p:spPr>
          <a:xfrm>
            <a:off x="1362075" y="3163888"/>
            <a:ext cx="646113" cy="692150"/>
          </a:xfrm>
          <a:prstGeom prst="ellipse">
            <a:avLst/>
          </a:prstGeom>
          <a:solidFill>
            <a:schemeClr val="accent1">
              <a:lumMod val="75000"/>
            </a:schemeClr>
          </a:solidFill>
          <a:ln w="25400" cap="flat" cmpd="sng" algn="ctr">
            <a:noFill/>
            <a:prstDash val="solid"/>
          </a:ln>
          <a:effectLst>
            <a:outerShdw dist="38100" algn="l" rotWithShape="0">
              <a:prstClr val="black">
                <a:alpha val="49000"/>
              </a:prstClr>
            </a:outerShdw>
          </a:effectLst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kern="0">
              <a:solidFill>
                <a:sysClr val="window" lastClr="FFFFFF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35857" name="矩形 21"/>
          <p:cNvSpPr>
            <a:spLocks noChangeArrowheads="1"/>
          </p:cNvSpPr>
          <p:nvPr/>
        </p:nvSpPr>
        <p:spPr bwMode="auto">
          <a:xfrm>
            <a:off x="2517775" y="1924050"/>
            <a:ext cx="2509838" cy="1309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>
                <a:solidFill>
                  <a:srgbClr val="FF0000"/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 课文的主要</a:t>
            </a:r>
            <a:endParaRPr lang="en-US" altLang="zh-CN" sz="2800" b="1">
              <a:solidFill>
                <a:srgbClr val="FF0000"/>
              </a:solidFill>
              <a:latin typeface="Times New Roman" pitchFamily="18" charset="0"/>
              <a:ea typeface="微软雅黑" pitchFamily="34" charset="-122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2800" b="1">
                <a:solidFill>
                  <a:srgbClr val="FF0000"/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内容是什么？ </a:t>
            </a:r>
          </a:p>
        </p:txBody>
      </p:sp>
      <p:sp>
        <p:nvSpPr>
          <p:cNvPr id="23" name="矩形 22"/>
          <p:cNvSpPr>
            <a:spLocks noChangeArrowheads="1"/>
          </p:cNvSpPr>
          <p:nvPr/>
        </p:nvSpPr>
        <p:spPr bwMode="auto">
          <a:xfrm>
            <a:off x="2314575" y="3581400"/>
            <a:ext cx="4854575" cy="2651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>
                <a:solidFill>
                  <a:srgbClr val="000000"/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     </a:t>
            </a:r>
            <a:r>
              <a:rPr lang="zh-CN" altLang="en-US" sz="2800" b="1">
                <a:latin typeface="微软雅黑" pitchFamily="34" charset="-122"/>
                <a:ea typeface="微软雅黑" pitchFamily="34" charset="-122"/>
                <a:cs typeface="Times New Roman" pitchFamily="18" charset="0"/>
                <a:sym typeface="+mn-ea"/>
              </a:rPr>
              <a:t>课文主要写抗日战争时期，梅兰芳一再拒绝日本人邀请，不登台演戏的事。</a:t>
            </a:r>
          </a:p>
          <a:p>
            <a:pPr>
              <a:lnSpc>
                <a:spcPct val="150000"/>
              </a:lnSpc>
            </a:pPr>
            <a:endParaRPr lang="zh-CN" altLang="en-US" sz="2800" b="1">
              <a:latin typeface="微软雅黑" pitchFamily="34" charset="-122"/>
              <a:ea typeface="微软雅黑" pitchFamily="34" charset="-122"/>
              <a:cs typeface="Times New Roman" pitchFamily="18" charset="0"/>
              <a:sym typeface="+mn-ea"/>
            </a:endParaRPr>
          </a:p>
        </p:txBody>
      </p:sp>
      <p:sp>
        <p:nvSpPr>
          <p:cNvPr id="20" name="文本框 2"/>
          <p:cNvSpPr txBox="1"/>
          <p:nvPr/>
        </p:nvSpPr>
        <p:spPr>
          <a:xfrm>
            <a:off x="0" y="692150"/>
            <a:ext cx="3744913" cy="523875"/>
          </a:xfrm>
          <a:prstGeom prst="rect">
            <a:avLst/>
          </a:prstGeom>
          <a:noFill/>
        </p:spPr>
        <p:txBody>
          <a:bodyPr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buFont typeface="Arial" panose="020B0604020202020204" pitchFamily="34" charset="0"/>
              <a:buNone/>
              <a:defRPr/>
            </a:pPr>
            <a:r>
              <a:rPr lang="zh-CN" altLang="en-US" sz="2800" spc="100" noProof="1" smtClean="0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康海报体W12" pitchFamily="81" charset="-122"/>
                <a:ea typeface="华康海报体W12" pitchFamily="81" charset="-122"/>
              </a:rPr>
              <a:t>初读感知</a:t>
            </a:r>
            <a:endParaRPr lang="zh-CN" altLang="en-US" sz="2800" spc="100" noProof="1">
              <a:solidFill>
                <a:srgbClr val="008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华康海报体W12" pitchFamily="81" charset="-122"/>
              <a:ea typeface="华康海报体W12" pitchFamily="81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92420" y="892810"/>
            <a:ext cx="2486025" cy="2514600"/>
          </a:xfrm>
          <a:prstGeom prst="can">
            <a:avLst/>
          </a:prstGeom>
          <a:effectLst>
            <a:glow rad="139700">
              <a:schemeClr val="accent1">
                <a:lumMod val="50000"/>
                <a:alpha val="40000"/>
              </a:schemeClr>
            </a:glow>
            <a:reflection blurRad="6350" stA="52000" endA="300" endPos="3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任意多边形 14"/>
          <p:cNvSpPr/>
          <p:nvPr>
            <p:custDataLst>
              <p:tags r:id="rId1"/>
            </p:custDataLst>
          </p:nvPr>
        </p:nvSpPr>
        <p:spPr>
          <a:xfrm>
            <a:off x="2267744" y="1456452"/>
            <a:ext cx="4726866" cy="594738"/>
          </a:xfrm>
          <a:custGeom>
            <a:avLst/>
            <a:gdLst>
              <a:gd name="connsiteX0" fmla="*/ 309285 w 5016918"/>
              <a:gd name="connsiteY0" fmla="*/ 0 h 723600"/>
              <a:gd name="connsiteX1" fmla="*/ 4643676 w 5016918"/>
              <a:gd name="connsiteY1" fmla="*/ 0 h 723600"/>
              <a:gd name="connsiteX2" fmla="*/ 4643676 w 5016918"/>
              <a:gd name="connsiteY2" fmla="*/ 539 h 723600"/>
              <a:gd name="connsiteX3" fmla="*/ 4836287 w 5016918"/>
              <a:gd name="connsiteY3" fmla="*/ 539 h 723600"/>
              <a:gd name="connsiteX4" fmla="*/ 5016918 w 5016918"/>
              <a:gd name="connsiteY4" fmla="*/ 361801 h 723600"/>
              <a:gd name="connsiteX5" fmla="*/ 4836287 w 5016918"/>
              <a:gd name="connsiteY5" fmla="*/ 723062 h 723600"/>
              <a:gd name="connsiteX6" fmla="*/ 4643676 w 5016918"/>
              <a:gd name="connsiteY6" fmla="*/ 723062 h 723600"/>
              <a:gd name="connsiteX7" fmla="*/ 4643676 w 5016918"/>
              <a:gd name="connsiteY7" fmla="*/ 723600 h 723600"/>
              <a:gd name="connsiteX8" fmla="*/ 309285 w 5016918"/>
              <a:gd name="connsiteY8" fmla="*/ 723600 h 723600"/>
              <a:gd name="connsiteX9" fmla="*/ 309285 w 5016918"/>
              <a:gd name="connsiteY9" fmla="*/ 723062 h 723600"/>
              <a:gd name="connsiteX10" fmla="*/ 180631 w 5016918"/>
              <a:gd name="connsiteY10" fmla="*/ 723062 h 723600"/>
              <a:gd name="connsiteX11" fmla="*/ 0 w 5016918"/>
              <a:gd name="connsiteY11" fmla="*/ 361801 h 723600"/>
              <a:gd name="connsiteX12" fmla="*/ 180631 w 5016918"/>
              <a:gd name="connsiteY12" fmla="*/ 539 h 723600"/>
              <a:gd name="connsiteX13" fmla="*/ 309285 w 5016918"/>
              <a:gd name="connsiteY13" fmla="*/ 539 h 723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5016918" h="723600">
                <a:moveTo>
                  <a:pt x="309285" y="0"/>
                </a:moveTo>
                <a:lnTo>
                  <a:pt x="4643676" y="0"/>
                </a:lnTo>
                <a:lnTo>
                  <a:pt x="4643676" y="539"/>
                </a:lnTo>
                <a:lnTo>
                  <a:pt x="4836287" y="539"/>
                </a:lnTo>
                <a:lnTo>
                  <a:pt x="5016918" y="361801"/>
                </a:lnTo>
                <a:lnTo>
                  <a:pt x="4836287" y="723062"/>
                </a:lnTo>
                <a:lnTo>
                  <a:pt x="4643676" y="723062"/>
                </a:lnTo>
                <a:lnTo>
                  <a:pt x="4643676" y="723600"/>
                </a:lnTo>
                <a:lnTo>
                  <a:pt x="309285" y="723600"/>
                </a:lnTo>
                <a:lnTo>
                  <a:pt x="309285" y="723062"/>
                </a:lnTo>
                <a:lnTo>
                  <a:pt x="180631" y="723062"/>
                </a:lnTo>
                <a:lnTo>
                  <a:pt x="0" y="361801"/>
                </a:lnTo>
                <a:lnTo>
                  <a:pt x="180631" y="539"/>
                </a:lnTo>
                <a:lnTo>
                  <a:pt x="309285" y="539"/>
                </a:lnTo>
                <a:close/>
              </a:path>
            </a:pathLst>
          </a:custGeom>
          <a:solidFill>
            <a:srgbClr val="D99B75">
              <a:alpha val="76000"/>
            </a:srgbClr>
          </a:solidFill>
          <a:ln w="12700" cap="flat" cmpd="sng" algn="ctr">
            <a:noFill/>
            <a:prstDash val="solid"/>
            <a:miter lim="800000"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txBody>
          <a:bodyPr lIns="900000" anchor="ctr">
            <a:norm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000" kern="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" name="任意多边形 1"/>
          <p:cNvSpPr/>
          <p:nvPr>
            <p:custDataLst>
              <p:tags r:id="rId2"/>
            </p:custDataLst>
          </p:nvPr>
        </p:nvSpPr>
        <p:spPr bwMode="auto">
          <a:xfrm>
            <a:off x="539750" y="690563"/>
            <a:ext cx="554038" cy="563562"/>
          </a:xfrm>
          <a:custGeom>
            <a:avLst/>
            <a:gdLst>
              <a:gd name="connsiteX0" fmla="*/ 496843 w 993687"/>
              <a:gd name="connsiteY0" fmla="*/ 100503 h 1199267"/>
              <a:gd name="connsiteX1" fmla="*/ 100503 w 993687"/>
              <a:gd name="connsiteY1" fmla="*/ 496844 h 1199267"/>
              <a:gd name="connsiteX2" fmla="*/ 496843 w 993687"/>
              <a:gd name="connsiteY2" fmla="*/ 893185 h 1199267"/>
              <a:gd name="connsiteX3" fmla="*/ 893185 w 993687"/>
              <a:gd name="connsiteY3" fmla="*/ 496845 h 1199267"/>
              <a:gd name="connsiteX4" fmla="*/ 496843 w 993687"/>
              <a:gd name="connsiteY4" fmla="*/ 100503 h 1199267"/>
              <a:gd name="connsiteX5" fmla="*/ 509266 w 993687"/>
              <a:gd name="connsiteY5" fmla="*/ 156 h 1199267"/>
              <a:gd name="connsiteX6" fmla="*/ 856839 w 993687"/>
              <a:gd name="connsiteY6" fmla="*/ 154416 h 1199267"/>
              <a:gd name="connsiteX7" fmla="*/ 856838 w 993687"/>
              <a:gd name="connsiteY7" fmla="*/ 154417 h 1199267"/>
              <a:gd name="connsiteX8" fmla="*/ 839271 w 993687"/>
              <a:gd name="connsiteY8" fmla="*/ 856840 h 1199267"/>
              <a:gd name="connsiteX9" fmla="*/ 479277 w 993687"/>
              <a:gd name="connsiteY9" fmla="*/ 1199267 h 1199267"/>
              <a:gd name="connsiteX10" fmla="*/ 136849 w 993687"/>
              <a:gd name="connsiteY10" fmla="*/ 839272 h 1199267"/>
              <a:gd name="connsiteX11" fmla="*/ 154416 w 993687"/>
              <a:gd name="connsiteY11" fmla="*/ 136849 h 1199267"/>
              <a:gd name="connsiteX12" fmla="*/ 509266 w 993687"/>
              <a:gd name="connsiteY12" fmla="*/ 156 h 1199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993687" h="1199267">
                <a:moveTo>
                  <a:pt x="496843" y="100503"/>
                </a:moveTo>
                <a:cubicBezTo>
                  <a:pt x="277951" y="100504"/>
                  <a:pt x="100502" y="277952"/>
                  <a:pt x="100503" y="496844"/>
                </a:cubicBezTo>
                <a:cubicBezTo>
                  <a:pt x="100502" y="715738"/>
                  <a:pt x="277950" y="893186"/>
                  <a:pt x="496843" y="893185"/>
                </a:cubicBezTo>
                <a:cubicBezTo>
                  <a:pt x="715737" y="893185"/>
                  <a:pt x="893185" y="715737"/>
                  <a:pt x="893185" y="496845"/>
                </a:cubicBezTo>
                <a:cubicBezTo>
                  <a:pt x="893185" y="277951"/>
                  <a:pt x="715737" y="100503"/>
                  <a:pt x="496843" y="100503"/>
                </a:cubicBezTo>
                <a:close/>
                <a:moveTo>
                  <a:pt x="509266" y="156"/>
                </a:moveTo>
                <a:cubicBezTo>
                  <a:pt x="636380" y="3335"/>
                  <a:pt x="762280" y="55006"/>
                  <a:pt x="856839" y="154416"/>
                </a:cubicBezTo>
                <a:lnTo>
                  <a:pt x="856838" y="154417"/>
                </a:lnTo>
                <a:cubicBezTo>
                  <a:pt x="1045956" y="353237"/>
                  <a:pt x="1038091" y="667722"/>
                  <a:pt x="839271" y="856840"/>
                </a:cubicBezTo>
                <a:lnTo>
                  <a:pt x="479277" y="1199267"/>
                </a:lnTo>
                <a:lnTo>
                  <a:pt x="136849" y="839272"/>
                </a:lnTo>
                <a:cubicBezTo>
                  <a:pt x="-52268" y="640452"/>
                  <a:pt x="-44403" y="325967"/>
                  <a:pt x="154416" y="136849"/>
                </a:cubicBezTo>
                <a:cubicBezTo>
                  <a:pt x="253826" y="42291"/>
                  <a:pt x="382152" y="-3023"/>
                  <a:pt x="509266" y="156"/>
                </a:cubicBezTo>
                <a:close/>
              </a:path>
            </a:pathLst>
          </a:custGeom>
          <a:solidFill>
            <a:srgbClr val="48A8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0" rIns="108000" bIns="216000" anchor="ctr">
            <a:normAutofit fontScale="55000" lnSpcReduction="20000"/>
          </a:bodyPr>
          <a:lstStyle/>
          <a:p>
            <a:pPr algn="ctr">
              <a:lnSpc>
                <a:spcPct val="120000"/>
              </a:lnSpc>
              <a:defRPr/>
            </a:pPr>
            <a:endParaRPr lang="zh-CN" altLang="en-US" sz="3600" dirty="0">
              <a:solidFill>
                <a:srgbClr val="01A7AB"/>
              </a:solidFill>
              <a:latin typeface="Adobe Garamond Pro Bold" panose="02020702060506020403" pitchFamily="18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79388" y="690563"/>
            <a:ext cx="3392487" cy="523875"/>
          </a:xfrm>
          <a:prstGeom prst="rect">
            <a:avLst/>
          </a:prstGeom>
          <a:noFill/>
        </p:spPr>
        <p:txBody>
          <a:bodyPr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buFont typeface="Arial" panose="020B0604020202020204" pitchFamily="34" charset="0"/>
              <a:buNone/>
              <a:defRPr/>
            </a:pPr>
            <a:r>
              <a:rPr lang="zh-CN" altLang="en-US" sz="2800" spc="100" noProof="1" smtClean="0">
                <a:solidFill>
                  <a:srgbClr val="48A86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康海报体W12" pitchFamily="81" charset="-122"/>
                <a:ea typeface="华康海报体W12" pitchFamily="81" charset="-122"/>
              </a:rPr>
              <a:t>初读感知</a:t>
            </a:r>
            <a:endParaRPr lang="zh-CN" altLang="en-US" sz="2800" spc="100" noProof="1">
              <a:solidFill>
                <a:srgbClr val="48A86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华康海报体W12" pitchFamily="81" charset="-122"/>
              <a:ea typeface="华康海报体W12" pitchFamily="81" charset="-122"/>
            </a:endParaRPr>
          </a:p>
        </p:txBody>
      </p:sp>
      <p:sp>
        <p:nvSpPr>
          <p:cNvPr id="22" name="矩形 21"/>
          <p:cNvSpPr>
            <a:spLocks noChangeArrowheads="1"/>
          </p:cNvSpPr>
          <p:nvPr/>
        </p:nvSpPr>
        <p:spPr bwMode="auto">
          <a:xfrm>
            <a:off x="1211263" y="2371725"/>
            <a:ext cx="1604962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 b="1"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上海沦陷</a:t>
            </a:r>
          </a:p>
        </p:txBody>
      </p:sp>
      <p:sp>
        <p:nvSpPr>
          <p:cNvPr id="23" name="矩形 22"/>
          <p:cNvSpPr>
            <a:spLocks noChangeArrowheads="1"/>
          </p:cNvSpPr>
          <p:nvPr/>
        </p:nvSpPr>
        <p:spPr bwMode="auto">
          <a:xfrm>
            <a:off x="1585913" y="3281363"/>
            <a:ext cx="7675562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800" b="1"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来到香港</a:t>
            </a:r>
          </a:p>
        </p:txBody>
      </p:sp>
      <p:sp>
        <p:nvSpPr>
          <p:cNvPr id="24" name="矩形 23"/>
          <p:cNvSpPr>
            <a:spLocks noChangeArrowheads="1"/>
          </p:cNvSpPr>
          <p:nvPr/>
        </p:nvSpPr>
        <p:spPr bwMode="auto">
          <a:xfrm>
            <a:off x="3201988" y="5681663"/>
            <a:ext cx="6059487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800" b="1"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坚持拒演</a:t>
            </a:r>
          </a:p>
        </p:txBody>
      </p:sp>
      <p:sp>
        <p:nvSpPr>
          <p:cNvPr id="36871" name="矩形 31"/>
          <p:cNvSpPr>
            <a:spLocks noChangeArrowheads="1"/>
          </p:cNvSpPr>
          <p:nvPr/>
        </p:nvSpPr>
        <p:spPr bwMode="auto">
          <a:xfrm>
            <a:off x="1093788" y="1457325"/>
            <a:ext cx="5516562" cy="547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 b="1"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根据下面的提示，试着给课文分段</a:t>
            </a:r>
          </a:p>
        </p:txBody>
      </p:sp>
      <p:pic>
        <p:nvPicPr>
          <p:cNvPr id="36872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937375" y="1754188"/>
            <a:ext cx="928688" cy="1528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矩形 24"/>
          <p:cNvSpPr/>
          <p:nvPr/>
        </p:nvSpPr>
        <p:spPr>
          <a:xfrm rot="13269850">
            <a:off x="220663" y="2249488"/>
            <a:ext cx="873125" cy="722312"/>
          </a:xfrm>
          <a:custGeom>
            <a:avLst/>
            <a:gdLst/>
            <a:ahLst/>
            <a:cxnLst/>
            <a:rect l="l" t="t" r="r" b="b"/>
            <a:pathLst>
              <a:path w="1271466" h="1251367">
                <a:moveTo>
                  <a:pt x="913168" y="0"/>
                </a:moveTo>
                <a:lnTo>
                  <a:pt x="1271466" y="372314"/>
                </a:lnTo>
                <a:lnTo>
                  <a:pt x="551464" y="1065210"/>
                </a:lnTo>
                <a:lnTo>
                  <a:pt x="730613" y="1251367"/>
                </a:lnTo>
                <a:lnTo>
                  <a:pt x="0" y="1237350"/>
                </a:lnTo>
                <a:lnTo>
                  <a:pt x="14017" y="506738"/>
                </a:lnTo>
                <a:lnTo>
                  <a:pt x="193166" y="692895"/>
                </a:lnTo>
                <a:close/>
              </a:path>
            </a:pathLst>
          </a:custGeom>
          <a:gradFill>
            <a:gsLst>
              <a:gs pos="33000">
                <a:srgbClr val="6DAA2D">
                  <a:lumMod val="60000"/>
                  <a:lumOff val="40000"/>
                </a:srgbClr>
              </a:gs>
              <a:gs pos="100000">
                <a:srgbClr val="6DAA2D"/>
              </a:gs>
            </a:gsLst>
            <a:lin ang="5400000" scaled="0"/>
          </a:gradFill>
          <a:ln w="3175" cap="flat" cmpd="sng" algn="ctr">
            <a:solidFill>
              <a:srgbClr val="D7D7D7"/>
            </a:solidFill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 b="1" kern="0">
              <a:solidFill>
                <a:srgbClr val="F9F9F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矩形 18"/>
          <p:cNvSpPr>
            <a:spLocks noChangeArrowheads="1"/>
          </p:cNvSpPr>
          <p:nvPr/>
        </p:nvSpPr>
        <p:spPr bwMode="auto">
          <a:xfrm>
            <a:off x="2616200" y="4872038"/>
            <a:ext cx="1604963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 b="1"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返回上海</a:t>
            </a:r>
          </a:p>
        </p:txBody>
      </p:sp>
      <p:sp>
        <p:nvSpPr>
          <p:cNvPr id="20" name="矩形 19"/>
          <p:cNvSpPr>
            <a:spLocks noChangeArrowheads="1"/>
          </p:cNvSpPr>
          <p:nvPr/>
        </p:nvSpPr>
        <p:spPr bwMode="auto">
          <a:xfrm>
            <a:off x="2052638" y="4038600"/>
            <a:ext cx="1604962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 b="1"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香港沦陷</a:t>
            </a:r>
          </a:p>
        </p:txBody>
      </p:sp>
      <p:sp>
        <p:nvSpPr>
          <p:cNvPr id="21" name="矩形 24"/>
          <p:cNvSpPr/>
          <p:nvPr/>
        </p:nvSpPr>
        <p:spPr>
          <a:xfrm rot="13269850">
            <a:off x="465138" y="3095625"/>
            <a:ext cx="873125" cy="722313"/>
          </a:xfrm>
          <a:custGeom>
            <a:avLst/>
            <a:gdLst/>
            <a:ahLst/>
            <a:cxnLst/>
            <a:rect l="l" t="t" r="r" b="b"/>
            <a:pathLst>
              <a:path w="1271466" h="1251367">
                <a:moveTo>
                  <a:pt x="913168" y="0"/>
                </a:moveTo>
                <a:lnTo>
                  <a:pt x="1271466" y="372314"/>
                </a:lnTo>
                <a:lnTo>
                  <a:pt x="551464" y="1065210"/>
                </a:lnTo>
                <a:lnTo>
                  <a:pt x="730613" y="1251367"/>
                </a:lnTo>
                <a:lnTo>
                  <a:pt x="0" y="1237350"/>
                </a:lnTo>
                <a:lnTo>
                  <a:pt x="14017" y="506738"/>
                </a:lnTo>
                <a:lnTo>
                  <a:pt x="193166" y="692895"/>
                </a:lnTo>
                <a:close/>
              </a:path>
            </a:pathLst>
          </a:custGeom>
          <a:gradFill>
            <a:gsLst>
              <a:gs pos="33000">
                <a:srgbClr val="6DAA2D">
                  <a:lumMod val="60000"/>
                  <a:lumOff val="40000"/>
                </a:srgbClr>
              </a:gs>
              <a:gs pos="100000">
                <a:srgbClr val="6DAA2D"/>
              </a:gs>
            </a:gsLst>
            <a:lin ang="5400000" scaled="0"/>
          </a:gradFill>
          <a:ln w="3175" cap="flat" cmpd="sng" algn="ctr">
            <a:solidFill>
              <a:srgbClr val="D7D7D7"/>
            </a:solidFill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 b="1" kern="0">
              <a:solidFill>
                <a:srgbClr val="F9F9F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3" name="矩形 24"/>
          <p:cNvSpPr/>
          <p:nvPr/>
        </p:nvSpPr>
        <p:spPr>
          <a:xfrm rot="13269850">
            <a:off x="1049338" y="3951288"/>
            <a:ext cx="871537" cy="723900"/>
          </a:xfrm>
          <a:custGeom>
            <a:avLst/>
            <a:gdLst/>
            <a:ahLst/>
            <a:cxnLst/>
            <a:rect l="l" t="t" r="r" b="b"/>
            <a:pathLst>
              <a:path w="1271466" h="1251367">
                <a:moveTo>
                  <a:pt x="913168" y="0"/>
                </a:moveTo>
                <a:lnTo>
                  <a:pt x="1271466" y="372314"/>
                </a:lnTo>
                <a:lnTo>
                  <a:pt x="551464" y="1065210"/>
                </a:lnTo>
                <a:lnTo>
                  <a:pt x="730613" y="1251367"/>
                </a:lnTo>
                <a:lnTo>
                  <a:pt x="0" y="1237350"/>
                </a:lnTo>
                <a:lnTo>
                  <a:pt x="14017" y="506738"/>
                </a:lnTo>
                <a:lnTo>
                  <a:pt x="193166" y="692895"/>
                </a:lnTo>
                <a:close/>
              </a:path>
            </a:pathLst>
          </a:custGeom>
          <a:gradFill>
            <a:gsLst>
              <a:gs pos="33000">
                <a:srgbClr val="6DAA2D">
                  <a:lumMod val="60000"/>
                  <a:lumOff val="40000"/>
                </a:srgbClr>
              </a:gs>
              <a:gs pos="100000">
                <a:srgbClr val="6DAA2D"/>
              </a:gs>
            </a:gsLst>
            <a:lin ang="5400000" scaled="0"/>
          </a:gradFill>
          <a:ln w="3175" cap="flat" cmpd="sng" algn="ctr">
            <a:solidFill>
              <a:srgbClr val="D7D7D7"/>
            </a:solidFill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 b="1" kern="0">
              <a:solidFill>
                <a:srgbClr val="F9F9F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4" name="矩形 24"/>
          <p:cNvSpPr/>
          <p:nvPr/>
        </p:nvSpPr>
        <p:spPr>
          <a:xfrm rot="13269850">
            <a:off x="1487488" y="4754563"/>
            <a:ext cx="873125" cy="723900"/>
          </a:xfrm>
          <a:custGeom>
            <a:avLst/>
            <a:gdLst/>
            <a:ahLst/>
            <a:cxnLst/>
            <a:rect l="l" t="t" r="r" b="b"/>
            <a:pathLst>
              <a:path w="1271466" h="1251367">
                <a:moveTo>
                  <a:pt x="913168" y="0"/>
                </a:moveTo>
                <a:lnTo>
                  <a:pt x="1271466" y="372314"/>
                </a:lnTo>
                <a:lnTo>
                  <a:pt x="551464" y="1065210"/>
                </a:lnTo>
                <a:lnTo>
                  <a:pt x="730613" y="1251367"/>
                </a:lnTo>
                <a:lnTo>
                  <a:pt x="0" y="1237350"/>
                </a:lnTo>
                <a:lnTo>
                  <a:pt x="14017" y="506738"/>
                </a:lnTo>
                <a:lnTo>
                  <a:pt x="193166" y="692895"/>
                </a:lnTo>
                <a:close/>
              </a:path>
            </a:pathLst>
          </a:custGeom>
          <a:gradFill>
            <a:gsLst>
              <a:gs pos="33000">
                <a:srgbClr val="6DAA2D">
                  <a:lumMod val="60000"/>
                  <a:lumOff val="40000"/>
                </a:srgbClr>
              </a:gs>
              <a:gs pos="100000">
                <a:srgbClr val="6DAA2D"/>
              </a:gs>
            </a:gsLst>
            <a:lin ang="5400000" scaled="0"/>
          </a:gradFill>
          <a:ln w="3175" cap="flat" cmpd="sng" algn="ctr">
            <a:solidFill>
              <a:srgbClr val="D7D7D7"/>
            </a:solidFill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 b="1" kern="0">
              <a:solidFill>
                <a:srgbClr val="F9F9F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5" name="矩形 24"/>
          <p:cNvSpPr/>
          <p:nvPr/>
        </p:nvSpPr>
        <p:spPr>
          <a:xfrm rot="13269850">
            <a:off x="2092325" y="5594350"/>
            <a:ext cx="873125" cy="723900"/>
          </a:xfrm>
          <a:custGeom>
            <a:avLst/>
            <a:gdLst/>
            <a:ahLst/>
            <a:cxnLst/>
            <a:rect l="l" t="t" r="r" b="b"/>
            <a:pathLst>
              <a:path w="1271466" h="1251367">
                <a:moveTo>
                  <a:pt x="913168" y="0"/>
                </a:moveTo>
                <a:lnTo>
                  <a:pt x="1271466" y="372314"/>
                </a:lnTo>
                <a:lnTo>
                  <a:pt x="551464" y="1065210"/>
                </a:lnTo>
                <a:lnTo>
                  <a:pt x="730613" y="1251367"/>
                </a:lnTo>
                <a:lnTo>
                  <a:pt x="0" y="1237350"/>
                </a:lnTo>
                <a:lnTo>
                  <a:pt x="14017" y="506738"/>
                </a:lnTo>
                <a:lnTo>
                  <a:pt x="193166" y="692895"/>
                </a:lnTo>
                <a:close/>
              </a:path>
            </a:pathLst>
          </a:custGeom>
          <a:gradFill>
            <a:gsLst>
              <a:gs pos="33000">
                <a:srgbClr val="6DAA2D">
                  <a:lumMod val="60000"/>
                  <a:lumOff val="40000"/>
                </a:srgbClr>
              </a:gs>
              <a:gs pos="100000">
                <a:srgbClr val="6DAA2D"/>
              </a:gs>
            </a:gsLst>
            <a:lin ang="5400000" scaled="0"/>
          </a:gradFill>
          <a:ln w="3175" cap="flat" cmpd="sng" algn="ctr">
            <a:solidFill>
              <a:srgbClr val="D7D7D7"/>
            </a:solidFill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 b="1" kern="0">
              <a:solidFill>
                <a:srgbClr val="F9F9F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矩形 3"/>
          <p:cNvSpPr>
            <a:spLocks noChangeArrowheads="1"/>
          </p:cNvSpPr>
          <p:nvPr/>
        </p:nvSpPr>
        <p:spPr bwMode="auto">
          <a:xfrm>
            <a:off x="3590925" y="2351088"/>
            <a:ext cx="655638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  <a:sym typeface="+mn-ea"/>
              </a:rPr>
              <a:t>1-4</a:t>
            </a:r>
          </a:p>
        </p:txBody>
      </p:sp>
      <p:sp>
        <p:nvSpPr>
          <p:cNvPr id="5" name="矩形 4"/>
          <p:cNvSpPr>
            <a:spLocks noChangeArrowheads="1"/>
          </p:cNvSpPr>
          <p:nvPr/>
        </p:nvSpPr>
        <p:spPr bwMode="auto">
          <a:xfrm>
            <a:off x="3875088" y="3197225"/>
            <a:ext cx="655637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  <a:sym typeface="+mn-ea"/>
              </a:rPr>
              <a:t>5-6</a:t>
            </a:r>
          </a:p>
        </p:txBody>
      </p:sp>
      <p:sp>
        <p:nvSpPr>
          <p:cNvPr id="6" name="矩形 5"/>
          <p:cNvSpPr>
            <a:spLocks noChangeArrowheads="1"/>
          </p:cNvSpPr>
          <p:nvPr/>
        </p:nvSpPr>
        <p:spPr bwMode="auto">
          <a:xfrm>
            <a:off x="4337050" y="4038600"/>
            <a:ext cx="835025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  <a:sym typeface="+mn-ea"/>
              </a:rPr>
              <a:t>7-12</a:t>
            </a:r>
          </a:p>
        </p:txBody>
      </p:sp>
      <p:sp>
        <p:nvSpPr>
          <p:cNvPr id="7" name="矩形 6"/>
          <p:cNvSpPr>
            <a:spLocks noChangeArrowheads="1"/>
          </p:cNvSpPr>
          <p:nvPr/>
        </p:nvSpPr>
        <p:spPr bwMode="auto">
          <a:xfrm>
            <a:off x="4870450" y="4873625"/>
            <a:ext cx="539750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  <a:sym typeface="+mn-ea"/>
              </a:rPr>
              <a:t>13</a:t>
            </a:r>
          </a:p>
        </p:txBody>
      </p:sp>
      <p:sp>
        <p:nvSpPr>
          <p:cNvPr id="8" name="矩形 7"/>
          <p:cNvSpPr>
            <a:spLocks noChangeArrowheads="1"/>
          </p:cNvSpPr>
          <p:nvPr/>
        </p:nvSpPr>
        <p:spPr bwMode="auto">
          <a:xfrm>
            <a:off x="5172075" y="5711825"/>
            <a:ext cx="538163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  <a:sym typeface="+mn-ea"/>
              </a:rPr>
              <a:t>14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3" grpId="0"/>
      <p:bldP spid="24" grpId="0"/>
      <p:bldP spid="19" grpId="0"/>
      <p:bldP spid="20" grpId="0"/>
      <p:bldP spid="4" grpId="0"/>
      <p:bldP spid="5" grpId="0"/>
      <p:bldP spid="6" grpId="0"/>
      <p:bldP spid="7" grpId="0"/>
      <p:bldP spid="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Line 16"/>
          <p:cNvSpPr>
            <a:spLocks noChangeShapeType="1"/>
          </p:cNvSpPr>
          <p:nvPr/>
        </p:nvSpPr>
        <p:spPr bwMode="auto">
          <a:xfrm>
            <a:off x="2500313" y="4740275"/>
            <a:ext cx="3987800" cy="0"/>
          </a:xfrm>
          <a:prstGeom prst="line">
            <a:avLst/>
          </a:prstGeom>
          <a:noFill/>
          <a:ln w="28575">
            <a:solidFill>
              <a:srgbClr val="808080">
                <a:alpha val="50195"/>
              </a:srgbClr>
            </a:solidFill>
            <a:bevel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" name="任意多边形 1"/>
          <p:cNvSpPr/>
          <p:nvPr>
            <p:custDataLst>
              <p:tags r:id="rId1"/>
            </p:custDataLst>
          </p:nvPr>
        </p:nvSpPr>
        <p:spPr bwMode="auto">
          <a:xfrm>
            <a:off x="69850" y="463550"/>
            <a:ext cx="554038" cy="563563"/>
          </a:xfrm>
          <a:custGeom>
            <a:avLst/>
            <a:gdLst>
              <a:gd name="connsiteX0" fmla="*/ 496843 w 993687"/>
              <a:gd name="connsiteY0" fmla="*/ 100503 h 1199267"/>
              <a:gd name="connsiteX1" fmla="*/ 100503 w 993687"/>
              <a:gd name="connsiteY1" fmla="*/ 496844 h 1199267"/>
              <a:gd name="connsiteX2" fmla="*/ 496843 w 993687"/>
              <a:gd name="connsiteY2" fmla="*/ 893185 h 1199267"/>
              <a:gd name="connsiteX3" fmla="*/ 893185 w 993687"/>
              <a:gd name="connsiteY3" fmla="*/ 496845 h 1199267"/>
              <a:gd name="connsiteX4" fmla="*/ 496843 w 993687"/>
              <a:gd name="connsiteY4" fmla="*/ 100503 h 1199267"/>
              <a:gd name="connsiteX5" fmla="*/ 509266 w 993687"/>
              <a:gd name="connsiteY5" fmla="*/ 156 h 1199267"/>
              <a:gd name="connsiteX6" fmla="*/ 856839 w 993687"/>
              <a:gd name="connsiteY6" fmla="*/ 154416 h 1199267"/>
              <a:gd name="connsiteX7" fmla="*/ 856838 w 993687"/>
              <a:gd name="connsiteY7" fmla="*/ 154417 h 1199267"/>
              <a:gd name="connsiteX8" fmla="*/ 839271 w 993687"/>
              <a:gd name="connsiteY8" fmla="*/ 856840 h 1199267"/>
              <a:gd name="connsiteX9" fmla="*/ 479277 w 993687"/>
              <a:gd name="connsiteY9" fmla="*/ 1199267 h 1199267"/>
              <a:gd name="connsiteX10" fmla="*/ 136849 w 993687"/>
              <a:gd name="connsiteY10" fmla="*/ 839272 h 1199267"/>
              <a:gd name="connsiteX11" fmla="*/ 154416 w 993687"/>
              <a:gd name="connsiteY11" fmla="*/ 136849 h 1199267"/>
              <a:gd name="connsiteX12" fmla="*/ 509266 w 993687"/>
              <a:gd name="connsiteY12" fmla="*/ 156 h 1199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993687" h="1199267">
                <a:moveTo>
                  <a:pt x="496843" y="100503"/>
                </a:moveTo>
                <a:cubicBezTo>
                  <a:pt x="277951" y="100504"/>
                  <a:pt x="100502" y="277952"/>
                  <a:pt x="100503" y="496844"/>
                </a:cubicBezTo>
                <a:cubicBezTo>
                  <a:pt x="100502" y="715738"/>
                  <a:pt x="277950" y="893186"/>
                  <a:pt x="496843" y="893185"/>
                </a:cubicBezTo>
                <a:cubicBezTo>
                  <a:pt x="715737" y="893185"/>
                  <a:pt x="893185" y="715737"/>
                  <a:pt x="893185" y="496845"/>
                </a:cubicBezTo>
                <a:cubicBezTo>
                  <a:pt x="893185" y="277951"/>
                  <a:pt x="715737" y="100503"/>
                  <a:pt x="496843" y="100503"/>
                </a:cubicBezTo>
                <a:close/>
                <a:moveTo>
                  <a:pt x="509266" y="156"/>
                </a:moveTo>
                <a:cubicBezTo>
                  <a:pt x="636380" y="3335"/>
                  <a:pt x="762280" y="55006"/>
                  <a:pt x="856839" y="154416"/>
                </a:cubicBezTo>
                <a:lnTo>
                  <a:pt x="856838" y="154417"/>
                </a:lnTo>
                <a:cubicBezTo>
                  <a:pt x="1045956" y="353237"/>
                  <a:pt x="1038091" y="667722"/>
                  <a:pt x="839271" y="856840"/>
                </a:cubicBezTo>
                <a:lnTo>
                  <a:pt x="479277" y="1199267"/>
                </a:lnTo>
                <a:lnTo>
                  <a:pt x="136849" y="839272"/>
                </a:lnTo>
                <a:cubicBezTo>
                  <a:pt x="-52268" y="640452"/>
                  <a:pt x="-44403" y="325967"/>
                  <a:pt x="154416" y="136849"/>
                </a:cubicBezTo>
                <a:cubicBezTo>
                  <a:pt x="253826" y="42291"/>
                  <a:pt x="382152" y="-3023"/>
                  <a:pt x="509266" y="156"/>
                </a:cubicBezTo>
                <a:close/>
              </a:path>
            </a:pathLst>
          </a:custGeom>
          <a:solidFill>
            <a:srgbClr val="5F9B6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0" rIns="108000" bIns="216000" anchor="ctr">
            <a:normAutofit fontScale="55000" lnSpcReduction="20000"/>
          </a:bodyPr>
          <a:lstStyle/>
          <a:p>
            <a:pPr algn="ctr">
              <a:lnSpc>
                <a:spcPct val="120000"/>
              </a:lnSpc>
              <a:defRPr/>
            </a:pPr>
            <a:endParaRPr lang="zh-CN" altLang="en-US" sz="3600" dirty="0">
              <a:solidFill>
                <a:srgbClr val="01A7AB"/>
              </a:solidFill>
              <a:latin typeface="Adobe Garamond Pro Bold" panose="02020702060506020403" pitchFamily="18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-330200" y="503238"/>
            <a:ext cx="3744913" cy="523875"/>
          </a:xfrm>
          <a:prstGeom prst="rect">
            <a:avLst/>
          </a:prstGeom>
          <a:noFill/>
        </p:spPr>
        <p:txBody>
          <a:bodyPr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buFont typeface="Arial" panose="020B0604020202020204" pitchFamily="34" charset="0"/>
              <a:buNone/>
              <a:defRPr/>
            </a:pPr>
            <a:r>
              <a:rPr lang="zh-CN" altLang="en-US" sz="2800" spc="100" noProof="1" smtClean="0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康海报体W12" pitchFamily="81" charset="-122"/>
                <a:ea typeface="华康海报体W12" pitchFamily="81" charset="-122"/>
              </a:rPr>
              <a:t>精读感悟</a:t>
            </a:r>
            <a:endParaRPr lang="zh-CN" altLang="en-US" sz="2800" spc="100" noProof="1">
              <a:solidFill>
                <a:srgbClr val="008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华康海报体W12" pitchFamily="81" charset="-122"/>
              <a:ea typeface="华康海报体W12" pitchFamily="81" charset="-122"/>
            </a:endParaRPr>
          </a:p>
        </p:txBody>
      </p:sp>
      <p:pic>
        <p:nvPicPr>
          <p:cNvPr id="3789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437438" y="398463"/>
            <a:ext cx="1717675" cy="2060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云形标注 3"/>
          <p:cNvSpPr/>
          <p:nvPr/>
        </p:nvSpPr>
        <p:spPr>
          <a:xfrm>
            <a:off x="285750" y="825500"/>
            <a:ext cx="7318375" cy="1966913"/>
          </a:xfrm>
          <a:prstGeom prst="cloudCallout">
            <a:avLst>
              <a:gd name="adj1" fmla="val 54509"/>
              <a:gd name="adj2" fmla="val 49602"/>
            </a:avLst>
          </a:prstGeom>
          <a:solidFill>
            <a:schemeClr val="bg1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37894" name="矩形 5"/>
          <p:cNvSpPr>
            <a:spLocks noChangeArrowheads="1"/>
          </p:cNvSpPr>
          <p:nvPr/>
        </p:nvSpPr>
        <p:spPr bwMode="auto">
          <a:xfrm>
            <a:off x="798513" y="1027113"/>
            <a:ext cx="6462712" cy="1579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2400">
                <a:latin typeface="微软雅黑" pitchFamily="34" charset="-122"/>
                <a:ea typeface="微软雅黑" pitchFamily="34" charset="-122"/>
                <a:sym typeface="+mn-ea"/>
              </a:rPr>
              <a:t>    “</a:t>
            </a:r>
            <a:r>
              <a:rPr lang="zh-CN" altLang="en-US" sz="2400">
                <a:latin typeface="微软雅黑" pitchFamily="34" charset="-122"/>
                <a:ea typeface="微软雅黑" pitchFamily="34" charset="-122"/>
                <a:sym typeface="+mn-ea"/>
              </a:rPr>
              <a:t>尽管他</a:t>
            </a:r>
            <a:r>
              <a:rPr lang="zh-CN" altLang="en-US" sz="240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视艺术为生命</a:t>
            </a:r>
            <a:r>
              <a:rPr lang="zh-CN" altLang="en-US" sz="2400">
                <a:latin typeface="微软雅黑" pitchFamily="34" charset="-122"/>
                <a:ea typeface="微软雅黑" pitchFamily="34" charset="-122"/>
                <a:sym typeface="+mn-ea"/>
              </a:rPr>
              <a:t>，但在民族存亡关头，他</a:t>
            </a:r>
            <a:r>
              <a:rPr lang="zh-CN" altLang="en-US" sz="240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毫不犹豫</a:t>
            </a:r>
            <a:r>
              <a:rPr lang="zh-CN" altLang="en-US" sz="2400">
                <a:latin typeface="微软雅黑" pitchFamily="34" charset="-122"/>
                <a:ea typeface="微软雅黑" pitchFamily="34" charset="-122"/>
                <a:sym typeface="+mn-ea"/>
              </a:rPr>
              <a:t>地将艺术让位于民族气节。</a:t>
            </a:r>
            <a:r>
              <a:rPr lang="en-US" altLang="zh-CN" sz="2400">
                <a:latin typeface="微软雅黑" pitchFamily="34" charset="-122"/>
                <a:ea typeface="微软雅黑" pitchFamily="34" charset="-122"/>
                <a:sym typeface="+mn-ea"/>
              </a:rPr>
              <a:t>”</a:t>
            </a:r>
            <a:r>
              <a:rPr lang="zh-CN" altLang="en-US" sz="2400">
                <a:latin typeface="微软雅黑" pitchFamily="34" charset="-122"/>
                <a:ea typeface="微软雅黑" pitchFamily="34" charset="-122"/>
                <a:sym typeface="+mn-ea"/>
              </a:rPr>
              <a:t>这种气节体现在那几件事上？分别用四个字概括出来。 </a:t>
            </a:r>
            <a:endParaRPr lang="zh-CN" altLang="en-US" sz="2400" b="1"/>
          </a:p>
        </p:txBody>
      </p:sp>
      <p:grpSp>
        <p:nvGrpSpPr>
          <p:cNvPr id="37895" name="圆圈1"/>
          <p:cNvGrpSpPr>
            <a:grpSpLocks/>
          </p:cNvGrpSpPr>
          <p:nvPr/>
        </p:nvGrpSpPr>
        <p:grpSpPr bwMode="auto">
          <a:xfrm>
            <a:off x="2566988" y="3584575"/>
            <a:ext cx="381000" cy="382588"/>
            <a:chOff x="0" y="0"/>
            <a:chExt cx="262" cy="262"/>
          </a:xfrm>
        </p:grpSpPr>
        <p:sp>
          <p:nvSpPr>
            <p:cNvPr id="37918" name="Oval 19"/>
            <p:cNvSpPr>
              <a:spLocks noChangeArrowheads="1"/>
            </p:cNvSpPr>
            <p:nvPr/>
          </p:nvSpPr>
          <p:spPr bwMode="auto">
            <a:xfrm>
              <a:off x="0" y="0"/>
              <a:ext cx="262" cy="262"/>
            </a:xfrm>
            <a:prstGeom prst="ellipse">
              <a:avLst/>
            </a:prstGeom>
            <a:gradFill rotWithShape="1">
              <a:gsLst>
                <a:gs pos="0">
                  <a:srgbClr val="A7DA71"/>
                </a:gs>
                <a:gs pos="100000">
                  <a:srgbClr val="365516"/>
                </a:gs>
              </a:gsLst>
              <a:lin ang="2700000" scaled="1"/>
            </a:gradFill>
            <a:ln w="12700">
              <a:solidFill>
                <a:srgbClr val="F8F8F8"/>
              </a:solidFill>
              <a:bevel/>
              <a:headEnd/>
              <a:tailEnd/>
            </a:ln>
          </p:spPr>
          <p:txBody>
            <a:bodyPr wrap="none" anchor="ctr"/>
            <a:lstStyle/>
            <a:p>
              <a:pPr eaLnBrk="0" hangingPunct="0">
                <a:buFont typeface="Arial" charset="0"/>
                <a:buNone/>
              </a:pPr>
              <a:endParaRPr lang="zh-CN" altLang="zh-CN">
                <a:solidFill>
                  <a:srgbClr val="000000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endParaRPr>
            </a:p>
          </p:txBody>
        </p:sp>
        <p:sp>
          <p:nvSpPr>
            <p:cNvPr id="37919" name="Oval 20"/>
            <p:cNvSpPr>
              <a:spLocks noChangeArrowheads="1"/>
            </p:cNvSpPr>
            <p:nvPr/>
          </p:nvSpPr>
          <p:spPr bwMode="auto">
            <a:xfrm>
              <a:off x="25" y="22"/>
              <a:ext cx="218" cy="222"/>
            </a:xfrm>
            <a:prstGeom prst="ellipse">
              <a:avLst/>
            </a:prstGeom>
            <a:gradFill rotWithShape="1">
              <a:gsLst>
                <a:gs pos="0">
                  <a:srgbClr val="6DAA2D"/>
                </a:gs>
                <a:gs pos="100000">
                  <a:srgbClr val="A7DA7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eaLnBrk="0" hangingPunct="0">
                <a:buFont typeface="Arial" charset="0"/>
                <a:buNone/>
              </a:pPr>
              <a:endParaRPr lang="zh-CN" altLang="zh-CN">
                <a:solidFill>
                  <a:srgbClr val="000000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endParaRPr>
            </a:p>
          </p:txBody>
        </p:sp>
      </p:grpSp>
      <p:grpSp>
        <p:nvGrpSpPr>
          <p:cNvPr id="37896" name="圆圈2"/>
          <p:cNvGrpSpPr>
            <a:grpSpLocks/>
          </p:cNvGrpSpPr>
          <p:nvPr/>
        </p:nvGrpSpPr>
        <p:grpSpPr bwMode="auto">
          <a:xfrm>
            <a:off x="5884863" y="3529013"/>
            <a:ext cx="381000" cy="381000"/>
            <a:chOff x="0" y="0"/>
            <a:chExt cx="262" cy="262"/>
          </a:xfrm>
        </p:grpSpPr>
        <p:sp>
          <p:nvSpPr>
            <p:cNvPr id="37916" name="Oval 28"/>
            <p:cNvSpPr>
              <a:spLocks noChangeArrowheads="1"/>
            </p:cNvSpPr>
            <p:nvPr/>
          </p:nvSpPr>
          <p:spPr bwMode="auto">
            <a:xfrm>
              <a:off x="0" y="0"/>
              <a:ext cx="262" cy="262"/>
            </a:xfrm>
            <a:prstGeom prst="ellipse">
              <a:avLst/>
            </a:prstGeom>
            <a:gradFill rotWithShape="1">
              <a:gsLst>
                <a:gs pos="0">
                  <a:srgbClr val="A7DA71"/>
                </a:gs>
                <a:gs pos="100000">
                  <a:srgbClr val="365516"/>
                </a:gs>
              </a:gsLst>
              <a:lin ang="2700000" scaled="1"/>
            </a:gradFill>
            <a:ln w="12700">
              <a:solidFill>
                <a:srgbClr val="F8F8F8"/>
              </a:solidFill>
              <a:bevel/>
              <a:headEnd/>
              <a:tailEnd/>
            </a:ln>
          </p:spPr>
          <p:txBody>
            <a:bodyPr wrap="none" anchor="ctr"/>
            <a:lstStyle/>
            <a:p>
              <a:pPr eaLnBrk="0" hangingPunct="0">
                <a:buFont typeface="Arial" charset="0"/>
                <a:buNone/>
              </a:pPr>
              <a:endParaRPr lang="zh-CN" altLang="zh-CN">
                <a:solidFill>
                  <a:srgbClr val="000000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endParaRPr>
            </a:p>
          </p:txBody>
        </p:sp>
        <p:sp>
          <p:nvSpPr>
            <p:cNvPr id="37917" name="Oval 29"/>
            <p:cNvSpPr>
              <a:spLocks noChangeArrowheads="1"/>
            </p:cNvSpPr>
            <p:nvPr/>
          </p:nvSpPr>
          <p:spPr bwMode="auto">
            <a:xfrm>
              <a:off x="22" y="22"/>
              <a:ext cx="218" cy="218"/>
            </a:xfrm>
            <a:prstGeom prst="ellipse">
              <a:avLst/>
            </a:prstGeom>
            <a:gradFill rotWithShape="1">
              <a:gsLst>
                <a:gs pos="0">
                  <a:srgbClr val="6DAA2D"/>
                </a:gs>
                <a:gs pos="100000">
                  <a:srgbClr val="A7DA7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eaLnBrk="0" hangingPunct="0">
                <a:buFont typeface="Arial" charset="0"/>
                <a:buNone/>
              </a:pPr>
              <a:endParaRPr lang="zh-CN" altLang="zh-CN">
                <a:solidFill>
                  <a:srgbClr val="000000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endParaRPr>
            </a:p>
          </p:txBody>
        </p:sp>
      </p:grpSp>
      <p:grpSp>
        <p:nvGrpSpPr>
          <p:cNvPr id="37897" name="圆圈3"/>
          <p:cNvGrpSpPr>
            <a:grpSpLocks/>
          </p:cNvGrpSpPr>
          <p:nvPr/>
        </p:nvGrpSpPr>
        <p:grpSpPr bwMode="auto">
          <a:xfrm>
            <a:off x="6132513" y="4516438"/>
            <a:ext cx="382587" cy="381000"/>
            <a:chOff x="0" y="0"/>
            <a:chExt cx="262" cy="262"/>
          </a:xfrm>
        </p:grpSpPr>
        <p:sp>
          <p:nvSpPr>
            <p:cNvPr id="37914" name="Oval 31"/>
            <p:cNvSpPr>
              <a:spLocks noChangeArrowheads="1"/>
            </p:cNvSpPr>
            <p:nvPr/>
          </p:nvSpPr>
          <p:spPr bwMode="auto">
            <a:xfrm>
              <a:off x="0" y="0"/>
              <a:ext cx="262" cy="262"/>
            </a:xfrm>
            <a:prstGeom prst="ellipse">
              <a:avLst/>
            </a:prstGeom>
            <a:gradFill rotWithShape="1">
              <a:gsLst>
                <a:gs pos="0">
                  <a:srgbClr val="A7DA71"/>
                </a:gs>
                <a:gs pos="100000">
                  <a:srgbClr val="365516"/>
                </a:gs>
              </a:gsLst>
              <a:lin ang="2700000" scaled="1"/>
            </a:gradFill>
            <a:ln w="12700">
              <a:solidFill>
                <a:srgbClr val="F8F8F8"/>
              </a:solidFill>
              <a:bevel/>
              <a:headEnd/>
              <a:tailEnd/>
            </a:ln>
          </p:spPr>
          <p:txBody>
            <a:bodyPr wrap="none" anchor="ctr"/>
            <a:lstStyle/>
            <a:p>
              <a:pPr eaLnBrk="0" hangingPunct="0">
                <a:buFont typeface="Arial" charset="0"/>
                <a:buNone/>
              </a:pPr>
              <a:endParaRPr lang="zh-CN" altLang="zh-CN">
                <a:solidFill>
                  <a:srgbClr val="000000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endParaRPr>
            </a:p>
          </p:txBody>
        </p:sp>
        <p:sp>
          <p:nvSpPr>
            <p:cNvPr id="37915" name="Oval 32"/>
            <p:cNvSpPr>
              <a:spLocks noChangeArrowheads="1"/>
            </p:cNvSpPr>
            <p:nvPr/>
          </p:nvSpPr>
          <p:spPr bwMode="auto">
            <a:xfrm>
              <a:off x="22" y="22"/>
              <a:ext cx="222" cy="218"/>
            </a:xfrm>
            <a:prstGeom prst="ellipse">
              <a:avLst/>
            </a:prstGeom>
            <a:gradFill rotWithShape="1">
              <a:gsLst>
                <a:gs pos="0">
                  <a:srgbClr val="6DAA2D"/>
                </a:gs>
                <a:gs pos="100000">
                  <a:srgbClr val="A7DA7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eaLnBrk="0" hangingPunct="0">
                <a:buFont typeface="Arial" charset="0"/>
                <a:buNone/>
              </a:pPr>
              <a:endParaRPr lang="zh-CN" altLang="zh-CN">
                <a:solidFill>
                  <a:srgbClr val="000000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endParaRPr>
            </a:p>
          </p:txBody>
        </p:sp>
      </p:grpSp>
      <p:grpSp>
        <p:nvGrpSpPr>
          <p:cNvPr id="37898" name="圆圈4"/>
          <p:cNvGrpSpPr>
            <a:grpSpLocks/>
          </p:cNvGrpSpPr>
          <p:nvPr/>
        </p:nvGrpSpPr>
        <p:grpSpPr bwMode="auto">
          <a:xfrm>
            <a:off x="5842000" y="5441950"/>
            <a:ext cx="381000" cy="382588"/>
            <a:chOff x="0" y="0"/>
            <a:chExt cx="262" cy="262"/>
          </a:xfrm>
        </p:grpSpPr>
        <p:sp>
          <p:nvSpPr>
            <p:cNvPr id="37912" name="Oval 34"/>
            <p:cNvSpPr>
              <a:spLocks noChangeArrowheads="1"/>
            </p:cNvSpPr>
            <p:nvPr/>
          </p:nvSpPr>
          <p:spPr bwMode="auto">
            <a:xfrm>
              <a:off x="0" y="0"/>
              <a:ext cx="262" cy="262"/>
            </a:xfrm>
            <a:prstGeom prst="ellipse">
              <a:avLst/>
            </a:prstGeom>
            <a:gradFill rotWithShape="1">
              <a:gsLst>
                <a:gs pos="0">
                  <a:srgbClr val="A7DA71"/>
                </a:gs>
                <a:gs pos="100000">
                  <a:srgbClr val="365516"/>
                </a:gs>
              </a:gsLst>
              <a:lin ang="2700000" scaled="1"/>
            </a:gradFill>
            <a:ln w="12700">
              <a:solidFill>
                <a:srgbClr val="F8F8F8"/>
              </a:solidFill>
              <a:bevel/>
              <a:headEnd/>
              <a:tailEnd/>
            </a:ln>
          </p:spPr>
          <p:txBody>
            <a:bodyPr wrap="none" anchor="ctr"/>
            <a:lstStyle/>
            <a:p>
              <a:pPr eaLnBrk="0" hangingPunct="0">
                <a:buFont typeface="Arial" charset="0"/>
                <a:buNone/>
              </a:pPr>
              <a:endParaRPr lang="zh-CN" altLang="zh-CN">
                <a:solidFill>
                  <a:srgbClr val="000000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endParaRPr>
            </a:p>
          </p:txBody>
        </p:sp>
        <p:sp>
          <p:nvSpPr>
            <p:cNvPr id="37913" name="Oval 35"/>
            <p:cNvSpPr>
              <a:spLocks noChangeArrowheads="1"/>
            </p:cNvSpPr>
            <p:nvPr/>
          </p:nvSpPr>
          <p:spPr bwMode="auto">
            <a:xfrm>
              <a:off x="23" y="22"/>
              <a:ext cx="218" cy="222"/>
            </a:xfrm>
            <a:prstGeom prst="ellipse">
              <a:avLst/>
            </a:prstGeom>
            <a:gradFill rotWithShape="1">
              <a:gsLst>
                <a:gs pos="0">
                  <a:srgbClr val="6DAA2D"/>
                </a:gs>
                <a:gs pos="100000">
                  <a:srgbClr val="A7DA7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eaLnBrk="0" hangingPunct="0">
                <a:buFont typeface="Arial" charset="0"/>
                <a:buNone/>
              </a:pPr>
              <a:endParaRPr lang="zh-CN" altLang="zh-CN">
                <a:solidFill>
                  <a:srgbClr val="000000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endParaRPr>
            </a:p>
          </p:txBody>
        </p:sp>
      </p:grpSp>
      <p:grpSp>
        <p:nvGrpSpPr>
          <p:cNvPr id="37899" name="圆圈5"/>
          <p:cNvGrpSpPr>
            <a:grpSpLocks/>
          </p:cNvGrpSpPr>
          <p:nvPr/>
        </p:nvGrpSpPr>
        <p:grpSpPr bwMode="auto">
          <a:xfrm>
            <a:off x="2328863" y="4549775"/>
            <a:ext cx="381000" cy="381000"/>
            <a:chOff x="0" y="0"/>
            <a:chExt cx="262" cy="262"/>
          </a:xfrm>
        </p:grpSpPr>
        <p:sp>
          <p:nvSpPr>
            <p:cNvPr id="37910" name="Oval 37"/>
            <p:cNvSpPr>
              <a:spLocks noChangeArrowheads="1"/>
            </p:cNvSpPr>
            <p:nvPr/>
          </p:nvSpPr>
          <p:spPr bwMode="auto">
            <a:xfrm>
              <a:off x="0" y="0"/>
              <a:ext cx="262" cy="262"/>
            </a:xfrm>
            <a:prstGeom prst="ellipse">
              <a:avLst/>
            </a:prstGeom>
            <a:gradFill rotWithShape="1">
              <a:gsLst>
                <a:gs pos="0">
                  <a:srgbClr val="B8B8B8"/>
                </a:gs>
                <a:gs pos="100000">
                  <a:srgbClr val="000000"/>
                </a:gs>
              </a:gsLst>
              <a:lin ang="2700000" scaled="1"/>
            </a:gradFill>
            <a:ln w="12700">
              <a:solidFill>
                <a:srgbClr val="F8F8F8"/>
              </a:solidFill>
              <a:bevel/>
              <a:headEnd/>
              <a:tailEnd/>
            </a:ln>
          </p:spPr>
          <p:txBody>
            <a:bodyPr wrap="none" anchor="ctr"/>
            <a:lstStyle/>
            <a:p>
              <a:pPr eaLnBrk="0" hangingPunct="0">
                <a:buFont typeface="Arial" charset="0"/>
                <a:buNone/>
              </a:pPr>
              <a:endParaRPr lang="zh-CN" altLang="zh-CN">
                <a:solidFill>
                  <a:srgbClr val="000000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endParaRPr>
            </a:p>
          </p:txBody>
        </p:sp>
        <p:sp>
          <p:nvSpPr>
            <p:cNvPr id="37911" name="Oval 38"/>
            <p:cNvSpPr>
              <a:spLocks noChangeArrowheads="1"/>
            </p:cNvSpPr>
            <p:nvPr/>
          </p:nvSpPr>
          <p:spPr bwMode="auto">
            <a:xfrm>
              <a:off x="21" y="22"/>
              <a:ext cx="218" cy="218"/>
            </a:xfrm>
            <a:prstGeom prst="ellipse">
              <a:avLst/>
            </a:prstGeom>
            <a:gradFill rotWithShape="1">
              <a:gsLst>
                <a:gs pos="0">
                  <a:srgbClr val="6DAA2D"/>
                </a:gs>
                <a:gs pos="100000">
                  <a:srgbClr val="A7DA7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eaLnBrk="0" hangingPunct="0">
                <a:buFont typeface="Arial" charset="0"/>
                <a:buNone/>
              </a:pPr>
              <a:endParaRPr lang="zh-CN" altLang="zh-CN">
                <a:solidFill>
                  <a:srgbClr val="000000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endParaRPr>
            </a:p>
          </p:txBody>
        </p:sp>
      </p:grpSp>
      <p:sp>
        <p:nvSpPr>
          <p:cNvPr id="37900" name="Oval 35"/>
          <p:cNvSpPr>
            <a:spLocks noChangeArrowheads="1"/>
          </p:cNvSpPr>
          <p:nvPr/>
        </p:nvSpPr>
        <p:spPr bwMode="auto">
          <a:xfrm>
            <a:off x="2566988" y="5438775"/>
            <a:ext cx="315912" cy="325438"/>
          </a:xfrm>
          <a:prstGeom prst="ellipse">
            <a:avLst/>
          </a:prstGeom>
          <a:gradFill rotWithShape="1">
            <a:gsLst>
              <a:gs pos="0">
                <a:srgbClr val="6DAA2D"/>
              </a:gs>
              <a:gs pos="100000">
                <a:srgbClr val="A7DA71"/>
              </a:gs>
            </a:gsLst>
            <a:lin ang="2700000" scaled="1"/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eaLnBrk="0" hangingPunct="0">
              <a:buFont typeface="Arial" charset="0"/>
              <a:buNone/>
            </a:pPr>
            <a:endParaRPr lang="zh-CN" altLang="zh-CN">
              <a:solidFill>
                <a:srgbClr val="000000"/>
              </a:solidFill>
              <a:latin typeface="Calibri" pitchFamily="34" charset="0"/>
              <a:ea typeface="微软雅黑" pitchFamily="34" charset="-122"/>
              <a:sym typeface="Calibri" pitchFamily="34" charset="0"/>
            </a:endParaRPr>
          </a:p>
        </p:txBody>
      </p:sp>
      <p:sp>
        <p:nvSpPr>
          <p:cNvPr id="37901" name="Oval 10"/>
          <p:cNvSpPr>
            <a:spLocks noChangeArrowheads="1"/>
          </p:cNvSpPr>
          <p:nvPr/>
        </p:nvSpPr>
        <p:spPr bwMode="auto">
          <a:xfrm>
            <a:off x="2757488" y="2908300"/>
            <a:ext cx="3194050" cy="3217863"/>
          </a:xfrm>
          <a:prstGeom prst="ellipse">
            <a:avLst/>
          </a:prstGeom>
          <a:noFill/>
          <a:ln w="9525">
            <a:solidFill>
              <a:srgbClr val="B2B2B2">
                <a:alpha val="50195"/>
              </a:srgbClr>
            </a:solidFill>
            <a:bevel/>
            <a:headEnd/>
            <a:tailEnd/>
          </a:ln>
        </p:spPr>
        <p:txBody>
          <a:bodyPr wrap="none" anchor="ctr"/>
          <a:lstStyle/>
          <a:p>
            <a:pPr eaLnBrk="0" hangingPunct="0">
              <a:buFont typeface="Arial" charset="0"/>
              <a:buNone/>
            </a:pPr>
            <a:endParaRPr lang="zh-CN" altLang="zh-CN">
              <a:solidFill>
                <a:srgbClr val="000000"/>
              </a:solidFill>
              <a:latin typeface="Calibri" pitchFamily="34" charset="0"/>
              <a:ea typeface="微软雅黑" pitchFamily="34" charset="-122"/>
              <a:sym typeface="Calibri" pitchFamily="34" charset="0"/>
            </a:endParaRPr>
          </a:p>
        </p:txBody>
      </p:sp>
      <p:sp>
        <p:nvSpPr>
          <p:cNvPr id="37902" name="Oval 15"/>
          <p:cNvSpPr>
            <a:spLocks noChangeArrowheads="1"/>
          </p:cNvSpPr>
          <p:nvPr/>
        </p:nvSpPr>
        <p:spPr bwMode="auto">
          <a:xfrm>
            <a:off x="2566988" y="2693988"/>
            <a:ext cx="3609975" cy="3644900"/>
          </a:xfrm>
          <a:prstGeom prst="ellipse">
            <a:avLst/>
          </a:prstGeom>
          <a:noFill/>
          <a:ln w="19050">
            <a:solidFill>
              <a:srgbClr val="B2B2B2">
                <a:alpha val="50195"/>
              </a:srgbClr>
            </a:solidFill>
            <a:bevel/>
            <a:headEnd/>
            <a:tailEnd/>
          </a:ln>
        </p:spPr>
        <p:txBody>
          <a:bodyPr wrap="none" anchor="ctr"/>
          <a:lstStyle/>
          <a:p>
            <a:pPr eaLnBrk="0" hangingPunct="0">
              <a:buFont typeface="Arial" charset="0"/>
              <a:buNone/>
            </a:pPr>
            <a:endParaRPr lang="zh-CN" altLang="zh-CN">
              <a:solidFill>
                <a:srgbClr val="000000"/>
              </a:solidFill>
              <a:latin typeface="Calibri" pitchFamily="34" charset="0"/>
              <a:ea typeface="微软雅黑" pitchFamily="34" charset="-122"/>
              <a:sym typeface="Calibri" pitchFamily="34" charset="0"/>
            </a:endParaRPr>
          </a:p>
        </p:txBody>
      </p:sp>
      <p:sp>
        <p:nvSpPr>
          <p:cNvPr id="46" name="矩形 45"/>
          <p:cNvSpPr>
            <a:spLocks noChangeArrowheads="1"/>
          </p:cNvSpPr>
          <p:nvPr/>
        </p:nvSpPr>
        <p:spPr bwMode="auto">
          <a:xfrm>
            <a:off x="955675" y="3473450"/>
            <a:ext cx="1604963" cy="976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 b="1">
                <a:latin typeface="微软雅黑" pitchFamily="34" charset="-122"/>
                <a:ea typeface="微软雅黑" pitchFamily="34" charset="-122"/>
                <a:sym typeface="+mn-ea"/>
              </a:rPr>
              <a:t>拒绝播音</a:t>
            </a:r>
          </a:p>
          <a:p>
            <a:endParaRPr lang="zh-CN" altLang="en-US" sz="2800" b="1">
              <a:solidFill>
                <a:srgbClr val="FF0000"/>
              </a:solidFill>
            </a:endParaRPr>
          </a:p>
        </p:txBody>
      </p:sp>
      <p:sp>
        <p:nvSpPr>
          <p:cNvPr id="47" name="矩形 46"/>
          <p:cNvSpPr>
            <a:spLocks noChangeArrowheads="1"/>
          </p:cNvSpPr>
          <p:nvPr/>
        </p:nvSpPr>
        <p:spPr bwMode="auto">
          <a:xfrm>
            <a:off x="798513" y="4445000"/>
            <a:ext cx="1604962" cy="976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 b="1">
                <a:latin typeface="微软雅黑" pitchFamily="34" charset="-122"/>
                <a:ea typeface="微软雅黑" pitchFamily="34" charset="-122"/>
                <a:sym typeface="+mn-ea"/>
              </a:rPr>
              <a:t>拒绝演出</a:t>
            </a:r>
            <a:endParaRPr lang="zh-CN" altLang="en-US" sz="2800">
              <a:latin typeface="微软雅黑" pitchFamily="34" charset="-122"/>
              <a:ea typeface="微软雅黑" pitchFamily="34" charset="-122"/>
            </a:endParaRPr>
          </a:p>
          <a:p>
            <a:endParaRPr lang="zh-CN" altLang="en-US" sz="2800" b="1">
              <a:solidFill>
                <a:srgbClr val="FF0000"/>
              </a:solidFill>
            </a:endParaRPr>
          </a:p>
        </p:txBody>
      </p:sp>
      <p:sp>
        <p:nvSpPr>
          <p:cNvPr id="48" name="矩形 47"/>
          <p:cNvSpPr>
            <a:spLocks noChangeArrowheads="1"/>
          </p:cNvSpPr>
          <p:nvPr/>
        </p:nvSpPr>
        <p:spPr bwMode="auto">
          <a:xfrm>
            <a:off x="622300" y="5340350"/>
            <a:ext cx="1606550" cy="974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 b="1">
                <a:latin typeface="微软雅黑" pitchFamily="34" charset="-122"/>
                <a:ea typeface="微软雅黑" pitchFamily="34" charset="-122"/>
                <a:sym typeface="+mn-ea"/>
              </a:rPr>
              <a:t>避港拒演</a:t>
            </a:r>
            <a:endParaRPr lang="zh-CN" altLang="en-US" sz="2800">
              <a:latin typeface="微软雅黑" pitchFamily="34" charset="-122"/>
              <a:ea typeface="微软雅黑" pitchFamily="34" charset="-122"/>
            </a:endParaRPr>
          </a:p>
          <a:p>
            <a:endParaRPr lang="zh-CN" altLang="en-US" sz="2800" b="1">
              <a:solidFill>
                <a:srgbClr val="FF0000"/>
              </a:solidFill>
            </a:endParaRPr>
          </a:p>
        </p:txBody>
      </p:sp>
      <p:sp>
        <p:nvSpPr>
          <p:cNvPr id="49" name="矩形 48"/>
          <p:cNvSpPr>
            <a:spLocks noChangeArrowheads="1"/>
          </p:cNvSpPr>
          <p:nvPr/>
        </p:nvSpPr>
        <p:spPr bwMode="auto">
          <a:xfrm>
            <a:off x="6515100" y="3475038"/>
            <a:ext cx="1604963" cy="539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defTabSz="1244600">
              <a:lnSpc>
                <a:spcPct val="90000"/>
              </a:lnSpc>
              <a:spcAft>
                <a:spcPct val="35000"/>
              </a:spcAft>
            </a:pPr>
            <a:r>
              <a:rPr lang="zh-CN" altLang="en-US" sz="2800" b="1">
                <a:latin typeface="微软雅黑" pitchFamily="34" charset="-122"/>
                <a:ea typeface="微软雅黑" pitchFamily="34" charset="-122"/>
                <a:sym typeface="+mn-ea"/>
              </a:rPr>
              <a:t>蓄须拒演</a:t>
            </a:r>
            <a:endParaRPr lang="zh-CN" altLang="en-US" sz="2800" b="1">
              <a:solidFill>
                <a:srgbClr val="FF0000"/>
              </a:solidFill>
            </a:endParaRPr>
          </a:p>
        </p:txBody>
      </p:sp>
      <p:sp>
        <p:nvSpPr>
          <p:cNvPr id="50" name="矩形 49"/>
          <p:cNvSpPr>
            <a:spLocks noChangeArrowheads="1"/>
          </p:cNvSpPr>
          <p:nvPr/>
        </p:nvSpPr>
        <p:spPr bwMode="auto">
          <a:xfrm>
            <a:off x="6651625" y="4516438"/>
            <a:ext cx="1604963" cy="541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defTabSz="1244600">
              <a:lnSpc>
                <a:spcPct val="90000"/>
              </a:lnSpc>
              <a:spcAft>
                <a:spcPct val="35000"/>
              </a:spcAft>
            </a:pPr>
            <a:r>
              <a:rPr lang="zh-CN" altLang="en-US" sz="2800" b="1">
                <a:latin typeface="微软雅黑" pitchFamily="34" charset="-122"/>
                <a:ea typeface="微软雅黑" pitchFamily="34" charset="-122"/>
                <a:sym typeface="+mn-ea"/>
              </a:rPr>
              <a:t>伤身拒演</a:t>
            </a:r>
            <a:endParaRPr lang="zh-CN" altLang="en-US" sz="2800" b="1">
              <a:solidFill>
                <a:srgbClr val="FF0000"/>
              </a:solidFill>
            </a:endParaRPr>
          </a:p>
        </p:txBody>
      </p:sp>
      <p:pic>
        <p:nvPicPr>
          <p:cNvPr id="13316" name="图片 13315" descr="000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19730" y="2969895"/>
            <a:ext cx="2956560" cy="1475740"/>
          </a:xfrm>
          <a:prstGeom prst="ellipse">
            <a:avLst/>
          </a:prstGeom>
          <a:noFill/>
          <a:ln w="9525">
            <a:noFill/>
          </a:ln>
          <a:effectLst>
            <a:reflection blurRad="6350" stA="52000" endA="300" endPos="35000" dir="5400000" sy="-100000" algn="bl" rotWithShape="0"/>
            <a:softEdge rad="127000"/>
          </a:effectLst>
        </p:spPr>
      </p:pic>
      <p:pic>
        <p:nvPicPr>
          <p:cNvPr id="19459" name="图片 19458" descr="000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994660" y="4582160"/>
            <a:ext cx="2889885" cy="1447800"/>
          </a:xfrm>
          <a:prstGeom prst="ellipse">
            <a:avLst/>
          </a:prstGeom>
          <a:noFill/>
          <a:ln w="9525">
            <a:noFill/>
          </a:ln>
          <a:effectLst>
            <a:reflection blurRad="6350" stA="52000" endA="300" endPos="35000" dir="5400000" sy="-100000" algn="bl" rotWithShape="0"/>
            <a:softEdge rad="1270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/>
      <p:bldP spid="47" grpId="0"/>
      <p:bldP spid="48" grpId="0"/>
      <p:bldP spid="49" grpId="0"/>
      <p:bldP spid="5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圆角矩形 86"/>
          <p:cNvSpPr>
            <a:spLocks noChangeArrowheads="1"/>
          </p:cNvSpPr>
          <p:nvPr/>
        </p:nvSpPr>
        <p:spPr bwMode="auto">
          <a:xfrm>
            <a:off x="1258888" y="3138488"/>
            <a:ext cx="6323012" cy="2751137"/>
          </a:xfrm>
          <a:prstGeom prst="roundRect">
            <a:avLst>
              <a:gd name="adj" fmla="val 7847"/>
            </a:avLst>
          </a:prstGeom>
          <a:gradFill rotWithShape="1">
            <a:gsLst>
              <a:gs pos="0">
                <a:srgbClr val="FFFFFF"/>
              </a:gs>
              <a:gs pos="29999">
                <a:srgbClr val="FFFFFF"/>
              </a:gs>
              <a:gs pos="100000">
                <a:srgbClr val="BFBFBF"/>
              </a:gs>
            </a:gsLst>
            <a:lin ang="2700000" scaled="1"/>
          </a:gradFill>
          <a:ln w="38100" cap="flat" cmpd="sng">
            <a:solidFill>
              <a:srgbClr val="5F9B6A"/>
            </a:solidFill>
            <a:bevel/>
          </a:ln>
        </p:spPr>
        <p:txBody>
          <a:bodyPr anchor="ctr"/>
          <a:lstStyle>
            <a:lvl1pPr defTabSz="-635">
              <a:tabLst>
                <a:tab pos="1365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defTabSz="-635">
              <a:tabLst>
                <a:tab pos="1365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defTabSz="-635">
              <a:tabLst>
                <a:tab pos="1365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defTabSz="-635">
              <a:tabLst>
                <a:tab pos="1365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defTabSz="-635">
              <a:tabLst>
                <a:tab pos="1365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defTabSz="-63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tabLst>
                <a:tab pos="1365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defTabSz="-63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tabLst>
                <a:tab pos="1365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defTabSz="-63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tabLst>
                <a:tab pos="1365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defTabSz="-63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tabLst>
                <a:tab pos="1365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lvl="2" algn="ctr" defTabSz="914400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buFont typeface="Wingdings" panose="05000000000000000000" pitchFamily="2" charset="2"/>
              <a:buChar char="n"/>
              <a:defRPr/>
            </a:pPr>
            <a:endParaRPr lang="zh-CN" altLang="zh-CN" sz="1400" kern="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" name="任意多边形 1"/>
          <p:cNvSpPr/>
          <p:nvPr>
            <p:custDataLst>
              <p:tags r:id="rId1"/>
            </p:custDataLst>
          </p:nvPr>
        </p:nvSpPr>
        <p:spPr bwMode="auto">
          <a:xfrm>
            <a:off x="468313" y="692150"/>
            <a:ext cx="552450" cy="563563"/>
          </a:xfrm>
          <a:custGeom>
            <a:avLst/>
            <a:gdLst>
              <a:gd name="connsiteX0" fmla="*/ 496843 w 993687"/>
              <a:gd name="connsiteY0" fmla="*/ 100503 h 1199267"/>
              <a:gd name="connsiteX1" fmla="*/ 100503 w 993687"/>
              <a:gd name="connsiteY1" fmla="*/ 496844 h 1199267"/>
              <a:gd name="connsiteX2" fmla="*/ 496843 w 993687"/>
              <a:gd name="connsiteY2" fmla="*/ 893185 h 1199267"/>
              <a:gd name="connsiteX3" fmla="*/ 893185 w 993687"/>
              <a:gd name="connsiteY3" fmla="*/ 496845 h 1199267"/>
              <a:gd name="connsiteX4" fmla="*/ 496843 w 993687"/>
              <a:gd name="connsiteY4" fmla="*/ 100503 h 1199267"/>
              <a:gd name="connsiteX5" fmla="*/ 509266 w 993687"/>
              <a:gd name="connsiteY5" fmla="*/ 156 h 1199267"/>
              <a:gd name="connsiteX6" fmla="*/ 856839 w 993687"/>
              <a:gd name="connsiteY6" fmla="*/ 154416 h 1199267"/>
              <a:gd name="connsiteX7" fmla="*/ 856838 w 993687"/>
              <a:gd name="connsiteY7" fmla="*/ 154417 h 1199267"/>
              <a:gd name="connsiteX8" fmla="*/ 839271 w 993687"/>
              <a:gd name="connsiteY8" fmla="*/ 856840 h 1199267"/>
              <a:gd name="connsiteX9" fmla="*/ 479277 w 993687"/>
              <a:gd name="connsiteY9" fmla="*/ 1199267 h 1199267"/>
              <a:gd name="connsiteX10" fmla="*/ 136849 w 993687"/>
              <a:gd name="connsiteY10" fmla="*/ 839272 h 1199267"/>
              <a:gd name="connsiteX11" fmla="*/ 154416 w 993687"/>
              <a:gd name="connsiteY11" fmla="*/ 136849 h 1199267"/>
              <a:gd name="connsiteX12" fmla="*/ 509266 w 993687"/>
              <a:gd name="connsiteY12" fmla="*/ 156 h 1199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993687" h="1199267">
                <a:moveTo>
                  <a:pt x="496843" y="100503"/>
                </a:moveTo>
                <a:cubicBezTo>
                  <a:pt x="277951" y="100504"/>
                  <a:pt x="100502" y="277952"/>
                  <a:pt x="100503" y="496844"/>
                </a:cubicBezTo>
                <a:cubicBezTo>
                  <a:pt x="100502" y="715738"/>
                  <a:pt x="277950" y="893186"/>
                  <a:pt x="496843" y="893185"/>
                </a:cubicBezTo>
                <a:cubicBezTo>
                  <a:pt x="715737" y="893185"/>
                  <a:pt x="893185" y="715737"/>
                  <a:pt x="893185" y="496845"/>
                </a:cubicBezTo>
                <a:cubicBezTo>
                  <a:pt x="893185" y="277951"/>
                  <a:pt x="715737" y="100503"/>
                  <a:pt x="496843" y="100503"/>
                </a:cubicBezTo>
                <a:close/>
                <a:moveTo>
                  <a:pt x="509266" y="156"/>
                </a:moveTo>
                <a:cubicBezTo>
                  <a:pt x="636380" y="3335"/>
                  <a:pt x="762280" y="55006"/>
                  <a:pt x="856839" y="154416"/>
                </a:cubicBezTo>
                <a:lnTo>
                  <a:pt x="856838" y="154417"/>
                </a:lnTo>
                <a:cubicBezTo>
                  <a:pt x="1045956" y="353237"/>
                  <a:pt x="1038091" y="667722"/>
                  <a:pt x="839271" y="856840"/>
                </a:cubicBezTo>
                <a:lnTo>
                  <a:pt x="479277" y="1199267"/>
                </a:lnTo>
                <a:lnTo>
                  <a:pt x="136849" y="839272"/>
                </a:lnTo>
                <a:cubicBezTo>
                  <a:pt x="-52268" y="640452"/>
                  <a:pt x="-44403" y="325967"/>
                  <a:pt x="154416" y="136849"/>
                </a:cubicBezTo>
                <a:cubicBezTo>
                  <a:pt x="253826" y="42291"/>
                  <a:pt x="382152" y="-3023"/>
                  <a:pt x="509266" y="156"/>
                </a:cubicBezTo>
                <a:close/>
              </a:path>
            </a:pathLst>
          </a:custGeom>
          <a:solidFill>
            <a:srgbClr val="5F9B6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0" rIns="108000" bIns="216000" anchor="ctr">
            <a:normAutofit fontScale="55000" lnSpcReduction="20000"/>
          </a:bodyPr>
          <a:lstStyle/>
          <a:p>
            <a:pPr algn="ctr">
              <a:lnSpc>
                <a:spcPct val="120000"/>
              </a:lnSpc>
              <a:defRPr/>
            </a:pPr>
            <a:endParaRPr lang="zh-CN" altLang="en-US" sz="3600" dirty="0">
              <a:solidFill>
                <a:srgbClr val="01A7AB"/>
              </a:solidFill>
              <a:latin typeface="Adobe Garamond Pro Bold" panose="02020702060506020403" pitchFamily="18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0" y="692150"/>
            <a:ext cx="3744913" cy="523875"/>
          </a:xfrm>
          <a:prstGeom prst="rect">
            <a:avLst/>
          </a:prstGeom>
          <a:noFill/>
        </p:spPr>
        <p:txBody>
          <a:bodyPr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buFont typeface="Arial" panose="020B0604020202020204" pitchFamily="34" charset="0"/>
              <a:buNone/>
              <a:defRPr/>
            </a:pPr>
            <a:r>
              <a:rPr lang="zh-CN" altLang="en-US" sz="2800" spc="100" noProof="1" smtClean="0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康海报体W12" pitchFamily="81" charset="-122"/>
                <a:ea typeface="华康海报体W12" pitchFamily="81" charset="-122"/>
              </a:rPr>
              <a:t>精读感悟</a:t>
            </a:r>
            <a:endParaRPr lang="zh-CN" altLang="en-US" sz="2800" spc="100" noProof="1">
              <a:solidFill>
                <a:srgbClr val="008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华康海报体W12" pitchFamily="81" charset="-122"/>
              <a:ea typeface="华康海报体W12" pitchFamily="81" charset="-122"/>
            </a:endParaRPr>
          </a:p>
        </p:txBody>
      </p:sp>
      <p:pic>
        <p:nvPicPr>
          <p:cNvPr id="38916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66725" y="1216025"/>
            <a:ext cx="917575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任意多边形 4"/>
          <p:cNvSpPr/>
          <p:nvPr>
            <p:custDataLst>
              <p:tags r:id="rId2"/>
            </p:custDataLst>
          </p:nvPr>
        </p:nvSpPr>
        <p:spPr>
          <a:xfrm>
            <a:off x="1384300" y="1255395"/>
            <a:ext cx="5975350" cy="1637030"/>
          </a:xfrm>
          <a:custGeom>
            <a:avLst/>
            <a:gdLst>
              <a:gd name="connsiteX0" fmla="*/ 309285 w 5016918"/>
              <a:gd name="connsiteY0" fmla="*/ 0 h 723600"/>
              <a:gd name="connsiteX1" fmla="*/ 4643676 w 5016918"/>
              <a:gd name="connsiteY1" fmla="*/ 0 h 723600"/>
              <a:gd name="connsiteX2" fmla="*/ 4643676 w 5016918"/>
              <a:gd name="connsiteY2" fmla="*/ 539 h 723600"/>
              <a:gd name="connsiteX3" fmla="*/ 4836287 w 5016918"/>
              <a:gd name="connsiteY3" fmla="*/ 539 h 723600"/>
              <a:gd name="connsiteX4" fmla="*/ 5016918 w 5016918"/>
              <a:gd name="connsiteY4" fmla="*/ 361801 h 723600"/>
              <a:gd name="connsiteX5" fmla="*/ 4836287 w 5016918"/>
              <a:gd name="connsiteY5" fmla="*/ 723062 h 723600"/>
              <a:gd name="connsiteX6" fmla="*/ 4643676 w 5016918"/>
              <a:gd name="connsiteY6" fmla="*/ 723062 h 723600"/>
              <a:gd name="connsiteX7" fmla="*/ 4643676 w 5016918"/>
              <a:gd name="connsiteY7" fmla="*/ 723600 h 723600"/>
              <a:gd name="connsiteX8" fmla="*/ 309285 w 5016918"/>
              <a:gd name="connsiteY8" fmla="*/ 723600 h 723600"/>
              <a:gd name="connsiteX9" fmla="*/ 309285 w 5016918"/>
              <a:gd name="connsiteY9" fmla="*/ 723062 h 723600"/>
              <a:gd name="connsiteX10" fmla="*/ 180631 w 5016918"/>
              <a:gd name="connsiteY10" fmla="*/ 723062 h 723600"/>
              <a:gd name="connsiteX11" fmla="*/ 0 w 5016918"/>
              <a:gd name="connsiteY11" fmla="*/ 361801 h 723600"/>
              <a:gd name="connsiteX12" fmla="*/ 180631 w 5016918"/>
              <a:gd name="connsiteY12" fmla="*/ 539 h 723600"/>
              <a:gd name="connsiteX13" fmla="*/ 309285 w 5016918"/>
              <a:gd name="connsiteY13" fmla="*/ 539 h 723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5016918" h="723600">
                <a:moveTo>
                  <a:pt x="309285" y="0"/>
                </a:moveTo>
                <a:lnTo>
                  <a:pt x="4643676" y="0"/>
                </a:lnTo>
                <a:lnTo>
                  <a:pt x="4643676" y="539"/>
                </a:lnTo>
                <a:lnTo>
                  <a:pt x="4836287" y="539"/>
                </a:lnTo>
                <a:lnTo>
                  <a:pt x="5016918" y="361801"/>
                </a:lnTo>
                <a:lnTo>
                  <a:pt x="4836287" y="723062"/>
                </a:lnTo>
                <a:lnTo>
                  <a:pt x="4643676" y="723062"/>
                </a:lnTo>
                <a:lnTo>
                  <a:pt x="4643676" y="723600"/>
                </a:lnTo>
                <a:lnTo>
                  <a:pt x="309285" y="723600"/>
                </a:lnTo>
                <a:lnTo>
                  <a:pt x="309285" y="723062"/>
                </a:lnTo>
                <a:lnTo>
                  <a:pt x="180631" y="723062"/>
                </a:lnTo>
                <a:lnTo>
                  <a:pt x="0" y="361801"/>
                </a:lnTo>
                <a:lnTo>
                  <a:pt x="180631" y="539"/>
                </a:lnTo>
                <a:lnTo>
                  <a:pt x="309285" y="539"/>
                </a:lnTo>
                <a:close/>
              </a:path>
            </a:pathLst>
          </a:custGeom>
          <a:solidFill>
            <a:srgbClr val="D99B75">
              <a:alpha val="76000"/>
            </a:srgbClr>
          </a:solidFill>
          <a:ln w="12700" cap="flat" cmpd="sng" algn="ctr">
            <a:noFill/>
            <a:prstDash val="solid"/>
            <a:miter lim="800000"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txBody>
          <a:bodyPr lIns="900000" anchor="ctr">
            <a:norm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000" kern="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508125" y="1063625"/>
            <a:ext cx="5967413" cy="182880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en-US" altLang="zh-CN" sz="2800" kern="0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  <a:sym typeface="+mn-ea"/>
              </a:rPr>
              <a:t>      </a:t>
            </a:r>
            <a:r>
              <a:rPr lang="en-US" altLang="zh-CN" sz="2400" b="1" kern="0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  <a:sym typeface="+mn-ea"/>
              </a:rPr>
              <a:t> </a:t>
            </a:r>
            <a:r>
              <a:rPr lang="zh-CN" altLang="en-US" sz="2400" b="1" kern="0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  <a:sym typeface="+mn-ea"/>
              </a:rPr>
              <a:t>茫茫青史，为了爱国而摔破饭碗的“优伶”，有几人欤？结合课文内容，谈谈你对这句话的理解</a:t>
            </a:r>
            <a:endParaRPr lang="zh-CN" altLang="en-US" sz="2400" b="1" dirty="0"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pic>
        <p:nvPicPr>
          <p:cNvPr id="38919" name="图片 7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716713" y="4076700"/>
            <a:ext cx="1843087" cy="2160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8920" name="矩形 11"/>
          <p:cNvSpPr>
            <a:spLocks noChangeArrowheads="1"/>
          </p:cNvSpPr>
          <p:nvPr/>
        </p:nvSpPr>
        <p:spPr bwMode="auto">
          <a:xfrm>
            <a:off x="1258888" y="3213100"/>
            <a:ext cx="273050" cy="731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 </a:t>
            </a:r>
          </a:p>
        </p:txBody>
      </p:sp>
      <p:sp>
        <p:nvSpPr>
          <p:cNvPr id="7" name="矩形 6"/>
          <p:cNvSpPr/>
          <p:nvPr/>
        </p:nvSpPr>
        <p:spPr>
          <a:xfrm>
            <a:off x="1363663" y="3054350"/>
            <a:ext cx="5995987" cy="2835275"/>
          </a:xfrm>
          <a:prstGeom prst="rect">
            <a:avLst/>
          </a:prstGeom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  <p:txBody>
          <a:bodyPr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en-US" altLang="zh-CN" sz="24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2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这句</a:t>
            </a:r>
            <a:r>
              <a:rPr lang="zh-CN" altLang="en-US" sz="2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话是画家丰子恺对梅兰芳的赞扬。意思是，整个</a:t>
            </a:r>
            <a:r>
              <a:rPr lang="zh-CN" altLang="en-US" sz="2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历史的长河中</a:t>
            </a:r>
            <a:r>
              <a:rPr lang="zh-CN" altLang="en-US" sz="2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，因为爱国主义精神而拒绝给敌国表演，最终丢了饭碗甚至姓名的艺人</a:t>
            </a:r>
            <a:r>
              <a:rPr lang="zh-CN" altLang="en-US" sz="2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，有</a:t>
            </a:r>
            <a:r>
              <a:rPr lang="zh-CN" altLang="en-US" sz="2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几个人呢？这句话是中心句，说明梅兰芳是爱国</a:t>
            </a:r>
            <a:r>
              <a:rPr lang="zh-CN" altLang="en-US" sz="2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的精神和名族气节。</a:t>
            </a:r>
            <a:endParaRPr lang="zh-CN" altLang="en-US" sz="24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任意多边形 1"/>
          <p:cNvSpPr/>
          <p:nvPr>
            <p:custDataLst>
              <p:tags r:id="rId1"/>
            </p:custDataLst>
          </p:nvPr>
        </p:nvSpPr>
        <p:spPr bwMode="auto">
          <a:xfrm>
            <a:off x="468313" y="692150"/>
            <a:ext cx="552450" cy="563563"/>
          </a:xfrm>
          <a:custGeom>
            <a:avLst/>
            <a:gdLst>
              <a:gd name="connsiteX0" fmla="*/ 496843 w 993687"/>
              <a:gd name="connsiteY0" fmla="*/ 100503 h 1199267"/>
              <a:gd name="connsiteX1" fmla="*/ 100503 w 993687"/>
              <a:gd name="connsiteY1" fmla="*/ 496844 h 1199267"/>
              <a:gd name="connsiteX2" fmla="*/ 496843 w 993687"/>
              <a:gd name="connsiteY2" fmla="*/ 893185 h 1199267"/>
              <a:gd name="connsiteX3" fmla="*/ 893185 w 993687"/>
              <a:gd name="connsiteY3" fmla="*/ 496845 h 1199267"/>
              <a:gd name="connsiteX4" fmla="*/ 496843 w 993687"/>
              <a:gd name="connsiteY4" fmla="*/ 100503 h 1199267"/>
              <a:gd name="connsiteX5" fmla="*/ 509266 w 993687"/>
              <a:gd name="connsiteY5" fmla="*/ 156 h 1199267"/>
              <a:gd name="connsiteX6" fmla="*/ 856839 w 993687"/>
              <a:gd name="connsiteY6" fmla="*/ 154416 h 1199267"/>
              <a:gd name="connsiteX7" fmla="*/ 856838 w 993687"/>
              <a:gd name="connsiteY7" fmla="*/ 154417 h 1199267"/>
              <a:gd name="connsiteX8" fmla="*/ 839271 w 993687"/>
              <a:gd name="connsiteY8" fmla="*/ 856840 h 1199267"/>
              <a:gd name="connsiteX9" fmla="*/ 479277 w 993687"/>
              <a:gd name="connsiteY9" fmla="*/ 1199267 h 1199267"/>
              <a:gd name="connsiteX10" fmla="*/ 136849 w 993687"/>
              <a:gd name="connsiteY10" fmla="*/ 839272 h 1199267"/>
              <a:gd name="connsiteX11" fmla="*/ 154416 w 993687"/>
              <a:gd name="connsiteY11" fmla="*/ 136849 h 1199267"/>
              <a:gd name="connsiteX12" fmla="*/ 509266 w 993687"/>
              <a:gd name="connsiteY12" fmla="*/ 156 h 1199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993687" h="1199267">
                <a:moveTo>
                  <a:pt x="496843" y="100503"/>
                </a:moveTo>
                <a:cubicBezTo>
                  <a:pt x="277951" y="100504"/>
                  <a:pt x="100502" y="277952"/>
                  <a:pt x="100503" y="496844"/>
                </a:cubicBezTo>
                <a:cubicBezTo>
                  <a:pt x="100502" y="715738"/>
                  <a:pt x="277950" y="893186"/>
                  <a:pt x="496843" y="893185"/>
                </a:cubicBezTo>
                <a:cubicBezTo>
                  <a:pt x="715737" y="893185"/>
                  <a:pt x="893185" y="715737"/>
                  <a:pt x="893185" y="496845"/>
                </a:cubicBezTo>
                <a:cubicBezTo>
                  <a:pt x="893185" y="277951"/>
                  <a:pt x="715737" y="100503"/>
                  <a:pt x="496843" y="100503"/>
                </a:cubicBezTo>
                <a:close/>
                <a:moveTo>
                  <a:pt x="509266" y="156"/>
                </a:moveTo>
                <a:cubicBezTo>
                  <a:pt x="636380" y="3335"/>
                  <a:pt x="762280" y="55006"/>
                  <a:pt x="856839" y="154416"/>
                </a:cubicBezTo>
                <a:lnTo>
                  <a:pt x="856838" y="154417"/>
                </a:lnTo>
                <a:cubicBezTo>
                  <a:pt x="1045956" y="353237"/>
                  <a:pt x="1038091" y="667722"/>
                  <a:pt x="839271" y="856840"/>
                </a:cubicBezTo>
                <a:lnTo>
                  <a:pt x="479277" y="1199267"/>
                </a:lnTo>
                <a:lnTo>
                  <a:pt x="136849" y="839272"/>
                </a:lnTo>
                <a:cubicBezTo>
                  <a:pt x="-52268" y="640452"/>
                  <a:pt x="-44403" y="325967"/>
                  <a:pt x="154416" y="136849"/>
                </a:cubicBezTo>
                <a:cubicBezTo>
                  <a:pt x="253826" y="42291"/>
                  <a:pt x="382152" y="-3023"/>
                  <a:pt x="509266" y="156"/>
                </a:cubicBezTo>
                <a:close/>
              </a:path>
            </a:pathLst>
          </a:custGeom>
          <a:solidFill>
            <a:srgbClr val="5F9B6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0" rIns="108000" bIns="216000" anchor="ctr">
            <a:normAutofit fontScale="55000" lnSpcReduction="20000"/>
          </a:bodyPr>
          <a:lstStyle/>
          <a:p>
            <a:pPr algn="ctr">
              <a:lnSpc>
                <a:spcPct val="120000"/>
              </a:lnSpc>
              <a:defRPr/>
            </a:pPr>
            <a:endParaRPr lang="zh-CN" altLang="en-US" sz="3600" dirty="0">
              <a:solidFill>
                <a:srgbClr val="01A7AB"/>
              </a:solidFill>
              <a:latin typeface="Adobe Garamond Pro Bold" panose="02020702060506020403" pitchFamily="18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0" y="692150"/>
            <a:ext cx="3744913" cy="523875"/>
          </a:xfrm>
          <a:prstGeom prst="rect">
            <a:avLst/>
          </a:prstGeom>
          <a:noFill/>
        </p:spPr>
        <p:txBody>
          <a:bodyPr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buFont typeface="Arial" panose="020B0604020202020204" pitchFamily="34" charset="0"/>
              <a:buNone/>
              <a:defRPr/>
            </a:pPr>
            <a:r>
              <a:rPr lang="zh-CN" altLang="en-US" sz="2800" spc="100" noProof="1" smtClean="0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康海报体W12" pitchFamily="81" charset="-122"/>
                <a:ea typeface="华康海报体W12" pitchFamily="81" charset="-122"/>
              </a:rPr>
              <a:t>精读感悟</a:t>
            </a:r>
            <a:endParaRPr lang="zh-CN" altLang="en-US" sz="2800" spc="100" noProof="1">
              <a:solidFill>
                <a:srgbClr val="008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华康海报体W12" pitchFamily="81" charset="-122"/>
              <a:ea typeface="华康海报体W12" pitchFamily="81" charset="-122"/>
            </a:endParaRPr>
          </a:p>
        </p:txBody>
      </p:sp>
      <p:sp>
        <p:nvSpPr>
          <p:cNvPr id="6" name="云形标注 5"/>
          <p:cNvSpPr/>
          <p:nvPr/>
        </p:nvSpPr>
        <p:spPr>
          <a:xfrm>
            <a:off x="2339975" y="2036763"/>
            <a:ext cx="6481763" cy="2784475"/>
          </a:xfrm>
          <a:prstGeom prst="cloudCallout">
            <a:avLst>
              <a:gd name="adj1" fmla="val -56295"/>
              <a:gd name="adj2" fmla="val 18330"/>
            </a:avLst>
          </a:prstGeom>
          <a:solidFill>
            <a:schemeClr val="bg1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39940" name="矩形 6"/>
          <p:cNvSpPr>
            <a:spLocks noChangeArrowheads="1"/>
          </p:cNvSpPr>
          <p:nvPr/>
        </p:nvSpPr>
        <p:spPr bwMode="auto">
          <a:xfrm>
            <a:off x="2892425" y="2374900"/>
            <a:ext cx="6121400" cy="2011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b="1">
                <a:latin typeface="微软雅黑" pitchFamily="34" charset="-122"/>
                <a:ea typeface="微软雅黑" pitchFamily="34" charset="-122"/>
              </a:rPr>
              <a:t>    </a:t>
            </a:r>
            <a:r>
              <a:rPr lang="zh-CN" altLang="en-US" sz="2800" b="1">
                <a:latin typeface="微软雅黑" pitchFamily="34" charset="-122"/>
                <a:ea typeface="微软雅黑" pitchFamily="34" charset="-122"/>
              </a:rPr>
              <a:t>梅兰芳的爱国精神与民族气节具体表现在哪里？默读课文，用笔划出感动你的语句，说说感想。</a:t>
            </a:r>
          </a:p>
        </p:txBody>
      </p:sp>
      <p:pic>
        <p:nvPicPr>
          <p:cNvPr id="3994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4213" y="1341438"/>
            <a:ext cx="1920875" cy="2519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圆角矩形 10"/>
          <p:cNvSpPr/>
          <p:nvPr>
            <p:custDataLst>
              <p:tags r:id="rId1"/>
            </p:custDataLst>
          </p:nvPr>
        </p:nvSpPr>
        <p:spPr>
          <a:xfrm>
            <a:off x="911225" y="1258888"/>
            <a:ext cx="8112125" cy="785812"/>
          </a:xfrm>
          <a:prstGeom prst="roundRect">
            <a:avLst/>
          </a:prstGeom>
          <a:solidFill>
            <a:srgbClr val="92D050"/>
          </a:solidFill>
          <a:ln w="38100" cap="flat" cmpd="sng" algn="ctr">
            <a:solidFill>
              <a:sysClr val="window" lastClr="FFFFFF"/>
            </a:solidFill>
            <a:prstDash val="solid"/>
          </a:ln>
          <a:effectLst/>
        </p:spPr>
        <p:txBody>
          <a:bodyPr lIns="68580" tIns="34290" rIns="68580" bIns="34290" anchor="ctr">
            <a:normAutofit/>
          </a:bodyPr>
          <a:lstStyle/>
          <a:p>
            <a:pPr algn="ctr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n-US" kern="0" dirty="0">
              <a:solidFill>
                <a:sysClr val="window" lastClr="FFFFF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2" name="圆角矩形 11"/>
          <p:cNvSpPr/>
          <p:nvPr>
            <p:custDataLst>
              <p:tags r:id="rId2"/>
            </p:custDataLst>
          </p:nvPr>
        </p:nvSpPr>
        <p:spPr>
          <a:xfrm>
            <a:off x="1035050" y="1385888"/>
            <a:ext cx="7829550" cy="531812"/>
          </a:xfrm>
          <a:prstGeom prst="roundRect">
            <a:avLst/>
          </a:prstGeom>
          <a:noFill/>
          <a:ln w="25400" cap="flat" cmpd="sng" algn="ctr">
            <a:solidFill>
              <a:srgbClr val="F2F2F2"/>
            </a:solidFill>
            <a:prstDash val="sysDot"/>
          </a:ln>
          <a:effectLst/>
        </p:spPr>
        <p:txBody>
          <a:bodyPr lIns="68580" tIns="34290" rIns="68580" bIns="3429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350" kern="0">
              <a:solidFill>
                <a:sysClr val="window" lastClr="FFFFFF"/>
              </a:solidFill>
              <a:latin typeface="Calibri" panose="020F0502020204030204"/>
              <a:ea typeface="+mn-ea"/>
            </a:endParaRPr>
          </a:p>
        </p:txBody>
      </p:sp>
      <p:sp>
        <p:nvSpPr>
          <p:cNvPr id="2" name="任意多边形 1"/>
          <p:cNvSpPr/>
          <p:nvPr>
            <p:custDataLst>
              <p:tags r:id="rId3"/>
            </p:custDataLst>
          </p:nvPr>
        </p:nvSpPr>
        <p:spPr bwMode="auto">
          <a:xfrm>
            <a:off x="468313" y="692150"/>
            <a:ext cx="552450" cy="563563"/>
          </a:xfrm>
          <a:custGeom>
            <a:avLst/>
            <a:gdLst>
              <a:gd name="connsiteX0" fmla="*/ 496843 w 993687"/>
              <a:gd name="connsiteY0" fmla="*/ 100503 h 1199267"/>
              <a:gd name="connsiteX1" fmla="*/ 100503 w 993687"/>
              <a:gd name="connsiteY1" fmla="*/ 496844 h 1199267"/>
              <a:gd name="connsiteX2" fmla="*/ 496843 w 993687"/>
              <a:gd name="connsiteY2" fmla="*/ 893185 h 1199267"/>
              <a:gd name="connsiteX3" fmla="*/ 893185 w 993687"/>
              <a:gd name="connsiteY3" fmla="*/ 496845 h 1199267"/>
              <a:gd name="connsiteX4" fmla="*/ 496843 w 993687"/>
              <a:gd name="connsiteY4" fmla="*/ 100503 h 1199267"/>
              <a:gd name="connsiteX5" fmla="*/ 509266 w 993687"/>
              <a:gd name="connsiteY5" fmla="*/ 156 h 1199267"/>
              <a:gd name="connsiteX6" fmla="*/ 856839 w 993687"/>
              <a:gd name="connsiteY6" fmla="*/ 154416 h 1199267"/>
              <a:gd name="connsiteX7" fmla="*/ 856838 w 993687"/>
              <a:gd name="connsiteY7" fmla="*/ 154417 h 1199267"/>
              <a:gd name="connsiteX8" fmla="*/ 839271 w 993687"/>
              <a:gd name="connsiteY8" fmla="*/ 856840 h 1199267"/>
              <a:gd name="connsiteX9" fmla="*/ 479277 w 993687"/>
              <a:gd name="connsiteY9" fmla="*/ 1199267 h 1199267"/>
              <a:gd name="connsiteX10" fmla="*/ 136849 w 993687"/>
              <a:gd name="connsiteY10" fmla="*/ 839272 h 1199267"/>
              <a:gd name="connsiteX11" fmla="*/ 154416 w 993687"/>
              <a:gd name="connsiteY11" fmla="*/ 136849 h 1199267"/>
              <a:gd name="connsiteX12" fmla="*/ 509266 w 993687"/>
              <a:gd name="connsiteY12" fmla="*/ 156 h 1199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993687" h="1199267">
                <a:moveTo>
                  <a:pt x="496843" y="100503"/>
                </a:moveTo>
                <a:cubicBezTo>
                  <a:pt x="277951" y="100504"/>
                  <a:pt x="100502" y="277952"/>
                  <a:pt x="100503" y="496844"/>
                </a:cubicBezTo>
                <a:cubicBezTo>
                  <a:pt x="100502" y="715738"/>
                  <a:pt x="277950" y="893186"/>
                  <a:pt x="496843" y="893185"/>
                </a:cubicBezTo>
                <a:cubicBezTo>
                  <a:pt x="715737" y="893185"/>
                  <a:pt x="893185" y="715737"/>
                  <a:pt x="893185" y="496845"/>
                </a:cubicBezTo>
                <a:cubicBezTo>
                  <a:pt x="893185" y="277951"/>
                  <a:pt x="715737" y="100503"/>
                  <a:pt x="496843" y="100503"/>
                </a:cubicBezTo>
                <a:close/>
                <a:moveTo>
                  <a:pt x="509266" y="156"/>
                </a:moveTo>
                <a:cubicBezTo>
                  <a:pt x="636380" y="3335"/>
                  <a:pt x="762280" y="55006"/>
                  <a:pt x="856839" y="154416"/>
                </a:cubicBezTo>
                <a:lnTo>
                  <a:pt x="856838" y="154417"/>
                </a:lnTo>
                <a:cubicBezTo>
                  <a:pt x="1045956" y="353237"/>
                  <a:pt x="1038091" y="667722"/>
                  <a:pt x="839271" y="856840"/>
                </a:cubicBezTo>
                <a:lnTo>
                  <a:pt x="479277" y="1199267"/>
                </a:lnTo>
                <a:lnTo>
                  <a:pt x="136849" y="839272"/>
                </a:lnTo>
                <a:cubicBezTo>
                  <a:pt x="-52268" y="640452"/>
                  <a:pt x="-44403" y="325967"/>
                  <a:pt x="154416" y="136849"/>
                </a:cubicBezTo>
                <a:cubicBezTo>
                  <a:pt x="253826" y="42291"/>
                  <a:pt x="382152" y="-3023"/>
                  <a:pt x="509266" y="156"/>
                </a:cubicBezTo>
                <a:close/>
              </a:path>
            </a:pathLst>
          </a:custGeom>
          <a:solidFill>
            <a:srgbClr val="5F9B6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0" rIns="108000" bIns="216000" anchor="ctr">
            <a:normAutofit fontScale="55000" lnSpcReduction="20000"/>
          </a:bodyPr>
          <a:lstStyle/>
          <a:p>
            <a:pPr algn="ctr">
              <a:lnSpc>
                <a:spcPct val="120000"/>
              </a:lnSpc>
              <a:defRPr/>
            </a:pPr>
            <a:endParaRPr lang="zh-CN" altLang="en-US" sz="3600" dirty="0">
              <a:solidFill>
                <a:srgbClr val="01A7AB"/>
              </a:solidFill>
              <a:latin typeface="Adobe Garamond Pro Bold" panose="02020702060506020403" pitchFamily="18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0" y="692150"/>
            <a:ext cx="3744913" cy="523875"/>
          </a:xfrm>
          <a:prstGeom prst="rect">
            <a:avLst/>
          </a:prstGeom>
          <a:noFill/>
        </p:spPr>
        <p:txBody>
          <a:bodyPr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buFont typeface="Arial" panose="020B0604020202020204" pitchFamily="34" charset="0"/>
              <a:buNone/>
              <a:defRPr/>
            </a:pPr>
            <a:r>
              <a:rPr lang="zh-CN" altLang="en-US" sz="2800" spc="100" noProof="1" smtClean="0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康海报体W12" pitchFamily="81" charset="-122"/>
                <a:ea typeface="华康海报体W12" pitchFamily="81" charset="-122"/>
              </a:rPr>
              <a:t>精读感悟</a:t>
            </a:r>
            <a:endParaRPr lang="zh-CN" altLang="en-US" sz="2800" spc="100" noProof="1">
              <a:solidFill>
                <a:srgbClr val="008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华康海报体W12" pitchFamily="81" charset="-122"/>
              <a:ea typeface="华康海报体W12" pitchFamily="81" charset="-122"/>
            </a:endParaRPr>
          </a:p>
        </p:txBody>
      </p:sp>
      <p:sp>
        <p:nvSpPr>
          <p:cNvPr id="40965" name="矩形 9"/>
          <p:cNvSpPr>
            <a:spLocks noChangeArrowheads="1"/>
          </p:cNvSpPr>
          <p:nvPr/>
        </p:nvSpPr>
        <p:spPr bwMode="auto">
          <a:xfrm>
            <a:off x="911225" y="1293813"/>
            <a:ext cx="8412163" cy="639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梅兰芳平时性情温和，但面对日本侵略者的纠纷，他发怒了。</a:t>
            </a:r>
          </a:p>
        </p:txBody>
      </p:sp>
      <p:sp>
        <p:nvSpPr>
          <p:cNvPr id="13" name="圆角矩形 12"/>
          <p:cNvSpPr/>
          <p:nvPr>
            <p:custDataLst>
              <p:tags r:id="rId4"/>
            </p:custDataLst>
          </p:nvPr>
        </p:nvSpPr>
        <p:spPr>
          <a:xfrm>
            <a:off x="2058988" y="2208213"/>
            <a:ext cx="6548437" cy="1146175"/>
          </a:xfrm>
          <a:prstGeom prst="roundRect">
            <a:avLst/>
          </a:prstGeom>
          <a:solidFill>
            <a:srgbClr val="92D050"/>
          </a:solidFill>
          <a:ln w="38100" cap="flat" cmpd="sng" algn="ctr">
            <a:solidFill>
              <a:sysClr val="window" lastClr="FFFFFF"/>
            </a:solidFill>
            <a:prstDash val="solid"/>
          </a:ln>
          <a:effectLst/>
        </p:spPr>
        <p:txBody>
          <a:bodyPr lIns="68580" tIns="34290" rIns="68580" bIns="34290" anchor="ctr">
            <a:normAutofit/>
          </a:bodyPr>
          <a:lstStyle/>
          <a:p>
            <a:pPr algn="ctr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n-US" kern="0" dirty="0">
              <a:solidFill>
                <a:sysClr val="window" lastClr="FFFFF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4" name="圆角矩形 13"/>
          <p:cNvSpPr/>
          <p:nvPr>
            <p:custDataLst>
              <p:tags r:id="rId5"/>
            </p:custDataLst>
          </p:nvPr>
        </p:nvSpPr>
        <p:spPr>
          <a:xfrm>
            <a:off x="2217738" y="2305050"/>
            <a:ext cx="6242050" cy="904875"/>
          </a:xfrm>
          <a:prstGeom prst="roundRect">
            <a:avLst/>
          </a:prstGeom>
          <a:noFill/>
          <a:ln w="25400" cap="flat" cmpd="sng" algn="ctr">
            <a:solidFill>
              <a:srgbClr val="F2F2F2"/>
            </a:solidFill>
            <a:prstDash val="sysDot"/>
          </a:ln>
          <a:effectLst/>
        </p:spPr>
        <p:txBody>
          <a:bodyPr lIns="68580" tIns="34290" rIns="68580" bIns="3429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350" kern="0">
              <a:solidFill>
                <a:sysClr val="window" lastClr="FFFFFF"/>
              </a:solidFill>
              <a:latin typeface="Calibri" panose="020F0502020204030204"/>
              <a:ea typeface="+mn-ea"/>
            </a:endParaRPr>
          </a:p>
        </p:txBody>
      </p:sp>
      <p:sp>
        <p:nvSpPr>
          <p:cNvPr id="40968" name="矩形 14"/>
          <p:cNvSpPr>
            <a:spLocks noChangeArrowheads="1"/>
          </p:cNvSpPr>
          <p:nvPr/>
        </p:nvSpPr>
        <p:spPr bwMode="auto">
          <a:xfrm>
            <a:off x="2587625" y="2408238"/>
            <a:ext cx="5059363" cy="639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于是，他又一次毫不犹豫地拒绝了。</a:t>
            </a:r>
          </a:p>
        </p:txBody>
      </p:sp>
      <p:sp>
        <p:nvSpPr>
          <p:cNvPr id="40969" name="矩形 15"/>
          <p:cNvSpPr>
            <a:spLocks noChangeArrowheads="1"/>
          </p:cNvSpPr>
          <p:nvPr/>
        </p:nvSpPr>
        <p:spPr bwMode="auto">
          <a:xfrm>
            <a:off x="0" y="1350963"/>
            <a:ext cx="90328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 b="1">
                <a:latin typeface="微软雅黑" pitchFamily="34" charset="-122"/>
                <a:ea typeface="微软雅黑" pitchFamily="34" charset="-122"/>
              </a:rPr>
              <a:t>朗读</a:t>
            </a:r>
            <a:endParaRPr lang="zh-CN" altLang="en-US" sz="2800" b="1"/>
          </a:p>
        </p:txBody>
      </p:sp>
      <p:pic>
        <p:nvPicPr>
          <p:cNvPr id="40970" name="Picture 5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0" y="1804988"/>
            <a:ext cx="1397000" cy="212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71" name="Picture 2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7381875" y="4240213"/>
            <a:ext cx="1365250" cy="223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任意多边形 18"/>
          <p:cNvSpPr/>
          <p:nvPr>
            <p:custDataLst>
              <p:tags r:id="rId6"/>
            </p:custDataLst>
          </p:nvPr>
        </p:nvSpPr>
        <p:spPr>
          <a:xfrm>
            <a:off x="4068578" y="3608318"/>
            <a:ext cx="3024337" cy="1296144"/>
          </a:xfrm>
          <a:custGeom>
            <a:avLst/>
            <a:gdLst>
              <a:gd name="connsiteX0" fmla="*/ 309285 w 5016918"/>
              <a:gd name="connsiteY0" fmla="*/ 0 h 723600"/>
              <a:gd name="connsiteX1" fmla="*/ 4643676 w 5016918"/>
              <a:gd name="connsiteY1" fmla="*/ 0 h 723600"/>
              <a:gd name="connsiteX2" fmla="*/ 4643676 w 5016918"/>
              <a:gd name="connsiteY2" fmla="*/ 539 h 723600"/>
              <a:gd name="connsiteX3" fmla="*/ 4836287 w 5016918"/>
              <a:gd name="connsiteY3" fmla="*/ 539 h 723600"/>
              <a:gd name="connsiteX4" fmla="*/ 5016918 w 5016918"/>
              <a:gd name="connsiteY4" fmla="*/ 361801 h 723600"/>
              <a:gd name="connsiteX5" fmla="*/ 4836287 w 5016918"/>
              <a:gd name="connsiteY5" fmla="*/ 723062 h 723600"/>
              <a:gd name="connsiteX6" fmla="*/ 4643676 w 5016918"/>
              <a:gd name="connsiteY6" fmla="*/ 723062 h 723600"/>
              <a:gd name="connsiteX7" fmla="*/ 4643676 w 5016918"/>
              <a:gd name="connsiteY7" fmla="*/ 723600 h 723600"/>
              <a:gd name="connsiteX8" fmla="*/ 309285 w 5016918"/>
              <a:gd name="connsiteY8" fmla="*/ 723600 h 723600"/>
              <a:gd name="connsiteX9" fmla="*/ 309285 w 5016918"/>
              <a:gd name="connsiteY9" fmla="*/ 723062 h 723600"/>
              <a:gd name="connsiteX10" fmla="*/ 180631 w 5016918"/>
              <a:gd name="connsiteY10" fmla="*/ 723062 h 723600"/>
              <a:gd name="connsiteX11" fmla="*/ 0 w 5016918"/>
              <a:gd name="connsiteY11" fmla="*/ 361801 h 723600"/>
              <a:gd name="connsiteX12" fmla="*/ 180631 w 5016918"/>
              <a:gd name="connsiteY12" fmla="*/ 539 h 723600"/>
              <a:gd name="connsiteX13" fmla="*/ 309285 w 5016918"/>
              <a:gd name="connsiteY13" fmla="*/ 539 h 723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5016918" h="723600">
                <a:moveTo>
                  <a:pt x="309285" y="0"/>
                </a:moveTo>
                <a:lnTo>
                  <a:pt x="4643676" y="0"/>
                </a:lnTo>
                <a:lnTo>
                  <a:pt x="4643676" y="539"/>
                </a:lnTo>
                <a:lnTo>
                  <a:pt x="4836287" y="539"/>
                </a:lnTo>
                <a:lnTo>
                  <a:pt x="5016918" y="361801"/>
                </a:lnTo>
                <a:lnTo>
                  <a:pt x="4836287" y="723062"/>
                </a:lnTo>
                <a:lnTo>
                  <a:pt x="4643676" y="723062"/>
                </a:lnTo>
                <a:lnTo>
                  <a:pt x="4643676" y="723600"/>
                </a:lnTo>
                <a:lnTo>
                  <a:pt x="309285" y="723600"/>
                </a:lnTo>
                <a:lnTo>
                  <a:pt x="309285" y="723062"/>
                </a:lnTo>
                <a:lnTo>
                  <a:pt x="180631" y="723062"/>
                </a:lnTo>
                <a:lnTo>
                  <a:pt x="0" y="361801"/>
                </a:lnTo>
                <a:lnTo>
                  <a:pt x="180631" y="539"/>
                </a:lnTo>
                <a:lnTo>
                  <a:pt x="309285" y="539"/>
                </a:lnTo>
                <a:close/>
              </a:path>
            </a:pathLst>
          </a:custGeom>
          <a:solidFill>
            <a:srgbClr val="D99B75">
              <a:alpha val="76000"/>
            </a:srgbClr>
          </a:solidFill>
          <a:ln w="12700" cap="flat" cmpd="sng" algn="ctr">
            <a:noFill/>
            <a:prstDash val="solid"/>
            <a:miter lim="800000"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txBody>
          <a:bodyPr lIns="900000" anchor="ctr">
            <a:norm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000" kern="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0" name="矩形 19"/>
          <p:cNvSpPr>
            <a:spLocks noChangeArrowheads="1"/>
          </p:cNvSpPr>
          <p:nvPr/>
        </p:nvSpPr>
        <p:spPr bwMode="auto">
          <a:xfrm>
            <a:off x="4170363" y="3671888"/>
            <a:ext cx="3109912" cy="974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80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写梅兰芳什么事？你感受到了什么？</a:t>
            </a:r>
            <a:endParaRPr lang="zh-CN" altLang="en-US" sz="2800" b="1">
              <a:latin typeface="Times New Roman" pitchFamily="18" charset="0"/>
              <a:ea typeface="微软雅黑" pitchFamily="34" charset="-122"/>
              <a:cs typeface="Times New Roman" pitchFamily="18" charset="0"/>
            </a:endParaRPr>
          </a:p>
        </p:txBody>
      </p:sp>
      <p:pic>
        <p:nvPicPr>
          <p:cNvPr id="40974" name="Picture 3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355600" y="3929063"/>
            <a:ext cx="3713163" cy="2522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619125" y="4459288"/>
            <a:ext cx="3068638" cy="1798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>
                <a:solidFill>
                  <a:srgbClr val="FF6699"/>
                </a:solidFill>
              </a:rPr>
              <a:t>拒绝为侵略者的电台播音、登台演戏。</a:t>
            </a:r>
          </a:p>
          <a:p>
            <a:endParaRPr lang="zh-CN" altLang="en-US" sz="2800" b="1">
              <a:solidFill>
                <a:srgbClr val="FF6699"/>
              </a:solidFill>
            </a:endParaRPr>
          </a:p>
        </p:txBody>
      </p:sp>
      <p:sp>
        <p:nvSpPr>
          <p:cNvPr id="5" name="对角圆角矩形 4"/>
          <p:cNvSpPr/>
          <p:nvPr/>
        </p:nvSpPr>
        <p:spPr>
          <a:xfrm>
            <a:off x="4211638" y="5084763"/>
            <a:ext cx="3168650" cy="1223962"/>
          </a:xfrm>
          <a:prstGeom prst="round2DiagRect">
            <a:avLst/>
          </a:prstGeom>
          <a:noFill/>
          <a:ln>
            <a:solidFill>
              <a:srgbClr val="FF6699"/>
            </a:solidFill>
          </a:ln>
          <a:extLst>
            <a:ext uri="{909E8E84-426E-40DD-AFC4-6F175D3DCCD1}"/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6" name="文本框 5"/>
          <p:cNvSpPr txBox="1">
            <a:spLocks noChangeArrowheads="1"/>
          </p:cNvSpPr>
          <p:nvPr/>
        </p:nvSpPr>
        <p:spPr bwMode="auto">
          <a:xfrm>
            <a:off x="4178300" y="5068888"/>
            <a:ext cx="3236913" cy="1189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>
                <a:solidFill>
                  <a:srgbClr val="FF0066"/>
                </a:solidFill>
                <a:latin typeface="华文楷体" pitchFamily="2" charset="-122"/>
                <a:ea typeface="华文楷体" pitchFamily="2" charset="-122"/>
              </a:rPr>
              <a:t>梅兰芳爱憎分明，不向</a:t>
            </a:r>
          </a:p>
          <a:p>
            <a:pPr>
              <a:lnSpc>
                <a:spcPct val="150000"/>
              </a:lnSpc>
            </a:pPr>
            <a:r>
              <a:rPr lang="zh-CN" altLang="en-US" sz="2400" b="1">
                <a:solidFill>
                  <a:srgbClr val="FF0066"/>
                </a:solidFill>
                <a:latin typeface="华文楷体" pitchFamily="2" charset="-122"/>
                <a:ea typeface="华文楷体" pitchFamily="2" charset="-122"/>
              </a:rPr>
              <a:t>恶势力低头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4" grpId="0"/>
      <p:bldP spid="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椭圆 2"/>
          <p:cNvSpPr/>
          <p:nvPr/>
        </p:nvSpPr>
        <p:spPr>
          <a:xfrm rot="10800000">
            <a:off x="2124075" y="4897438"/>
            <a:ext cx="6345238" cy="1487487"/>
          </a:xfrm>
          <a:custGeom>
            <a:avLst/>
            <a:gdLst/>
            <a:ahLst/>
            <a:cxnLst/>
            <a:rect l="l" t="t" r="r" b="b"/>
            <a:pathLst>
              <a:path w="5853422" h="2088232">
                <a:moveTo>
                  <a:pt x="5853327" y="1044115"/>
                </a:moveTo>
                <a:cubicBezTo>
                  <a:pt x="5853327" y="1175504"/>
                  <a:pt x="4543040" y="2088214"/>
                  <a:pt x="2926711" y="2088231"/>
                </a:cubicBezTo>
                <a:lnTo>
                  <a:pt x="2926711" y="2088232"/>
                </a:lnTo>
                <a:cubicBezTo>
                  <a:pt x="1310381" y="2088215"/>
                  <a:pt x="95" y="1175506"/>
                  <a:pt x="95" y="1044116"/>
                </a:cubicBezTo>
                <a:cubicBezTo>
                  <a:pt x="-12956" y="945708"/>
                  <a:pt x="1310380" y="18"/>
                  <a:pt x="2926711" y="1"/>
                </a:cubicBezTo>
                <a:lnTo>
                  <a:pt x="2926711" y="0"/>
                </a:lnTo>
                <a:cubicBezTo>
                  <a:pt x="4543041" y="17"/>
                  <a:pt x="5866378" y="945707"/>
                  <a:pt x="5853327" y="1044115"/>
                </a:cubicBezTo>
                <a:close/>
              </a:path>
            </a:pathLst>
          </a:custGeom>
          <a:gradFill flip="none" rotWithShape="1">
            <a:gsLst>
              <a:gs pos="2000">
                <a:srgbClr val="BB33A8"/>
              </a:gs>
              <a:gs pos="76000">
                <a:srgbClr val="BB33A8"/>
              </a:gs>
              <a:gs pos="100000">
                <a:srgbClr val="FFCCCC"/>
              </a:gs>
              <a:gs pos="13000">
                <a:srgbClr val="FFCCCC"/>
              </a:gs>
            </a:gsLst>
            <a:lin ang="5400000" scaled="1"/>
            <a:tileRect/>
          </a:gradFill>
          <a:ln w="25400" cap="flat" cmpd="sng" algn="ctr">
            <a:solidFill>
              <a:sysClr val="window" lastClr="FFFFFF"/>
            </a:solidFill>
            <a:prstDash val="solid"/>
          </a:ln>
          <a:effectLst>
            <a:outerShdw blurRad="546100" dist="2032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>
              <a:solidFill>
                <a:sysClr val="window" lastClr="FFFFFF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22" name="椭圆 2"/>
          <p:cNvSpPr/>
          <p:nvPr/>
        </p:nvSpPr>
        <p:spPr>
          <a:xfrm flipV="1">
            <a:off x="2635250" y="5081588"/>
            <a:ext cx="5257800" cy="1122362"/>
          </a:xfrm>
          <a:custGeom>
            <a:avLst/>
            <a:gdLst/>
            <a:ahLst/>
            <a:cxnLst/>
            <a:rect l="l" t="t" r="r" b="b"/>
            <a:pathLst>
              <a:path w="4732767" h="1692191">
                <a:moveTo>
                  <a:pt x="77" y="846095"/>
                </a:moveTo>
                <a:cubicBezTo>
                  <a:pt x="77" y="952281"/>
                  <a:pt x="1056175" y="1688214"/>
                  <a:pt x="2361117" y="1691829"/>
                </a:cubicBezTo>
                <a:lnTo>
                  <a:pt x="2361117" y="1692191"/>
                </a:lnTo>
                <a:cubicBezTo>
                  <a:pt x="2362873" y="1692191"/>
                  <a:pt x="2364629" y="1692190"/>
                  <a:pt x="2366384" y="1692010"/>
                </a:cubicBezTo>
                <a:cubicBezTo>
                  <a:pt x="2368138" y="1692190"/>
                  <a:pt x="2369894" y="1692191"/>
                  <a:pt x="2371650" y="1692191"/>
                </a:cubicBezTo>
                <a:lnTo>
                  <a:pt x="2371650" y="1691829"/>
                </a:lnTo>
                <a:cubicBezTo>
                  <a:pt x="3676592" y="1688214"/>
                  <a:pt x="4732690" y="952281"/>
                  <a:pt x="4732690" y="846095"/>
                </a:cubicBezTo>
                <a:cubicBezTo>
                  <a:pt x="4743238" y="766564"/>
                  <a:pt x="3676649" y="4120"/>
                  <a:pt x="2371650" y="375"/>
                </a:cubicBezTo>
                <a:lnTo>
                  <a:pt x="2371650" y="0"/>
                </a:lnTo>
                <a:lnTo>
                  <a:pt x="2366384" y="187"/>
                </a:lnTo>
                <a:lnTo>
                  <a:pt x="2361117" y="0"/>
                </a:lnTo>
                <a:lnTo>
                  <a:pt x="2361117" y="375"/>
                </a:lnTo>
                <a:cubicBezTo>
                  <a:pt x="1056118" y="4120"/>
                  <a:pt x="-10471" y="766564"/>
                  <a:pt x="77" y="846095"/>
                </a:cubicBezTo>
                <a:close/>
              </a:path>
            </a:pathLst>
          </a:custGeom>
          <a:gradFill flip="none" rotWithShape="1">
            <a:gsLst>
              <a:gs pos="87000">
                <a:srgbClr val="D0D0D0"/>
              </a:gs>
              <a:gs pos="2000">
                <a:sysClr val="window" lastClr="FFFFFF">
                  <a:lumMod val="75000"/>
                </a:sysClr>
              </a:gs>
              <a:gs pos="100000">
                <a:srgbClr val="FBFBFB"/>
              </a:gs>
              <a:gs pos="13000">
                <a:sysClr val="window" lastClr="FFFFFF"/>
              </a:gs>
            </a:gsLst>
            <a:lin ang="5400000" scaled="1"/>
            <a:tileRect/>
          </a:gradFill>
          <a:ln w="25400" cap="flat" cmpd="sng" algn="ctr">
            <a:solidFill>
              <a:sysClr val="window" lastClr="FFFFFF"/>
            </a:solidFill>
            <a:prstDash val="solid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>
              <a:solidFill>
                <a:sysClr val="window" lastClr="FFFFFF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2" name="任意多边形 1"/>
          <p:cNvSpPr/>
          <p:nvPr>
            <p:custDataLst>
              <p:tags r:id="rId1"/>
            </p:custDataLst>
          </p:nvPr>
        </p:nvSpPr>
        <p:spPr bwMode="auto">
          <a:xfrm>
            <a:off x="468313" y="692150"/>
            <a:ext cx="552450" cy="563563"/>
          </a:xfrm>
          <a:custGeom>
            <a:avLst/>
            <a:gdLst>
              <a:gd name="connsiteX0" fmla="*/ 496843 w 993687"/>
              <a:gd name="connsiteY0" fmla="*/ 100503 h 1199267"/>
              <a:gd name="connsiteX1" fmla="*/ 100503 w 993687"/>
              <a:gd name="connsiteY1" fmla="*/ 496844 h 1199267"/>
              <a:gd name="connsiteX2" fmla="*/ 496843 w 993687"/>
              <a:gd name="connsiteY2" fmla="*/ 893185 h 1199267"/>
              <a:gd name="connsiteX3" fmla="*/ 893185 w 993687"/>
              <a:gd name="connsiteY3" fmla="*/ 496845 h 1199267"/>
              <a:gd name="connsiteX4" fmla="*/ 496843 w 993687"/>
              <a:gd name="connsiteY4" fmla="*/ 100503 h 1199267"/>
              <a:gd name="connsiteX5" fmla="*/ 509266 w 993687"/>
              <a:gd name="connsiteY5" fmla="*/ 156 h 1199267"/>
              <a:gd name="connsiteX6" fmla="*/ 856839 w 993687"/>
              <a:gd name="connsiteY6" fmla="*/ 154416 h 1199267"/>
              <a:gd name="connsiteX7" fmla="*/ 856838 w 993687"/>
              <a:gd name="connsiteY7" fmla="*/ 154417 h 1199267"/>
              <a:gd name="connsiteX8" fmla="*/ 839271 w 993687"/>
              <a:gd name="connsiteY8" fmla="*/ 856840 h 1199267"/>
              <a:gd name="connsiteX9" fmla="*/ 479277 w 993687"/>
              <a:gd name="connsiteY9" fmla="*/ 1199267 h 1199267"/>
              <a:gd name="connsiteX10" fmla="*/ 136849 w 993687"/>
              <a:gd name="connsiteY10" fmla="*/ 839272 h 1199267"/>
              <a:gd name="connsiteX11" fmla="*/ 154416 w 993687"/>
              <a:gd name="connsiteY11" fmla="*/ 136849 h 1199267"/>
              <a:gd name="connsiteX12" fmla="*/ 509266 w 993687"/>
              <a:gd name="connsiteY12" fmla="*/ 156 h 1199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993687" h="1199267">
                <a:moveTo>
                  <a:pt x="496843" y="100503"/>
                </a:moveTo>
                <a:cubicBezTo>
                  <a:pt x="277951" y="100504"/>
                  <a:pt x="100502" y="277952"/>
                  <a:pt x="100503" y="496844"/>
                </a:cubicBezTo>
                <a:cubicBezTo>
                  <a:pt x="100502" y="715738"/>
                  <a:pt x="277950" y="893186"/>
                  <a:pt x="496843" y="893185"/>
                </a:cubicBezTo>
                <a:cubicBezTo>
                  <a:pt x="715737" y="893185"/>
                  <a:pt x="893185" y="715737"/>
                  <a:pt x="893185" y="496845"/>
                </a:cubicBezTo>
                <a:cubicBezTo>
                  <a:pt x="893185" y="277951"/>
                  <a:pt x="715737" y="100503"/>
                  <a:pt x="496843" y="100503"/>
                </a:cubicBezTo>
                <a:close/>
                <a:moveTo>
                  <a:pt x="509266" y="156"/>
                </a:moveTo>
                <a:cubicBezTo>
                  <a:pt x="636380" y="3335"/>
                  <a:pt x="762280" y="55006"/>
                  <a:pt x="856839" y="154416"/>
                </a:cubicBezTo>
                <a:lnTo>
                  <a:pt x="856838" y="154417"/>
                </a:lnTo>
                <a:cubicBezTo>
                  <a:pt x="1045956" y="353237"/>
                  <a:pt x="1038091" y="667722"/>
                  <a:pt x="839271" y="856840"/>
                </a:cubicBezTo>
                <a:lnTo>
                  <a:pt x="479277" y="1199267"/>
                </a:lnTo>
                <a:lnTo>
                  <a:pt x="136849" y="839272"/>
                </a:lnTo>
                <a:cubicBezTo>
                  <a:pt x="-52268" y="640452"/>
                  <a:pt x="-44403" y="325967"/>
                  <a:pt x="154416" y="136849"/>
                </a:cubicBezTo>
                <a:cubicBezTo>
                  <a:pt x="253826" y="42291"/>
                  <a:pt x="382152" y="-3023"/>
                  <a:pt x="509266" y="156"/>
                </a:cubicBezTo>
                <a:close/>
              </a:path>
            </a:pathLst>
          </a:custGeom>
          <a:solidFill>
            <a:srgbClr val="5F9B6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0" rIns="108000" bIns="216000" anchor="ctr">
            <a:normAutofit fontScale="55000" lnSpcReduction="20000"/>
          </a:bodyPr>
          <a:lstStyle/>
          <a:p>
            <a:pPr algn="ctr">
              <a:lnSpc>
                <a:spcPct val="120000"/>
              </a:lnSpc>
              <a:defRPr/>
            </a:pPr>
            <a:endParaRPr lang="zh-CN" altLang="en-US" sz="3600" dirty="0">
              <a:solidFill>
                <a:srgbClr val="01A7AB"/>
              </a:solidFill>
              <a:latin typeface="Adobe Garamond Pro Bold" panose="02020702060506020403" pitchFamily="18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0" y="692150"/>
            <a:ext cx="3744913" cy="523875"/>
          </a:xfrm>
          <a:prstGeom prst="rect">
            <a:avLst/>
          </a:prstGeom>
          <a:noFill/>
        </p:spPr>
        <p:txBody>
          <a:bodyPr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buFont typeface="Arial" panose="020B0604020202020204" pitchFamily="34" charset="0"/>
              <a:buNone/>
              <a:defRPr/>
            </a:pPr>
            <a:r>
              <a:rPr lang="zh-CN" altLang="en-US" sz="2800" spc="100" noProof="1" smtClean="0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康海报体W12" pitchFamily="81" charset="-122"/>
                <a:ea typeface="华康海报体W12" pitchFamily="81" charset="-122"/>
              </a:rPr>
              <a:t>精读感悟</a:t>
            </a:r>
            <a:endParaRPr lang="zh-CN" altLang="en-US" sz="2800" spc="100" noProof="1">
              <a:solidFill>
                <a:srgbClr val="008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华康海报体W12" pitchFamily="81" charset="-122"/>
              <a:ea typeface="华康海报体W12" pitchFamily="81" charset="-122"/>
            </a:endParaRPr>
          </a:p>
        </p:txBody>
      </p:sp>
      <p:pic>
        <p:nvPicPr>
          <p:cNvPr id="41989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5288" y="1250950"/>
            <a:ext cx="1179512" cy="1716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流程图: 显示 3"/>
          <p:cNvSpPr/>
          <p:nvPr/>
        </p:nvSpPr>
        <p:spPr>
          <a:xfrm>
            <a:off x="1574165" y="1405255"/>
            <a:ext cx="7329170" cy="1934845"/>
          </a:xfrm>
          <a:prstGeom prst="flowChartDisplay">
            <a:avLst/>
          </a:prstGeom>
          <a:solidFill>
            <a:srgbClr val="FFCCCC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7" name="矩形 6"/>
          <p:cNvSpPr>
            <a:spLocks noChangeArrowheads="1"/>
          </p:cNvSpPr>
          <p:nvPr/>
        </p:nvSpPr>
        <p:spPr bwMode="auto">
          <a:xfrm>
            <a:off x="2322513" y="1216025"/>
            <a:ext cx="6367462" cy="2103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>
                <a:latin typeface="微软雅黑" pitchFamily="34" charset="-122"/>
                <a:ea typeface="微软雅黑" pitchFamily="34" charset="-122"/>
              </a:rPr>
              <a:t>    </a:t>
            </a:r>
            <a:r>
              <a:rPr lang="zh-CN" altLang="en-US" sz="2000" b="1">
                <a:latin typeface="微软雅黑" pitchFamily="34" charset="-122"/>
                <a:ea typeface="微软雅黑" pitchFamily="34" charset="-122"/>
                <a:sym typeface="+mn-ea"/>
              </a:rPr>
              <a:t>他</a:t>
            </a:r>
            <a:r>
              <a:rPr lang="zh-CN" altLang="en-US" sz="2000" b="1">
                <a:solidFill>
                  <a:srgbClr val="FF0066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宁愿</a:t>
            </a:r>
            <a:r>
              <a:rPr lang="zh-CN" altLang="en-US" sz="2000" b="1">
                <a:latin typeface="微软雅黑" pitchFamily="34" charset="-122"/>
                <a:ea typeface="微软雅黑" pitchFamily="34" charset="-122"/>
                <a:sym typeface="+mn-ea"/>
              </a:rPr>
              <a:t>每顿只有一碗饭、一点点罐头食品或者一小块咸鱼，</a:t>
            </a:r>
            <a:r>
              <a:rPr lang="zh-CN" altLang="en-US" sz="2000" b="1">
                <a:solidFill>
                  <a:srgbClr val="FF0066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宁愿</a:t>
            </a:r>
            <a:r>
              <a:rPr lang="zh-CN" altLang="en-US" sz="2000" b="1">
                <a:latin typeface="微软雅黑" pitchFamily="34" charset="-122"/>
                <a:ea typeface="微软雅黑" pitchFamily="34" charset="-122"/>
                <a:sym typeface="+mn-ea"/>
              </a:rPr>
              <a:t>时刻提心吊胆地面对头顶上呼啸而过的炸弹，</a:t>
            </a:r>
            <a:r>
              <a:rPr lang="zh-CN" altLang="en-US" sz="2000" b="1">
                <a:solidFill>
                  <a:srgbClr val="FF0066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也不愿</a:t>
            </a:r>
            <a:r>
              <a:rPr lang="zh-CN" altLang="en-US" sz="2000" b="1">
                <a:latin typeface="微软雅黑" pitchFamily="34" charset="-122"/>
                <a:ea typeface="微软雅黑" pitchFamily="34" charset="-122"/>
                <a:sym typeface="+mn-ea"/>
              </a:rPr>
              <a:t>失去作为一个正直的中国人所应当具备的民族气节。</a:t>
            </a:r>
            <a:endParaRPr lang="zh-CN" altLang="en-US" sz="2000" b="1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1994" name="矩形 8"/>
          <p:cNvSpPr>
            <a:spLocks noChangeArrowheads="1"/>
          </p:cNvSpPr>
          <p:nvPr/>
        </p:nvSpPr>
        <p:spPr bwMode="auto">
          <a:xfrm>
            <a:off x="533400" y="2967038"/>
            <a:ext cx="903288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朗读</a:t>
            </a:r>
          </a:p>
        </p:txBody>
      </p:sp>
      <p:sp>
        <p:nvSpPr>
          <p:cNvPr id="41995" name="AutoShape 43"/>
          <p:cNvSpPr>
            <a:spLocks/>
          </p:cNvSpPr>
          <p:nvPr/>
        </p:nvSpPr>
        <p:spPr bwMode="auto">
          <a:xfrm>
            <a:off x="3640138" y="4032250"/>
            <a:ext cx="2006600" cy="311150"/>
          </a:xfrm>
          <a:prstGeom prst="accentCallout2">
            <a:avLst>
              <a:gd name="adj1" fmla="val 33236"/>
              <a:gd name="adj2" fmla="val 94574"/>
              <a:gd name="adj3" fmla="val 36736"/>
              <a:gd name="adj4" fmla="val 133546"/>
              <a:gd name="adj5" fmla="val 178204"/>
              <a:gd name="adj6" fmla="val 160532"/>
            </a:avLst>
          </a:prstGeom>
          <a:noFill/>
          <a:ln w="22225">
            <a:solidFill>
              <a:srgbClr val="BB33A8"/>
            </a:solidFill>
            <a:miter lim="800000"/>
            <a:headEnd/>
            <a:tailEnd/>
          </a:ln>
        </p:spPr>
        <p:txBody>
          <a:bodyPr anchor="ctr"/>
          <a:lstStyle/>
          <a:p>
            <a:pPr algn="r">
              <a:lnSpc>
                <a:spcPct val="90000"/>
              </a:lnSpc>
            </a:pPr>
            <a:endParaRPr lang="en-US" altLang="zh-CN" sz="1200">
              <a:solidFill>
                <a:srgbClr val="7D7D7D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2" name="流程图: 准备 11"/>
          <p:cNvSpPr/>
          <p:nvPr/>
        </p:nvSpPr>
        <p:spPr>
          <a:xfrm>
            <a:off x="395288" y="3503613"/>
            <a:ext cx="5076825" cy="1368425"/>
          </a:xfrm>
          <a:prstGeom prst="flowChartPreparation">
            <a:avLst/>
          </a:prstGeom>
          <a:solidFill>
            <a:srgbClr val="FFCCCC"/>
          </a:solidFill>
          <a:ln>
            <a:solidFill>
              <a:srgbClr val="BB33A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7" name="矩形 16"/>
          <p:cNvSpPr>
            <a:spLocks noChangeArrowheads="1"/>
          </p:cNvSpPr>
          <p:nvPr/>
        </p:nvSpPr>
        <p:spPr bwMode="auto">
          <a:xfrm>
            <a:off x="877888" y="3409950"/>
            <a:ext cx="4262437" cy="146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000" b="1">
                <a:latin typeface="微软雅黑" pitchFamily="34" charset="-122"/>
                <a:ea typeface="微软雅黑" pitchFamily="34" charset="-122"/>
                <a:sym typeface="+mn-ea"/>
              </a:rPr>
              <a:t>  </a:t>
            </a:r>
            <a:r>
              <a:rPr lang="zh-CN" altLang="en-US" sz="2000" b="1">
                <a:solidFill>
                  <a:srgbClr val="FF0066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尽管</a:t>
            </a:r>
            <a:r>
              <a:rPr lang="zh-CN" altLang="en-US" sz="2000" b="1">
                <a:latin typeface="微软雅黑" pitchFamily="34" charset="-122"/>
                <a:ea typeface="微软雅黑" pitchFamily="34" charset="-122"/>
                <a:sym typeface="+mn-ea"/>
              </a:rPr>
              <a:t>他视艺术为生命，</a:t>
            </a:r>
            <a:r>
              <a:rPr lang="zh-CN" altLang="en-US" sz="2000" b="1">
                <a:solidFill>
                  <a:srgbClr val="FF0066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但</a:t>
            </a:r>
            <a:r>
              <a:rPr lang="zh-CN" altLang="en-US" sz="2000" b="1">
                <a:latin typeface="微软雅黑" pitchFamily="34" charset="-122"/>
                <a:ea typeface="微软雅黑" pitchFamily="34" charset="-122"/>
                <a:sym typeface="+mn-ea"/>
              </a:rPr>
              <a:t>在民族存亡关头，他毫不犹豫地将艺术让位于民族气节。“</a:t>
            </a:r>
            <a:endParaRPr lang="zh-CN" altLang="en-US" sz="2000" b="1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9" name="矩形 18"/>
          <p:cNvSpPr>
            <a:spLocks noChangeArrowheads="1"/>
          </p:cNvSpPr>
          <p:nvPr/>
        </p:nvSpPr>
        <p:spPr bwMode="auto">
          <a:xfrm>
            <a:off x="3360738" y="5229225"/>
            <a:ext cx="4094162" cy="974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2800" b="1"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    </a:t>
            </a:r>
            <a:r>
              <a:rPr lang="zh-CN" altLang="en-US" sz="2800" b="1">
                <a:solidFill>
                  <a:srgbClr val="FF0066"/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视民族气节，国家存亡</a:t>
            </a:r>
          </a:p>
          <a:p>
            <a:r>
              <a:rPr lang="zh-CN" altLang="en-US" sz="2800" b="1">
                <a:solidFill>
                  <a:srgbClr val="FF0066"/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高于一切</a:t>
            </a: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02755" y="3489960"/>
            <a:ext cx="1886585" cy="1578610"/>
          </a:xfrm>
          <a:prstGeom prst="plaque">
            <a:avLst/>
          </a:prstGeom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7" grpId="0"/>
      <p:bldP spid="1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椭圆 2"/>
          <p:cNvSpPr/>
          <p:nvPr/>
        </p:nvSpPr>
        <p:spPr>
          <a:xfrm rot="10800000">
            <a:off x="2124075" y="4897438"/>
            <a:ext cx="6345238" cy="1487487"/>
          </a:xfrm>
          <a:custGeom>
            <a:avLst/>
            <a:gdLst/>
            <a:ahLst/>
            <a:cxnLst/>
            <a:rect l="l" t="t" r="r" b="b"/>
            <a:pathLst>
              <a:path w="5853422" h="2088232">
                <a:moveTo>
                  <a:pt x="5853327" y="1044115"/>
                </a:moveTo>
                <a:cubicBezTo>
                  <a:pt x="5853327" y="1175504"/>
                  <a:pt x="4543040" y="2088214"/>
                  <a:pt x="2926711" y="2088231"/>
                </a:cubicBezTo>
                <a:lnTo>
                  <a:pt x="2926711" y="2088232"/>
                </a:lnTo>
                <a:cubicBezTo>
                  <a:pt x="1310381" y="2088215"/>
                  <a:pt x="95" y="1175506"/>
                  <a:pt x="95" y="1044116"/>
                </a:cubicBezTo>
                <a:cubicBezTo>
                  <a:pt x="-12956" y="945708"/>
                  <a:pt x="1310380" y="18"/>
                  <a:pt x="2926711" y="1"/>
                </a:cubicBezTo>
                <a:lnTo>
                  <a:pt x="2926711" y="0"/>
                </a:lnTo>
                <a:cubicBezTo>
                  <a:pt x="4543041" y="17"/>
                  <a:pt x="5866378" y="945707"/>
                  <a:pt x="5853327" y="1044115"/>
                </a:cubicBezTo>
                <a:close/>
              </a:path>
            </a:pathLst>
          </a:custGeom>
          <a:gradFill flip="none" rotWithShape="1">
            <a:gsLst>
              <a:gs pos="2000">
                <a:srgbClr val="BB33A8"/>
              </a:gs>
              <a:gs pos="76000">
                <a:srgbClr val="BB33A8"/>
              </a:gs>
              <a:gs pos="100000">
                <a:srgbClr val="FFCCCC"/>
              </a:gs>
              <a:gs pos="13000">
                <a:srgbClr val="FFCCCC"/>
              </a:gs>
            </a:gsLst>
            <a:lin ang="5400000" scaled="1"/>
            <a:tileRect/>
          </a:gradFill>
          <a:ln w="25400" cap="flat" cmpd="sng" algn="ctr">
            <a:solidFill>
              <a:sysClr val="window" lastClr="FFFFFF"/>
            </a:solidFill>
            <a:prstDash val="solid"/>
          </a:ln>
          <a:effectLst>
            <a:outerShdw blurRad="546100" dist="2032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>
              <a:solidFill>
                <a:sysClr val="window" lastClr="FFFFFF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22" name="椭圆 2"/>
          <p:cNvSpPr/>
          <p:nvPr/>
        </p:nvSpPr>
        <p:spPr>
          <a:xfrm flipV="1">
            <a:off x="2635250" y="5081588"/>
            <a:ext cx="5257800" cy="1122362"/>
          </a:xfrm>
          <a:custGeom>
            <a:avLst/>
            <a:gdLst/>
            <a:ahLst/>
            <a:cxnLst/>
            <a:rect l="l" t="t" r="r" b="b"/>
            <a:pathLst>
              <a:path w="4732767" h="1692191">
                <a:moveTo>
                  <a:pt x="77" y="846095"/>
                </a:moveTo>
                <a:cubicBezTo>
                  <a:pt x="77" y="952281"/>
                  <a:pt x="1056175" y="1688214"/>
                  <a:pt x="2361117" y="1691829"/>
                </a:cubicBezTo>
                <a:lnTo>
                  <a:pt x="2361117" y="1692191"/>
                </a:lnTo>
                <a:cubicBezTo>
                  <a:pt x="2362873" y="1692191"/>
                  <a:pt x="2364629" y="1692190"/>
                  <a:pt x="2366384" y="1692010"/>
                </a:cubicBezTo>
                <a:cubicBezTo>
                  <a:pt x="2368138" y="1692190"/>
                  <a:pt x="2369894" y="1692191"/>
                  <a:pt x="2371650" y="1692191"/>
                </a:cubicBezTo>
                <a:lnTo>
                  <a:pt x="2371650" y="1691829"/>
                </a:lnTo>
                <a:cubicBezTo>
                  <a:pt x="3676592" y="1688214"/>
                  <a:pt x="4732690" y="952281"/>
                  <a:pt x="4732690" y="846095"/>
                </a:cubicBezTo>
                <a:cubicBezTo>
                  <a:pt x="4743238" y="766564"/>
                  <a:pt x="3676649" y="4120"/>
                  <a:pt x="2371650" y="375"/>
                </a:cubicBezTo>
                <a:lnTo>
                  <a:pt x="2371650" y="0"/>
                </a:lnTo>
                <a:lnTo>
                  <a:pt x="2366384" y="187"/>
                </a:lnTo>
                <a:lnTo>
                  <a:pt x="2361117" y="0"/>
                </a:lnTo>
                <a:lnTo>
                  <a:pt x="2361117" y="375"/>
                </a:lnTo>
                <a:cubicBezTo>
                  <a:pt x="1056118" y="4120"/>
                  <a:pt x="-10471" y="766564"/>
                  <a:pt x="77" y="846095"/>
                </a:cubicBezTo>
                <a:close/>
              </a:path>
            </a:pathLst>
          </a:custGeom>
          <a:gradFill flip="none" rotWithShape="1">
            <a:gsLst>
              <a:gs pos="87000">
                <a:srgbClr val="D0D0D0"/>
              </a:gs>
              <a:gs pos="2000">
                <a:sysClr val="window" lastClr="FFFFFF">
                  <a:lumMod val="75000"/>
                </a:sysClr>
              </a:gs>
              <a:gs pos="100000">
                <a:srgbClr val="FBFBFB"/>
              </a:gs>
              <a:gs pos="13000">
                <a:sysClr val="window" lastClr="FFFFFF"/>
              </a:gs>
            </a:gsLst>
            <a:lin ang="5400000" scaled="1"/>
            <a:tileRect/>
          </a:gradFill>
          <a:ln w="25400" cap="flat" cmpd="sng" algn="ctr">
            <a:solidFill>
              <a:sysClr val="window" lastClr="FFFFFF"/>
            </a:solidFill>
            <a:prstDash val="solid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>
              <a:solidFill>
                <a:sysClr val="window" lastClr="FFFFFF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2" name="任意多边形 1"/>
          <p:cNvSpPr/>
          <p:nvPr>
            <p:custDataLst>
              <p:tags r:id="rId1"/>
            </p:custDataLst>
          </p:nvPr>
        </p:nvSpPr>
        <p:spPr bwMode="auto">
          <a:xfrm>
            <a:off x="468313" y="692150"/>
            <a:ext cx="552450" cy="563563"/>
          </a:xfrm>
          <a:custGeom>
            <a:avLst/>
            <a:gdLst>
              <a:gd name="connsiteX0" fmla="*/ 496843 w 993687"/>
              <a:gd name="connsiteY0" fmla="*/ 100503 h 1199267"/>
              <a:gd name="connsiteX1" fmla="*/ 100503 w 993687"/>
              <a:gd name="connsiteY1" fmla="*/ 496844 h 1199267"/>
              <a:gd name="connsiteX2" fmla="*/ 496843 w 993687"/>
              <a:gd name="connsiteY2" fmla="*/ 893185 h 1199267"/>
              <a:gd name="connsiteX3" fmla="*/ 893185 w 993687"/>
              <a:gd name="connsiteY3" fmla="*/ 496845 h 1199267"/>
              <a:gd name="connsiteX4" fmla="*/ 496843 w 993687"/>
              <a:gd name="connsiteY4" fmla="*/ 100503 h 1199267"/>
              <a:gd name="connsiteX5" fmla="*/ 509266 w 993687"/>
              <a:gd name="connsiteY5" fmla="*/ 156 h 1199267"/>
              <a:gd name="connsiteX6" fmla="*/ 856839 w 993687"/>
              <a:gd name="connsiteY6" fmla="*/ 154416 h 1199267"/>
              <a:gd name="connsiteX7" fmla="*/ 856838 w 993687"/>
              <a:gd name="connsiteY7" fmla="*/ 154417 h 1199267"/>
              <a:gd name="connsiteX8" fmla="*/ 839271 w 993687"/>
              <a:gd name="connsiteY8" fmla="*/ 856840 h 1199267"/>
              <a:gd name="connsiteX9" fmla="*/ 479277 w 993687"/>
              <a:gd name="connsiteY9" fmla="*/ 1199267 h 1199267"/>
              <a:gd name="connsiteX10" fmla="*/ 136849 w 993687"/>
              <a:gd name="connsiteY10" fmla="*/ 839272 h 1199267"/>
              <a:gd name="connsiteX11" fmla="*/ 154416 w 993687"/>
              <a:gd name="connsiteY11" fmla="*/ 136849 h 1199267"/>
              <a:gd name="connsiteX12" fmla="*/ 509266 w 993687"/>
              <a:gd name="connsiteY12" fmla="*/ 156 h 1199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993687" h="1199267">
                <a:moveTo>
                  <a:pt x="496843" y="100503"/>
                </a:moveTo>
                <a:cubicBezTo>
                  <a:pt x="277951" y="100504"/>
                  <a:pt x="100502" y="277952"/>
                  <a:pt x="100503" y="496844"/>
                </a:cubicBezTo>
                <a:cubicBezTo>
                  <a:pt x="100502" y="715738"/>
                  <a:pt x="277950" y="893186"/>
                  <a:pt x="496843" y="893185"/>
                </a:cubicBezTo>
                <a:cubicBezTo>
                  <a:pt x="715737" y="893185"/>
                  <a:pt x="893185" y="715737"/>
                  <a:pt x="893185" y="496845"/>
                </a:cubicBezTo>
                <a:cubicBezTo>
                  <a:pt x="893185" y="277951"/>
                  <a:pt x="715737" y="100503"/>
                  <a:pt x="496843" y="100503"/>
                </a:cubicBezTo>
                <a:close/>
                <a:moveTo>
                  <a:pt x="509266" y="156"/>
                </a:moveTo>
                <a:cubicBezTo>
                  <a:pt x="636380" y="3335"/>
                  <a:pt x="762280" y="55006"/>
                  <a:pt x="856839" y="154416"/>
                </a:cubicBezTo>
                <a:lnTo>
                  <a:pt x="856838" y="154417"/>
                </a:lnTo>
                <a:cubicBezTo>
                  <a:pt x="1045956" y="353237"/>
                  <a:pt x="1038091" y="667722"/>
                  <a:pt x="839271" y="856840"/>
                </a:cubicBezTo>
                <a:lnTo>
                  <a:pt x="479277" y="1199267"/>
                </a:lnTo>
                <a:lnTo>
                  <a:pt x="136849" y="839272"/>
                </a:lnTo>
                <a:cubicBezTo>
                  <a:pt x="-52268" y="640452"/>
                  <a:pt x="-44403" y="325967"/>
                  <a:pt x="154416" y="136849"/>
                </a:cubicBezTo>
                <a:cubicBezTo>
                  <a:pt x="253826" y="42291"/>
                  <a:pt x="382152" y="-3023"/>
                  <a:pt x="509266" y="156"/>
                </a:cubicBezTo>
                <a:close/>
              </a:path>
            </a:pathLst>
          </a:custGeom>
          <a:solidFill>
            <a:srgbClr val="5F9B6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0" rIns="108000" bIns="216000" anchor="ctr">
            <a:normAutofit fontScale="55000" lnSpcReduction="20000"/>
          </a:bodyPr>
          <a:lstStyle/>
          <a:p>
            <a:pPr algn="ctr">
              <a:lnSpc>
                <a:spcPct val="120000"/>
              </a:lnSpc>
              <a:defRPr/>
            </a:pPr>
            <a:endParaRPr lang="zh-CN" altLang="en-US" sz="3600" dirty="0">
              <a:solidFill>
                <a:srgbClr val="01A7AB"/>
              </a:solidFill>
              <a:latin typeface="Adobe Garamond Pro Bold" panose="02020702060506020403" pitchFamily="18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0" y="692150"/>
            <a:ext cx="3744913" cy="523875"/>
          </a:xfrm>
          <a:prstGeom prst="rect">
            <a:avLst/>
          </a:prstGeom>
          <a:noFill/>
        </p:spPr>
        <p:txBody>
          <a:bodyPr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buFont typeface="Arial" panose="020B0604020202020204" pitchFamily="34" charset="0"/>
              <a:buNone/>
              <a:defRPr/>
            </a:pPr>
            <a:r>
              <a:rPr lang="zh-CN" altLang="en-US" sz="2800" spc="100" noProof="1" smtClean="0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康海报体W12" pitchFamily="81" charset="-122"/>
                <a:ea typeface="华康海报体W12" pitchFamily="81" charset="-122"/>
              </a:rPr>
              <a:t>精读感悟</a:t>
            </a:r>
            <a:endParaRPr lang="zh-CN" altLang="en-US" sz="2800" spc="100" noProof="1">
              <a:solidFill>
                <a:srgbClr val="008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华康海报体W12" pitchFamily="81" charset="-122"/>
              <a:ea typeface="华康海报体W12" pitchFamily="81" charset="-122"/>
            </a:endParaRPr>
          </a:p>
        </p:txBody>
      </p:sp>
      <p:pic>
        <p:nvPicPr>
          <p:cNvPr id="43013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5288" y="1250950"/>
            <a:ext cx="1179512" cy="1716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流程图: 显示 3"/>
          <p:cNvSpPr/>
          <p:nvPr/>
        </p:nvSpPr>
        <p:spPr>
          <a:xfrm>
            <a:off x="1574165" y="1405255"/>
            <a:ext cx="7329170" cy="1934845"/>
          </a:xfrm>
          <a:prstGeom prst="flowChartDisplay">
            <a:avLst/>
          </a:prstGeom>
          <a:solidFill>
            <a:srgbClr val="FFCCCC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7" name="矩形 6"/>
          <p:cNvSpPr>
            <a:spLocks noChangeArrowheads="1"/>
          </p:cNvSpPr>
          <p:nvPr/>
        </p:nvSpPr>
        <p:spPr bwMode="auto">
          <a:xfrm>
            <a:off x="2322513" y="1216025"/>
            <a:ext cx="6367462" cy="2103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>
                <a:latin typeface="微软雅黑" pitchFamily="34" charset="-122"/>
                <a:ea typeface="微软雅黑" pitchFamily="34" charset="-122"/>
              </a:rPr>
              <a:t>    </a:t>
            </a:r>
            <a:r>
              <a:rPr lang="zh-CN" altLang="en-US" sz="2000" b="1">
                <a:solidFill>
                  <a:srgbClr val="FF0000"/>
                </a:solidFill>
                <a:sym typeface="+mn-ea"/>
              </a:rPr>
              <a:t>多少次</a:t>
            </a:r>
            <a:r>
              <a:rPr lang="zh-CN" altLang="en-US" sz="2000" b="1">
                <a:sym typeface="+mn-ea"/>
              </a:rPr>
              <a:t>，他冲上太平山顶，</a:t>
            </a:r>
            <a:r>
              <a:rPr lang="zh-CN" altLang="en-US" sz="2000" b="1">
                <a:solidFill>
                  <a:srgbClr val="FF0000"/>
                </a:solidFill>
                <a:sym typeface="+mn-ea"/>
              </a:rPr>
              <a:t>想</a:t>
            </a:r>
            <a:r>
              <a:rPr lang="zh-CN" altLang="en-US" sz="2000" b="1">
                <a:sym typeface="+mn-ea"/>
              </a:rPr>
              <a:t>狂歌，</a:t>
            </a:r>
            <a:r>
              <a:rPr lang="zh-CN" altLang="en-US" sz="2000" b="1">
                <a:solidFill>
                  <a:srgbClr val="FF0000"/>
                </a:solidFill>
                <a:sym typeface="+mn-ea"/>
              </a:rPr>
              <a:t>想</a:t>
            </a:r>
            <a:r>
              <a:rPr lang="zh-CN" altLang="en-US" sz="2000" b="1">
                <a:sym typeface="+mn-ea"/>
              </a:rPr>
              <a:t>飞舞，积聚在内心的对唱的渴望与对舞的向往，就像是被挡在堤坝后的滚滚洪流，澎湃激荡，却又无法冲破阻隔，奔腾万里。</a:t>
            </a:r>
            <a:endParaRPr lang="zh-CN" altLang="en-US" sz="2000" b="1">
              <a:latin typeface="微软雅黑" pitchFamily="34" charset="-122"/>
              <a:ea typeface="微软雅黑" pitchFamily="34" charset="-122"/>
              <a:sym typeface="+mn-ea"/>
            </a:endParaRPr>
          </a:p>
        </p:txBody>
      </p:sp>
      <p:sp>
        <p:nvSpPr>
          <p:cNvPr id="43018" name="矩形 8"/>
          <p:cNvSpPr>
            <a:spLocks noChangeArrowheads="1"/>
          </p:cNvSpPr>
          <p:nvPr/>
        </p:nvSpPr>
        <p:spPr bwMode="auto">
          <a:xfrm>
            <a:off x="533400" y="2967038"/>
            <a:ext cx="903288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朗读</a:t>
            </a:r>
          </a:p>
        </p:txBody>
      </p:sp>
      <p:sp>
        <p:nvSpPr>
          <p:cNvPr id="43019" name="AutoShape 43"/>
          <p:cNvSpPr>
            <a:spLocks/>
          </p:cNvSpPr>
          <p:nvPr/>
        </p:nvSpPr>
        <p:spPr bwMode="auto">
          <a:xfrm>
            <a:off x="3640138" y="4032250"/>
            <a:ext cx="2006600" cy="311150"/>
          </a:xfrm>
          <a:prstGeom prst="accentCallout2">
            <a:avLst>
              <a:gd name="adj1" fmla="val 33236"/>
              <a:gd name="adj2" fmla="val 94574"/>
              <a:gd name="adj3" fmla="val 36736"/>
              <a:gd name="adj4" fmla="val 133546"/>
              <a:gd name="adj5" fmla="val 178204"/>
              <a:gd name="adj6" fmla="val 160532"/>
            </a:avLst>
          </a:prstGeom>
          <a:noFill/>
          <a:ln w="22225">
            <a:solidFill>
              <a:srgbClr val="BB33A8"/>
            </a:solidFill>
            <a:miter lim="800000"/>
            <a:headEnd/>
            <a:tailEnd/>
          </a:ln>
        </p:spPr>
        <p:txBody>
          <a:bodyPr anchor="ctr"/>
          <a:lstStyle/>
          <a:p>
            <a:pPr algn="r">
              <a:lnSpc>
                <a:spcPct val="90000"/>
              </a:lnSpc>
            </a:pPr>
            <a:endParaRPr lang="en-US" altLang="zh-CN" sz="1200">
              <a:solidFill>
                <a:srgbClr val="7D7D7D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2" name="流程图: 准备 11"/>
          <p:cNvSpPr/>
          <p:nvPr/>
        </p:nvSpPr>
        <p:spPr>
          <a:xfrm>
            <a:off x="395288" y="3503613"/>
            <a:ext cx="5076825" cy="1368425"/>
          </a:xfrm>
          <a:prstGeom prst="flowChartPreparation">
            <a:avLst/>
          </a:prstGeom>
          <a:solidFill>
            <a:srgbClr val="FFCCCC"/>
          </a:solidFill>
          <a:ln>
            <a:solidFill>
              <a:srgbClr val="BB33A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7" name="矩形 16"/>
          <p:cNvSpPr>
            <a:spLocks noChangeArrowheads="1"/>
          </p:cNvSpPr>
          <p:nvPr/>
        </p:nvSpPr>
        <p:spPr bwMode="auto">
          <a:xfrm>
            <a:off x="877888" y="3409950"/>
            <a:ext cx="4148137" cy="146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000" b="1">
                <a:latin typeface="微软雅黑" pitchFamily="34" charset="-122"/>
                <a:ea typeface="微软雅黑" pitchFamily="34" charset="-122"/>
                <a:sym typeface="+mn-ea"/>
              </a:rPr>
              <a:t>  </a:t>
            </a:r>
            <a:r>
              <a:rPr lang="zh-CN" altLang="en-US" sz="2000" b="1">
                <a:sym typeface="+mn-ea"/>
              </a:rPr>
              <a:t>对他这样一个视艺术为生命的人来说，不能演出，不能创作，这是</a:t>
            </a:r>
            <a:r>
              <a:rPr lang="zh-CN" altLang="en-US" sz="2000" b="1">
                <a:solidFill>
                  <a:srgbClr val="FF0000"/>
                </a:solidFill>
                <a:sym typeface="+mn-ea"/>
              </a:rPr>
              <a:t>多么痛苦</a:t>
            </a:r>
            <a:r>
              <a:rPr lang="zh-CN" altLang="en-US" sz="2000" b="1">
                <a:sym typeface="+mn-ea"/>
              </a:rPr>
              <a:t>的事情呀！</a:t>
            </a:r>
            <a:endParaRPr lang="zh-CN" altLang="en-US" sz="2000" b="1">
              <a:latin typeface="微软雅黑" pitchFamily="34" charset="-122"/>
              <a:ea typeface="微软雅黑" pitchFamily="34" charset="-122"/>
              <a:sym typeface="+mn-ea"/>
            </a:endParaRPr>
          </a:p>
        </p:txBody>
      </p:sp>
      <p:sp>
        <p:nvSpPr>
          <p:cNvPr id="19" name="矩形 18"/>
          <p:cNvSpPr>
            <a:spLocks noChangeArrowheads="1"/>
          </p:cNvSpPr>
          <p:nvPr/>
        </p:nvSpPr>
        <p:spPr bwMode="auto">
          <a:xfrm>
            <a:off x="3216275" y="5154613"/>
            <a:ext cx="4094163" cy="976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2800" b="1"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    </a:t>
            </a:r>
            <a:r>
              <a:rPr lang="zh-CN" altLang="en-US" sz="2800" b="1">
                <a:solidFill>
                  <a:srgbClr val="FF0066"/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他爱戏曲艺术，但却更</a:t>
            </a:r>
          </a:p>
          <a:p>
            <a:r>
              <a:rPr lang="zh-CN" altLang="en-US" sz="2800" b="1">
                <a:solidFill>
                  <a:srgbClr val="FF0066"/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爱中华民族</a:t>
            </a: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02755" y="3489960"/>
            <a:ext cx="1886585" cy="1578610"/>
          </a:xfrm>
          <a:prstGeom prst="plaque">
            <a:avLst/>
          </a:prstGeom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7" grpId="0"/>
      <p:bldP spid="19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椭圆 2"/>
          <p:cNvSpPr/>
          <p:nvPr/>
        </p:nvSpPr>
        <p:spPr>
          <a:xfrm rot="10800000">
            <a:off x="2124075" y="4897438"/>
            <a:ext cx="6345238" cy="1487487"/>
          </a:xfrm>
          <a:custGeom>
            <a:avLst/>
            <a:gdLst/>
            <a:ahLst/>
            <a:cxnLst/>
            <a:rect l="l" t="t" r="r" b="b"/>
            <a:pathLst>
              <a:path w="5853422" h="2088232">
                <a:moveTo>
                  <a:pt x="5853327" y="1044115"/>
                </a:moveTo>
                <a:cubicBezTo>
                  <a:pt x="5853327" y="1175504"/>
                  <a:pt x="4543040" y="2088214"/>
                  <a:pt x="2926711" y="2088231"/>
                </a:cubicBezTo>
                <a:lnTo>
                  <a:pt x="2926711" y="2088232"/>
                </a:lnTo>
                <a:cubicBezTo>
                  <a:pt x="1310381" y="2088215"/>
                  <a:pt x="95" y="1175506"/>
                  <a:pt x="95" y="1044116"/>
                </a:cubicBezTo>
                <a:cubicBezTo>
                  <a:pt x="-12956" y="945708"/>
                  <a:pt x="1310380" y="18"/>
                  <a:pt x="2926711" y="1"/>
                </a:cubicBezTo>
                <a:lnTo>
                  <a:pt x="2926711" y="0"/>
                </a:lnTo>
                <a:cubicBezTo>
                  <a:pt x="4543041" y="17"/>
                  <a:pt x="5866378" y="945707"/>
                  <a:pt x="5853327" y="1044115"/>
                </a:cubicBezTo>
                <a:close/>
              </a:path>
            </a:pathLst>
          </a:custGeom>
          <a:gradFill flip="none" rotWithShape="1">
            <a:gsLst>
              <a:gs pos="2000">
                <a:srgbClr val="BB33A8"/>
              </a:gs>
              <a:gs pos="76000">
                <a:srgbClr val="BB33A8"/>
              </a:gs>
              <a:gs pos="100000">
                <a:srgbClr val="FFCCCC"/>
              </a:gs>
              <a:gs pos="13000">
                <a:srgbClr val="FFCCCC"/>
              </a:gs>
            </a:gsLst>
            <a:lin ang="5400000" scaled="1"/>
            <a:tileRect/>
          </a:gradFill>
          <a:ln w="25400" cap="flat" cmpd="sng" algn="ctr">
            <a:solidFill>
              <a:sysClr val="window" lastClr="FFFFFF"/>
            </a:solidFill>
            <a:prstDash val="solid"/>
          </a:ln>
          <a:effectLst>
            <a:outerShdw blurRad="546100" dist="2032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>
              <a:solidFill>
                <a:sysClr val="window" lastClr="FFFFFF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22" name="椭圆 2"/>
          <p:cNvSpPr/>
          <p:nvPr/>
        </p:nvSpPr>
        <p:spPr>
          <a:xfrm flipV="1">
            <a:off x="2635250" y="5081588"/>
            <a:ext cx="5257800" cy="1122362"/>
          </a:xfrm>
          <a:custGeom>
            <a:avLst/>
            <a:gdLst/>
            <a:ahLst/>
            <a:cxnLst/>
            <a:rect l="l" t="t" r="r" b="b"/>
            <a:pathLst>
              <a:path w="4732767" h="1692191">
                <a:moveTo>
                  <a:pt x="77" y="846095"/>
                </a:moveTo>
                <a:cubicBezTo>
                  <a:pt x="77" y="952281"/>
                  <a:pt x="1056175" y="1688214"/>
                  <a:pt x="2361117" y="1691829"/>
                </a:cubicBezTo>
                <a:lnTo>
                  <a:pt x="2361117" y="1692191"/>
                </a:lnTo>
                <a:cubicBezTo>
                  <a:pt x="2362873" y="1692191"/>
                  <a:pt x="2364629" y="1692190"/>
                  <a:pt x="2366384" y="1692010"/>
                </a:cubicBezTo>
                <a:cubicBezTo>
                  <a:pt x="2368138" y="1692190"/>
                  <a:pt x="2369894" y="1692191"/>
                  <a:pt x="2371650" y="1692191"/>
                </a:cubicBezTo>
                <a:lnTo>
                  <a:pt x="2371650" y="1691829"/>
                </a:lnTo>
                <a:cubicBezTo>
                  <a:pt x="3676592" y="1688214"/>
                  <a:pt x="4732690" y="952281"/>
                  <a:pt x="4732690" y="846095"/>
                </a:cubicBezTo>
                <a:cubicBezTo>
                  <a:pt x="4743238" y="766564"/>
                  <a:pt x="3676649" y="4120"/>
                  <a:pt x="2371650" y="375"/>
                </a:cubicBezTo>
                <a:lnTo>
                  <a:pt x="2371650" y="0"/>
                </a:lnTo>
                <a:lnTo>
                  <a:pt x="2366384" y="187"/>
                </a:lnTo>
                <a:lnTo>
                  <a:pt x="2361117" y="0"/>
                </a:lnTo>
                <a:lnTo>
                  <a:pt x="2361117" y="375"/>
                </a:lnTo>
                <a:cubicBezTo>
                  <a:pt x="1056118" y="4120"/>
                  <a:pt x="-10471" y="766564"/>
                  <a:pt x="77" y="846095"/>
                </a:cubicBezTo>
                <a:close/>
              </a:path>
            </a:pathLst>
          </a:custGeom>
          <a:gradFill flip="none" rotWithShape="1">
            <a:gsLst>
              <a:gs pos="87000">
                <a:srgbClr val="D0D0D0"/>
              </a:gs>
              <a:gs pos="2000">
                <a:sysClr val="window" lastClr="FFFFFF">
                  <a:lumMod val="75000"/>
                </a:sysClr>
              </a:gs>
              <a:gs pos="100000">
                <a:srgbClr val="FBFBFB"/>
              </a:gs>
              <a:gs pos="13000">
                <a:sysClr val="window" lastClr="FFFFFF"/>
              </a:gs>
            </a:gsLst>
            <a:lin ang="5400000" scaled="1"/>
            <a:tileRect/>
          </a:gradFill>
          <a:ln w="25400" cap="flat" cmpd="sng" algn="ctr">
            <a:solidFill>
              <a:sysClr val="window" lastClr="FFFFFF"/>
            </a:solidFill>
            <a:prstDash val="solid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>
              <a:solidFill>
                <a:sysClr val="window" lastClr="FFFFFF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2" name="任意多边形 1"/>
          <p:cNvSpPr/>
          <p:nvPr>
            <p:custDataLst>
              <p:tags r:id="rId1"/>
            </p:custDataLst>
          </p:nvPr>
        </p:nvSpPr>
        <p:spPr bwMode="auto">
          <a:xfrm>
            <a:off x="468313" y="692150"/>
            <a:ext cx="552450" cy="563563"/>
          </a:xfrm>
          <a:custGeom>
            <a:avLst/>
            <a:gdLst>
              <a:gd name="connsiteX0" fmla="*/ 496843 w 993687"/>
              <a:gd name="connsiteY0" fmla="*/ 100503 h 1199267"/>
              <a:gd name="connsiteX1" fmla="*/ 100503 w 993687"/>
              <a:gd name="connsiteY1" fmla="*/ 496844 h 1199267"/>
              <a:gd name="connsiteX2" fmla="*/ 496843 w 993687"/>
              <a:gd name="connsiteY2" fmla="*/ 893185 h 1199267"/>
              <a:gd name="connsiteX3" fmla="*/ 893185 w 993687"/>
              <a:gd name="connsiteY3" fmla="*/ 496845 h 1199267"/>
              <a:gd name="connsiteX4" fmla="*/ 496843 w 993687"/>
              <a:gd name="connsiteY4" fmla="*/ 100503 h 1199267"/>
              <a:gd name="connsiteX5" fmla="*/ 509266 w 993687"/>
              <a:gd name="connsiteY5" fmla="*/ 156 h 1199267"/>
              <a:gd name="connsiteX6" fmla="*/ 856839 w 993687"/>
              <a:gd name="connsiteY6" fmla="*/ 154416 h 1199267"/>
              <a:gd name="connsiteX7" fmla="*/ 856838 w 993687"/>
              <a:gd name="connsiteY7" fmla="*/ 154417 h 1199267"/>
              <a:gd name="connsiteX8" fmla="*/ 839271 w 993687"/>
              <a:gd name="connsiteY8" fmla="*/ 856840 h 1199267"/>
              <a:gd name="connsiteX9" fmla="*/ 479277 w 993687"/>
              <a:gd name="connsiteY9" fmla="*/ 1199267 h 1199267"/>
              <a:gd name="connsiteX10" fmla="*/ 136849 w 993687"/>
              <a:gd name="connsiteY10" fmla="*/ 839272 h 1199267"/>
              <a:gd name="connsiteX11" fmla="*/ 154416 w 993687"/>
              <a:gd name="connsiteY11" fmla="*/ 136849 h 1199267"/>
              <a:gd name="connsiteX12" fmla="*/ 509266 w 993687"/>
              <a:gd name="connsiteY12" fmla="*/ 156 h 1199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993687" h="1199267">
                <a:moveTo>
                  <a:pt x="496843" y="100503"/>
                </a:moveTo>
                <a:cubicBezTo>
                  <a:pt x="277951" y="100504"/>
                  <a:pt x="100502" y="277952"/>
                  <a:pt x="100503" y="496844"/>
                </a:cubicBezTo>
                <a:cubicBezTo>
                  <a:pt x="100502" y="715738"/>
                  <a:pt x="277950" y="893186"/>
                  <a:pt x="496843" y="893185"/>
                </a:cubicBezTo>
                <a:cubicBezTo>
                  <a:pt x="715737" y="893185"/>
                  <a:pt x="893185" y="715737"/>
                  <a:pt x="893185" y="496845"/>
                </a:cubicBezTo>
                <a:cubicBezTo>
                  <a:pt x="893185" y="277951"/>
                  <a:pt x="715737" y="100503"/>
                  <a:pt x="496843" y="100503"/>
                </a:cubicBezTo>
                <a:close/>
                <a:moveTo>
                  <a:pt x="509266" y="156"/>
                </a:moveTo>
                <a:cubicBezTo>
                  <a:pt x="636380" y="3335"/>
                  <a:pt x="762280" y="55006"/>
                  <a:pt x="856839" y="154416"/>
                </a:cubicBezTo>
                <a:lnTo>
                  <a:pt x="856838" y="154417"/>
                </a:lnTo>
                <a:cubicBezTo>
                  <a:pt x="1045956" y="353237"/>
                  <a:pt x="1038091" y="667722"/>
                  <a:pt x="839271" y="856840"/>
                </a:cubicBezTo>
                <a:lnTo>
                  <a:pt x="479277" y="1199267"/>
                </a:lnTo>
                <a:lnTo>
                  <a:pt x="136849" y="839272"/>
                </a:lnTo>
                <a:cubicBezTo>
                  <a:pt x="-52268" y="640452"/>
                  <a:pt x="-44403" y="325967"/>
                  <a:pt x="154416" y="136849"/>
                </a:cubicBezTo>
                <a:cubicBezTo>
                  <a:pt x="253826" y="42291"/>
                  <a:pt x="382152" y="-3023"/>
                  <a:pt x="509266" y="156"/>
                </a:cubicBezTo>
                <a:close/>
              </a:path>
            </a:pathLst>
          </a:custGeom>
          <a:solidFill>
            <a:srgbClr val="5F9B6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0" rIns="108000" bIns="216000" anchor="ctr">
            <a:normAutofit fontScale="55000" lnSpcReduction="20000"/>
          </a:bodyPr>
          <a:lstStyle/>
          <a:p>
            <a:pPr algn="ctr">
              <a:lnSpc>
                <a:spcPct val="120000"/>
              </a:lnSpc>
              <a:defRPr/>
            </a:pPr>
            <a:endParaRPr lang="zh-CN" altLang="en-US" sz="3600" dirty="0">
              <a:solidFill>
                <a:srgbClr val="01A7AB"/>
              </a:solidFill>
              <a:latin typeface="Adobe Garamond Pro Bold" panose="02020702060506020403" pitchFamily="18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0" y="692150"/>
            <a:ext cx="3744913" cy="523875"/>
          </a:xfrm>
          <a:prstGeom prst="rect">
            <a:avLst/>
          </a:prstGeom>
          <a:noFill/>
        </p:spPr>
        <p:txBody>
          <a:bodyPr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buFont typeface="Arial" panose="020B0604020202020204" pitchFamily="34" charset="0"/>
              <a:buNone/>
              <a:defRPr/>
            </a:pPr>
            <a:r>
              <a:rPr lang="zh-CN" altLang="en-US" sz="2800" spc="100" noProof="1" smtClean="0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康海报体W12" pitchFamily="81" charset="-122"/>
                <a:ea typeface="华康海报体W12" pitchFamily="81" charset="-122"/>
              </a:rPr>
              <a:t>精读感悟</a:t>
            </a:r>
            <a:endParaRPr lang="zh-CN" altLang="en-US" sz="2800" spc="100" noProof="1">
              <a:solidFill>
                <a:srgbClr val="008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华康海报体W12" pitchFamily="81" charset="-122"/>
              <a:ea typeface="华康海报体W12" pitchFamily="81" charset="-122"/>
            </a:endParaRPr>
          </a:p>
        </p:txBody>
      </p:sp>
      <p:pic>
        <p:nvPicPr>
          <p:cNvPr id="4403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5288" y="1250950"/>
            <a:ext cx="1179512" cy="1716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流程图: 显示 3"/>
          <p:cNvSpPr/>
          <p:nvPr/>
        </p:nvSpPr>
        <p:spPr>
          <a:xfrm>
            <a:off x="1574165" y="1405255"/>
            <a:ext cx="7329170" cy="1934845"/>
          </a:xfrm>
          <a:prstGeom prst="flowChartDisplay">
            <a:avLst/>
          </a:prstGeom>
          <a:solidFill>
            <a:srgbClr val="FFCCCC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7" name="矩形 6"/>
          <p:cNvSpPr>
            <a:spLocks noChangeArrowheads="1"/>
          </p:cNvSpPr>
          <p:nvPr/>
        </p:nvSpPr>
        <p:spPr bwMode="auto">
          <a:xfrm>
            <a:off x="2255838" y="1463675"/>
            <a:ext cx="6367462" cy="1646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>
                <a:latin typeface="微软雅黑" pitchFamily="34" charset="-122"/>
                <a:ea typeface="微软雅黑" pitchFamily="34" charset="-122"/>
              </a:rPr>
              <a:t>    </a:t>
            </a:r>
            <a:r>
              <a:rPr lang="zh-CN" altLang="en-US" sz="2000" b="1">
                <a:latin typeface="微软雅黑" pitchFamily="34" charset="-122"/>
                <a:ea typeface="微软雅黑" pitchFamily="34" charset="-122"/>
                <a:sym typeface="+mn-ea"/>
              </a:rPr>
              <a:t>为了拒绝日伪的邀请，对疫苗过敏的他曾请私人医生为他一连注射三针伤寒疫苗，致使自己连日高烧不退，差点失去性命</a:t>
            </a:r>
          </a:p>
        </p:txBody>
      </p:sp>
      <p:sp>
        <p:nvSpPr>
          <p:cNvPr id="44042" name="矩形 8"/>
          <p:cNvSpPr>
            <a:spLocks noChangeArrowheads="1"/>
          </p:cNvSpPr>
          <p:nvPr/>
        </p:nvSpPr>
        <p:spPr bwMode="auto">
          <a:xfrm>
            <a:off x="533400" y="2967038"/>
            <a:ext cx="903288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朗读</a:t>
            </a:r>
          </a:p>
        </p:txBody>
      </p:sp>
      <p:sp>
        <p:nvSpPr>
          <p:cNvPr id="44043" name="AutoShape 43"/>
          <p:cNvSpPr>
            <a:spLocks/>
          </p:cNvSpPr>
          <p:nvPr/>
        </p:nvSpPr>
        <p:spPr bwMode="auto">
          <a:xfrm>
            <a:off x="3640138" y="4032250"/>
            <a:ext cx="2006600" cy="311150"/>
          </a:xfrm>
          <a:prstGeom prst="accentCallout2">
            <a:avLst>
              <a:gd name="adj1" fmla="val 33236"/>
              <a:gd name="adj2" fmla="val 94574"/>
              <a:gd name="adj3" fmla="val 36736"/>
              <a:gd name="adj4" fmla="val 133546"/>
              <a:gd name="adj5" fmla="val 178204"/>
              <a:gd name="adj6" fmla="val 160532"/>
            </a:avLst>
          </a:prstGeom>
          <a:noFill/>
          <a:ln w="22225">
            <a:solidFill>
              <a:srgbClr val="BB33A8"/>
            </a:solidFill>
            <a:miter lim="800000"/>
            <a:headEnd/>
            <a:tailEnd/>
          </a:ln>
        </p:spPr>
        <p:txBody>
          <a:bodyPr anchor="ctr"/>
          <a:lstStyle/>
          <a:p>
            <a:pPr algn="r">
              <a:lnSpc>
                <a:spcPct val="90000"/>
              </a:lnSpc>
            </a:pPr>
            <a:endParaRPr lang="en-US" altLang="zh-CN" sz="1200">
              <a:solidFill>
                <a:srgbClr val="7D7D7D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2" name="流程图: 准备 11"/>
          <p:cNvSpPr/>
          <p:nvPr/>
        </p:nvSpPr>
        <p:spPr>
          <a:xfrm>
            <a:off x="395288" y="3503613"/>
            <a:ext cx="5076825" cy="1368425"/>
          </a:xfrm>
          <a:prstGeom prst="flowChartPreparation">
            <a:avLst/>
          </a:prstGeom>
          <a:solidFill>
            <a:srgbClr val="FFCCCC"/>
          </a:solidFill>
          <a:ln>
            <a:solidFill>
              <a:srgbClr val="BB33A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7" name="矩形 16"/>
          <p:cNvSpPr>
            <a:spLocks noChangeArrowheads="1"/>
          </p:cNvSpPr>
          <p:nvPr/>
        </p:nvSpPr>
        <p:spPr bwMode="auto">
          <a:xfrm>
            <a:off x="860425" y="3686175"/>
            <a:ext cx="4148138" cy="1004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000" b="1">
                <a:latin typeface="微软雅黑" pitchFamily="34" charset="-122"/>
                <a:ea typeface="微软雅黑" pitchFamily="34" charset="-122"/>
                <a:sym typeface="+mn-ea"/>
              </a:rPr>
              <a:t>  </a:t>
            </a:r>
            <a:r>
              <a:rPr lang="zh-CN" altLang="en-US" sz="2000" b="1">
                <a:latin typeface="微软雅黑" pitchFamily="34" charset="-122"/>
                <a:ea typeface="微软雅黑" pitchFamily="34" charset="-122"/>
                <a:sym typeface="+mn-ea"/>
              </a:rPr>
              <a:t>他一方面坚持续须，一方面甚至不惜自伤身体</a:t>
            </a:r>
          </a:p>
        </p:txBody>
      </p:sp>
      <p:sp>
        <p:nvSpPr>
          <p:cNvPr id="19" name="矩形 18"/>
          <p:cNvSpPr>
            <a:spLocks noChangeArrowheads="1"/>
          </p:cNvSpPr>
          <p:nvPr/>
        </p:nvSpPr>
        <p:spPr bwMode="auto">
          <a:xfrm>
            <a:off x="3017838" y="5229225"/>
            <a:ext cx="5160962" cy="974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2800" b="1"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    </a:t>
            </a:r>
            <a:r>
              <a:rPr lang="zh-CN" altLang="en-US" sz="2800" b="1">
                <a:solidFill>
                  <a:srgbClr val="FF0000"/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为了拒绝日本人的邀请演出，</a:t>
            </a:r>
          </a:p>
          <a:p>
            <a:r>
              <a:rPr lang="zh-CN" altLang="en-US" sz="2800" b="1">
                <a:solidFill>
                  <a:srgbClr val="FF0000"/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差点丢掉性命，令人钦佩！</a:t>
            </a: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02755" y="3489960"/>
            <a:ext cx="1886585" cy="1578610"/>
          </a:xfrm>
          <a:prstGeom prst="plaque">
            <a:avLst/>
          </a:prstGeom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7" grpId="0"/>
      <p:bldP spid="19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任意多边形 1"/>
          <p:cNvSpPr/>
          <p:nvPr>
            <p:custDataLst>
              <p:tags r:id="rId1"/>
            </p:custDataLst>
          </p:nvPr>
        </p:nvSpPr>
        <p:spPr bwMode="auto">
          <a:xfrm>
            <a:off x="468313" y="692150"/>
            <a:ext cx="552450" cy="563563"/>
          </a:xfrm>
          <a:custGeom>
            <a:avLst/>
            <a:gdLst>
              <a:gd name="connsiteX0" fmla="*/ 496843 w 993687"/>
              <a:gd name="connsiteY0" fmla="*/ 100503 h 1199267"/>
              <a:gd name="connsiteX1" fmla="*/ 100503 w 993687"/>
              <a:gd name="connsiteY1" fmla="*/ 496844 h 1199267"/>
              <a:gd name="connsiteX2" fmla="*/ 496843 w 993687"/>
              <a:gd name="connsiteY2" fmla="*/ 893185 h 1199267"/>
              <a:gd name="connsiteX3" fmla="*/ 893185 w 993687"/>
              <a:gd name="connsiteY3" fmla="*/ 496845 h 1199267"/>
              <a:gd name="connsiteX4" fmla="*/ 496843 w 993687"/>
              <a:gd name="connsiteY4" fmla="*/ 100503 h 1199267"/>
              <a:gd name="connsiteX5" fmla="*/ 509266 w 993687"/>
              <a:gd name="connsiteY5" fmla="*/ 156 h 1199267"/>
              <a:gd name="connsiteX6" fmla="*/ 856839 w 993687"/>
              <a:gd name="connsiteY6" fmla="*/ 154416 h 1199267"/>
              <a:gd name="connsiteX7" fmla="*/ 856838 w 993687"/>
              <a:gd name="connsiteY7" fmla="*/ 154417 h 1199267"/>
              <a:gd name="connsiteX8" fmla="*/ 839271 w 993687"/>
              <a:gd name="connsiteY8" fmla="*/ 856840 h 1199267"/>
              <a:gd name="connsiteX9" fmla="*/ 479277 w 993687"/>
              <a:gd name="connsiteY9" fmla="*/ 1199267 h 1199267"/>
              <a:gd name="connsiteX10" fmla="*/ 136849 w 993687"/>
              <a:gd name="connsiteY10" fmla="*/ 839272 h 1199267"/>
              <a:gd name="connsiteX11" fmla="*/ 154416 w 993687"/>
              <a:gd name="connsiteY11" fmla="*/ 136849 h 1199267"/>
              <a:gd name="connsiteX12" fmla="*/ 509266 w 993687"/>
              <a:gd name="connsiteY12" fmla="*/ 156 h 1199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993687" h="1199267">
                <a:moveTo>
                  <a:pt x="496843" y="100503"/>
                </a:moveTo>
                <a:cubicBezTo>
                  <a:pt x="277951" y="100504"/>
                  <a:pt x="100502" y="277952"/>
                  <a:pt x="100503" y="496844"/>
                </a:cubicBezTo>
                <a:cubicBezTo>
                  <a:pt x="100502" y="715738"/>
                  <a:pt x="277950" y="893186"/>
                  <a:pt x="496843" y="893185"/>
                </a:cubicBezTo>
                <a:cubicBezTo>
                  <a:pt x="715737" y="893185"/>
                  <a:pt x="893185" y="715737"/>
                  <a:pt x="893185" y="496845"/>
                </a:cubicBezTo>
                <a:cubicBezTo>
                  <a:pt x="893185" y="277951"/>
                  <a:pt x="715737" y="100503"/>
                  <a:pt x="496843" y="100503"/>
                </a:cubicBezTo>
                <a:close/>
                <a:moveTo>
                  <a:pt x="509266" y="156"/>
                </a:moveTo>
                <a:cubicBezTo>
                  <a:pt x="636380" y="3335"/>
                  <a:pt x="762280" y="55006"/>
                  <a:pt x="856839" y="154416"/>
                </a:cubicBezTo>
                <a:lnTo>
                  <a:pt x="856838" y="154417"/>
                </a:lnTo>
                <a:cubicBezTo>
                  <a:pt x="1045956" y="353237"/>
                  <a:pt x="1038091" y="667722"/>
                  <a:pt x="839271" y="856840"/>
                </a:cubicBezTo>
                <a:lnTo>
                  <a:pt x="479277" y="1199267"/>
                </a:lnTo>
                <a:lnTo>
                  <a:pt x="136849" y="839272"/>
                </a:lnTo>
                <a:cubicBezTo>
                  <a:pt x="-52268" y="640452"/>
                  <a:pt x="-44403" y="325967"/>
                  <a:pt x="154416" y="136849"/>
                </a:cubicBezTo>
                <a:cubicBezTo>
                  <a:pt x="253826" y="42291"/>
                  <a:pt x="382152" y="-3023"/>
                  <a:pt x="509266" y="156"/>
                </a:cubicBezTo>
                <a:close/>
              </a:path>
            </a:pathLst>
          </a:custGeom>
          <a:solidFill>
            <a:srgbClr val="5F9B6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0" rIns="108000" bIns="216000" anchor="ctr">
            <a:normAutofit fontScale="55000" lnSpcReduction="20000"/>
          </a:bodyPr>
          <a:lstStyle/>
          <a:p>
            <a:pPr algn="ctr">
              <a:lnSpc>
                <a:spcPct val="120000"/>
              </a:lnSpc>
              <a:defRPr/>
            </a:pPr>
            <a:endParaRPr lang="zh-CN" altLang="en-US" sz="3600" dirty="0">
              <a:solidFill>
                <a:srgbClr val="01A7AB"/>
              </a:solidFill>
              <a:latin typeface="Adobe Garamond Pro Bold" panose="02020702060506020403" pitchFamily="18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0" y="692150"/>
            <a:ext cx="3744913" cy="523875"/>
          </a:xfrm>
          <a:prstGeom prst="rect">
            <a:avLst/>
          </a:prstGeom>
          <a:noFill/>
        </p:spPr>
        <p:txBody>
          <a:bodyPr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buFont typeface="Arial" panose="020B0604020202020204" pitchFamily="34" charset="0"/>
              <a:buNone/>
              <a:defRPr/>
            </a:pPr>
            <a:r>
              <a:rPr lang="zh-CN" altLang="en-US" sz="2800" spc="100" noProof="1" smtClean="0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康海报体W12" pitchFamily="81" charset="-122"/>
                <a:ea typeface="华康海报体W12" pitchFamily="81" charset="-122"/>
              </a:rPr>
              <a:t>精读感悟</a:t>
            </a:r>
            <a:endParaRPr lang="zh-CN" altLang="en-US" sz="2800" spc="100" noProof="1">
              <a:solidFill>
                <a:srgbClr val="008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华康海报体W12" pitchFamily="81" charset="-122"/>
              <a:ea typeface="华康海报体W12" pitchFamily="81" charset="-122"/>
            </a:endParaRPr>
          </a:p>
        </p:txBody>
      </p:sp>
      <p:sp>
        <p:nvSpPr>
          <p:cNvPr id="4" name="任意多边形 3"/>
          <p:cNvSpPr/>
          <p:nvPr>
            <p:custDataLst>
              <p:tags r:id="rId2"/>
            </p:custDataLst>
          </p:nvPr>
        </p:nvSpPr>
        <p:spPr bwMode="auto">
          <a:xfrm flipH="1">
            <a:off x="466725" y="1355725"/>
            <a:ext cx="6438900" cy="1987550"/>
          </a:xfrm>
          <a:custGeom>
            <a:avLst/>
            <a:gdLst>
              <a:gd name="connsiteX0" fmla="*/ 2957680 w 4539922"/>
              <a:gd name="connsiteY0" fmla="*/ 34 h 633569"/>
              <a:gd name="connsiteX1" fmla="*/ 2338828 w 4539922"/>
              <a:gd name="connsiteY1" fmla="*/ 948 h 633569"/>
              <a:gd name="connsiteX2" fmla="*/ 2183760 w 4539922"/>
              <a:gd name="connsiteY2" fmla="*/ 1166 h 633569"/>
              <a:gd name="connsiteX3" fmla="*/ 2040037 w 4539922"/>
              <a:gd name="connsiteY3" fmla="*/ 948 h 633569"/>
              <a:gd name="connsiteX4" fmla="*/ 35351 w 4539922"/>
              <a:gd name="connsiteY4" fmla="*/ 13740 h 633569"/>
              <a:gd name="connsiteX5" fmla="*/ 0 w 4539922"/>
              <a:gd name="connsiteY5" fmla="*/ 24879 h 633569"/>
              <a:gd name="connsiteX6" fmla="*/ 156229 w 4539922"/>
              <a:gd name="connsiteY6" fmla="*/ 633347 h 633569"/>
              <a:gd name="connsiteX7" fmla="*/ 2067822 w 4539922"/>
              <a:gd name="connsiteY7" fmla="*/ 631881 h 633569"/>
              <a:gd name="connsiteX8" fmla="*/ 2183760 w 4539922"/>
              <a:gd name="connsiteY8" fmla="*/ 630823 h 633569"/>
              <a:gd name="connsiteX9" fmla="*/ 2308850 w 4539922"/>
              <a:gd name="connsiteY9" fmla="*/ 631881 h 633569"/>
              <a:gd name="connsiteX10" fmla="*/ 4371359 w 4539922"/>
              <a:gd name="connsiteY10" fmla="*/ 633347 h 633569"/>
              <a:gd name="connsiteX11" fmla="*/ 4539922 w 4539922"/>
              <a:gd name="connsiteY11" fmla="*/ 24879 h 633569"/>
              <a:gd name="connsiteX12" fmla="*/ 4501780 w 4539922"/>
              <a:gd name="connsiteY12" fmla="*/ 13740 h 633569"/>
              <a:gd name="connsiteX13" fmla="*/ 2957680 w 4539922"/>
              <a:gd name="connsiteY13" fmla="*/ 34 h 6335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4539922" h="633569">
                <a:moveTo>
                  <a:pt x="2957680" y="34"/>
                </a:moveTo>
                <a:cubicBezTo>
                  <a:pt x="2717115" y="165"/>
                  <a:pt x="2497073" y="643"/>
                  <a:pt x="2338828" y="948"/>
                </a:cubicBezTo>
                <a:lnTo>
                  <a:pt x="2183760" y="1166"/>
                </a:lnTo>
                <a:lnTo>
                  <a:pt x="2040037" y="948"/>
                </a:lnTo>
                <a:cubicBezTo>
                  <a:pt x="1526708" y="-118"/>
                  <a:pt x="311745" y="-3316"/>
                  <a:pt x="35351" y="13740"/>
                </a:cubicBezTo>
                <a:cubicBezTo>
                  <a:pt x="23947" y="13740"/>
                  <a:pt x="2281" y="12348"/>
                  <a:pt x="0" y="24879"/>
                </a:cubicBezTo>
                <a:cubicBezTo>
                  <a:pt x="52456" y="228166"/>
                  <a:pt x="103773" y="430060"/>
                  <a:pt x="156229" y="633347"/>
                </a:cubicBezTo>
                <a:cubicBezTo>
                  <a:pt x="320868" y="633347"/>
                  <a:pt x="1601313" y="634413"/>
                  <a:pt x="2067822" y="631881"/>
                </a:cubicBezTo>
                <a:lnTo>
                  <a:pt x="2183760" y="630823"/>
                </a:lnTo>
                <a:lnTo>
                  <a:pt x="2308850" y="631881"/>
                </a:lnTo>
                <a:cubicBezTo>
                  <a:pt x="2812189" y="634413"/>
                  <a:pt x="4193722" y="633347"/>
                  <a:pt x="4371359" y="633347"/>
                </a:cubicBezTo>
                <a:cubicBezTo>
                  <a:pt x="4427957" y="430060"/>
                  <a:pt x="4483324" y="228166"/>
                  <a:pt x="4539922" y="24879"/>
                </a:cubicBezTo>
                <a:cubicBezTo>
                  <a:pt x="4537461" y="12348"/>
                  <a:pt x="4514084" y="13740"/>
                  <a:pt x="4501780" y="13740"/>
                </a:cubicBezTo>
                <a:cubicBezTo>
                  <a:pt x="4288769" y="1557"/>
                  <a:pt x="3559092" y="-292"/>
                  <a:pt x="2957680" y="34"/>
                </a:cubicBezTo>
                <a:close/>
              </a:path>
            </a:pathLst>
          </a:custGeom>
          <a:solidFill>
            <a:srgbClr val="92D050"/>
          </a:solidFill>
          <a:ln w="9525">
            <a:noFill/>
            <a:round/>
          </a:ln>
        </p:spPr>
        <p:txBody>
          <a:bodyPr anchor="ctr" anchorCtr="1">
            <a:norm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zh-CN" sz="2000" kern="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任意多边形 9"/>
          <p:cNvSpPr/>
          <p:nvPr>
            <p:custDataLst>
              <p:tags r:id="rId3"/>
            </p:custDataLst>
          </p:nvPr>
        </p:nvSpPr>
        <p:spPr bwMode="auto">
          <a:xfrm flipH="1">
            <a:off x="1836738" y="4025900"/>
            <a:ext cx="5451475" cy="1762125"/>
          </a:xfrm>
          <a:custGeom>
            <a:avLst/>
            <a:gdLst>
              <a:gd name="connsiteX0" fmla="*/ 2957680 w 4539922"/>
              <a:gd name="connsiteY0" fmla="*/ 34 h 633569"/>
              <a:gd name="connsiteX1" fmla="*/ 2338828 w 4539922"/>
              <a:gd name="connsiteY1" fmla="*/ 948 h 633569"/>
              <a:gd name="connsiteX2" fmla="*/ 2183760 w 4539922"/>
              <a:gd name="connsiteY2" fmla="*/ 1166 h 633569"/>
              <a:gd name="connsiteX3" fmla="*/ 2040037 w 4539922"/>
              <a:gd name="connsiteY3" fmla="*/ 948 h 633569"/>
              <a:gd name="connsiteX4" fmla="*/ 35351 w 4539922"/>
              <a:gd name="connsiteY4" fmla="*/ 13740 h 633569"/>
              <a:gd name="connsiteX5" fmla="*/ 0 w 4539922"/>
              <a:gd name="connsiteY5" fmla="*/ 24879 h 633569"/>
              <a:gd name="connsiteX6" fmla="*/ 156229 w 4539922"/>
              <a:gd name="connsiteY6" fmla="*/ 633347 h 633569"/>
              <a:gd name="connsiteX7" fmla="*/ 2067822 w 4539922"/>
              <a:gd name="connsiteY7" fmla="*/ 631881 h 633569"/>
              <a:gd name="connsiteX8" fmla="*/ 2183760 w 4539922"/>
              <a:gd name="connsiteY8" fmla="*/ 630823 h 633569"/>
              <a:gd name="connsiteX9" fmla="*/ 2308850 w 4539922"/>
              <a:gd name="connsiteY9" fmla="*/ 631881 h 633569"/>
              <a:gd name="connsiteX10" fmla="*/ 4371359 w 4539922"/>
              <a:gd name="connsiteY10" fmla="*/ 633347 h 633569"/>
              <a:gd name="connsiteX11" fmla="*/ 4539922 w 4539922"/>
              <a:gd name="connsiteY11" fmla="*/ 24879 h 633569"/>
              <a:gd name="connsiteX12" fmla="*/ 4501780 w 4539922"/>
              <a:gd name="connsiteY12" fmla="*/ 13740 h 633569"/>
              <a:gd name="connsiteX13" fmla="*/ 2957680 w 4539922"/>
              <a:gd name="connsiteY13" fmla="*/ 34 h 6335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4539922" h="633569">
                <a:moveTo>
                  <a:pt x="2957680" y="34"/>
                </a:moveTo>
                <a:cubicBezTo>
                  <a:pt x="2717115" y="165"/>
                  <a:pt x="2497073" y="643"/>
                  <a:pt x="2338828" y="948"/>
                </a:cubicBezTo>
                <a:lnTo>
                  <a:pt x="2183760" y="1166"/>
                </a:lnTo>
                <a:lnTo>
                  <a:pt x="2040037" y="948"/>
                </a:lnTo>
                <a:cubicBezTo>
                  <a:pt x="1526708" y="-118"/>
                  <a:pt x="311745" y="-3316"/>
                  <a:pt x="35351" y="13740"/>
                </a:cubicBezTo>
                <a:cubicBezTo>
                  <a:pt x="23947" y="13740"/>
                  <a:pt x="2281" y="12348"/>
                  <a:pt x="0" y="24879"/>
                </a:cubicBezTo>
                <a:cubicBezTo>
                  <a:pt x="52456" y="228166"/>
                  <a:pt x="103773" y="430060"/>
                  <a:pt x="156229" y="633347"/>
                </a:cubicBezTo>
                <a:cubicBezTo>
                  <a:pt x="320868" y="633347"/>
                  <a:pt x="1601313" y="634413"/>
                  <a:pt x="2067822" y="631881"/>
                </a:cubicBezTo>
                <a:lnTo>
                  <a:pt x="2183760" y="630823"/>
                </a:lnTo>
                <a:lnTo>
                  <a:pt x="2308850" y="631881"/>
                </a:lnTo>
                <a:cubicBezTo>
                  <a:pt x="2812189" y="634413"/>
                  <a:pt x="4193722" y="633347"/>
                  <a:pt x="4371359" y="633347"/>
                </a:cubicBezTo>
                <a:cubicBezTo>
                  <a:pt x="4427957" y="430060"/>
                  <a:pt x="4483324" y="228166"/>
                  <a:pt x="4539922" y="24879"/>
                </a:cubicBezTo>
                <a:cubicBezTo>
                  <a:pt x="4537461" y="12348"/>
                  <a:pt x="4514084" y="13740"/>
                  <a:pt x="4501780" y="13740"/>
                </a:cubicBezTo>
                <a:cubicBezTo>
                  <a:pt x="4288769" y="1557"/>
                  <a:pt x="3559092" y="-292"/>
                  <a:pt x="2957680" y="34"/>
                </a:cubicBezTo>
                <a:close/>
              </a:path>
            </a:pathLst>
          </a:custGeom>
          <a:solidFill>
            <a:srgbClr val="5CD2EA"/>
          </a:solidFill>
          <a:ln w="9525">
            <a:noFill/>
            <a:round/>
          </a:ln>
        </p:spPr>
        <p:txBody>
          <a:bodyPr anchor="ctr" anchorCtr="1">
            <a:norm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zh-CN" sz="2000" kern="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5061" name="矩形 10"/>
          <p:cNvSpPr>
            <a:spLocks noChangeArrowheads="1"/>
          </p:cNvSpPr>
          <p:nvPr/>
        </p:nvSpPr>
        <p:spPr bwMode="auto">
          <a:xfrm>
            <a:off x="915988" y="1343025"/>
            <a:ext cx="5734050" cy="2011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  </a:t>
            </a:r>
            <a:r>
              <a:rPr lang="en-US" altLang="zh-CN" sz="2800" b="1">
                <a:latin typeface="微软雅黑" pitchFamily="34" charset="-122"/>
                <a:ea typeface="微软雅黑" pitchFamily="34" charset="-122"/>
                <a:sym typeface="+mn-ea"/>
              </a:rPr>
              <a:t>   </a:t>
            </a:r>
            <a:r>
              <a:rPr lang="zh-CN" altLang="en-US" sz="2800" b="1">
                <a:latin typeface="微软雅黑" pitchFamily="34" charset="-122"/>
                <a:ea typeface="微软雅黑" pitchFamily="34" charset="-122"/>
                <a:sym typeface="+mn-ea"/>
              </a:rPr>
              <a:t>就这样年复一年，虽然不能登台演出，生活日渐窘迫，但梅兰芳始终坚持着，等待着抗战胜利。</a:t>
            </a:r>
          </a:p>
        </p:txBody>
      </p:sp>
      <p:sp>
        <p:nvSpPr>
          <p:cNvPr id="12" name="矩形 11"/>
          <p:cNvSpPr>
            <a:spLocks noChangeArrowheads="1"/>
          </p:cNvSpPr>
          <p:nvPr/>
        </p:nvSpPr>
        <p:spPr bwMode="auto">
          <a:xfrm>
            <a:off x="2051050" y="4025900"/>
            <a:ext cx="5237163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认定一个信念，就始终坚持。体现出他强烈的爱国热情。</a:t>
            </a:r>
            <a:endParaRPr lang="zh-CN" altLang="en-US" sz="2800" b="1">
              <a:solidFill>
                <a:srgbClr val="FF0000"/>
              </a:solidFill>
            </a:endParaRPr>
          </a:p>
        </p:txBody>
      </p:sp>
      <p:pic>
        <p:nvPicPr>
          <p:cNvPr id="45063" name="Picture 2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359400" y="2066925"/>
            <a:ext cx="2727325" cy="203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5064" name="矩形 13"/>
          <p:cNvSpPr>
            <a:spLocks noChangeArrowheads="1"/>
          </p:cNvSpPr>
          <p:nvPr/>
        </p:nvSpPr>
        <p:spPr bwMode="auto">
          <a:xfrm>
            <a:off x="6986588" y="1679575"/>
            <a:ext cx="903287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朗读</a:t>
            </a:r>
            <a:endParaRPr lang="zh-CN" altLang="en-US" sz="2800" b="1">
              <a:solidFill>
                <a:srgbClr val="FF0000"/>
              </a:solidFill>
            </a:endParaRPr>
          </a:p>
        </p:txBody>
      </p:sp>
      <p:sp>
        <p:nvSpPr>
          <p:cNvPr id="7" name="Freeform 7"/>
          <p:cNvSpPr/>
          <p:nvPr>
            <p:custDataLst>
              <p:tags r:id="rId4"/>
            </p:custDataLst>
          </p:nvPr>
        </p:nvSpPr>
        <p:spPr bwMode="auto">
          <a:xfrm flipH="1">
            <a:off x="1798638" y="4025900"/>
            <a:ext cx="385762" cy="1989138"/>
          </a:xfrm>
          <a:custGeom>
            <a:avLst/>
            <a:gdLst/>
            <a:ahLst/>
            <a:cxnLst>
              <a:cxn ang="0">
                <a:pos x="187" y="0"/>
              </a:cxn>
              <a:cxn ang="0">
                <a:pos x="149" y="11"/>
              </a:cxn>
              <a:cxn ang="0">
                <a:pos x="22" y="55"/>
              </a:cxn>
              <a:cxn ang="0">
                <a:pos x="0" y="360"/>
              </a:cxn>
              <a:cxn ang="0">
                <a:pos x="34" y="518"/>
              </a:cxn>
              <a:cxn ang="0">
                <a:pos x="128" y="497"/>
              </a:cxn>
              <a:cxn ang="0">
                <a:pos x="224" y="454"/>
              </a:cxn>
              <a:cxn ang="0">
                <a:pos x="187" y="0"/>
              </a:cxn>
            </a:cxnLst>
            <a:rect l="0" t="0" r="r" b="b"/>
            <a:pathLst>
              <a:path w="224" h="518">
                <a:moveTo>
                  <a:pt x="187" y="0"/>
                </a:moveTo>
                <a:cubicBezTo>
                  <a:pt x="185" y="4"/>
                  <a:pt x="172" y="5"/>
                  <a:pt x="149" y="11"/>
                </a:cubicBezTo>
                <a:cubicBezTo>
                  <a:pt x="127" y="15"/>
                  <a:pt x="27" y="37"/>
                  <a:pt x="22" y="55"/>
                </a:cubicBezTo>
                <a:cubicBezTo>
                  <a:pt x="15" y="157"/>
                  <a:pt x="7" y="258"/>
                  <a:pt x="0" y="360"/>
                </a:cubicBezTo>
                <a:cubicBezTo>
                  <a:pt x="12" y="413"/>
                  <a:pt x="23" y="466"/>
                  <a:pt x="34" y="518"/>
                </a:cubicBezTo>
                <a:cubicBezTo>
                  <a:pt x="65" y="511"/>
                  <a:pt x="87" y="509"/>
                  <a:pt x="128" y="497"/>
                </a:cubicBezTo>
                <a:cubicBezTo>
                  <a:pt x="170" y="485"/>
                  <a:pt x="206" y="467"/>
                  <a:pt x="224" y="454"/>
                </a:cubicBezTo>
                <a:cubicBezTo>
                  <a:pt x="212" y="302"/>
                  <a:pt x="199" y="151"/>
                  <a:pt x="187" y="0"/>
                </a:cubicBezTo>
                <a:close/>
              </a:path>
            </a:pathLst>
          </a:custGeom>
          <a:gradFill rotWithShape="1">
            <a:gsLst>
              <a:gs pos="0">
                <a:srgbClr val="B1EAF5"/>
              </a:gs>
              <a:gs pos="100000">
                <a:srgbClr val="14859C"/>
              </a:gs>
            </a:gsLst>
            <a:lin ang="0" scaled="1"/>
          </a:gradFill>
          <a:ln w="9525">
            <a:noFill/>
            <a:rou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zh-CN" ker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Freeform 19"/>
          <p:cNvSpPr/>
          <p:nvPr>
            <p:custDataLst>
              <p:tags r:id="rId5"/>
            </p:custDataLst>
          </p:nvPr>
        </p:nvSpPr>
        <p:spPr bwMode="auto">
          <a:xfrm>
            <a:off x="7104063" y="4025900"/>
            <a:ext cx="366712" cy="1987550"/>
          </a:xfrm>
          <a:custGeom>
            <a:avLst/>
            <a:gdLst/>
            <a:ahLst/>
            <a:cxnLst>
              <a:cxn ang="0">
                <a:pos x="187" y="0"/>
              </a:cxn>
              <a:cxn ang="0">
                <a:pos x="149" y="11"/>
              </a:cxn>
              <a:cxn ang="0">
                <a:pos x="22" y="55"/>
              </a:cxn>
              <a:cxn ang="0">
                <a:pos x="0" y="360"/>
              </a:cxn>
              <a:cxn ang="0">
                <a:pos x="34" y="518"/>
              </a:cxn>
              <a:cxn ang="0">
                <a:pos x="128" y="497"/>
              </a:cxn>
              <a:cxn ang="0">
                <a:pos x="224" y="454"/>
              </a:cxn>
              <a:cxn ang="0">
                <a:pos x="187" y="0"/>
              </a:cxn>
            </a:cxnLst>
            <a:rect l="0" t="0" r="r" b="b"/>
            <a:pathLst>
              <a:path w="224" h="518">
                <a:moveTo>
                  <a:pt x="187" y="0"/>
                </a:moveTo>
                <a:cubicBezTo>
                  <a:pt x="185" y="4"/>
                  <a:pt x="172" y="5"/>
                  <a:pt x="149" y="11"/>
                </a:cubicBezTo>
                <a:cubicBezTo>
                  <a:pt x="127" y="15"/>
                  <a:pt x="27" y="37"/>
                  <a:pt x="22" y="55"/>
                </a:cubicBezTo>
                <a:cubicBezTo>
                  <a:pt x="15" y="157"/>
                  <a:pt x="7" y="258"/>
                  <a:pt x="0" y="360"/>
                </a:cubicBezTo>
                <a:cubicBezTo>
                  <a:pt x="12" y="413"/>
                  <a:pt x="23" y="466"/>
                  <a:pt x="34" y="518"/>
                </a:cubicBezTo>
                <a:cubicBezTo>
                  <a:pt x="65" y="511"/>
                  <a:pt x="87" y="509"/>
                  <a:pt x="128" y="497"/>
                </a:cubicBezTo>
                <a:cubicBezTo>
                  <a:pt x="170" y="485"/>
                  <a:pt x="206" y="467"/>
                  <a:pt x="224" y="454"/>
                </a:cubicBezTo>
                <a:cubicBezTo>
                  <a:pt x="212" y="302"/>
                  <a:pt x="199" y="151"/>
                  <a:pt x="187" y="0"/>
                </a:cubicBezTo>
                <a:close/>
              </a:path>
            </a:pathLst>
          </a:custGeom>
          <a:gradFill rotWithShape="1">
            <a:gsLst>
              <a:gs pos="0">
                <a:srgbClr val="B1EAF5"/>
              </a:gs>
              <a:gs pos="100000">
                <a:srgbClr val="14859C"/>
              </a:gs>
            </a:gsLst>
            <a:lin ang="0" scaled="1"/>
          </a:gradFill>
          <a:ln w="9525">
            <a:noFill/>
            <a:rou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zh-CN" ker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45067" name="Picture 5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514350" y="3186113"/>
            <a:ext cx="1397000" cy="212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9" name="Picture 7" descr="shengsihen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68313" y="1268413"/>
            <a:ext cx="4608512" cy="4792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00" name="Picture 8" descr="9d37459869584cf49894817c08f39abb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651500" y="3533775"/>
            <a:ext cx="2809875" cy="281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02" name="Picture 10" descr="113792057"/>
          <p:cNvPicPr>
            <a:picLocks noChangeAspect="1" noChangeArrowheads="1"/>
          </p:cNvPicPr>
          <p:nvPr/>
        </p:nvPicPr>
        <p:blipFill>
          <a:blip r:embed="rId7"/>
          <a:srcRect b="12984"/>
          <a:stretch>
            <a:fillRect/>
          </a:stretch>
        </p:blipFill>
        <p:spPr bwMode="auto">
          <a:xfrm>
            <a:off x="5873750" y="1052513"/>
            <a:ext cx="2851150" cy="223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819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explod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82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82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82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82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820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3000" fill="hold"/>
                                        <p:tgtEl>
                                          <p:spTgt spid="82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3000" fill="hold"/>
                                        <p:tgtEl>
                                          <p:spTgt spid="82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任意多边形 1"/>
          <p:cNvSpPr/>
          <p:nvPr>
            <p:custDataLst>
              <p:tags r:id="rId1"/>
            </p:custDataLst>
          </p:nvPr>
        </p:nvSpPr>
        <p:spPr bwMode="auto">
          <a:xfrm>
            <a:off x="468313" y="692150"/>
            <a:ext cx="552450" cy="563563"/>
          </a:xfrm>
          <a:custGeom>
            <a:avLst/>
            <a:gdLst>
              <a:gd name="connsiteX0" fmla="*/ 496843 w 993687"/>
              <a:gd name="connsiteY0" fmla="*/ 100503 h 1199267"/>
              <a:gd name="connsiteX1" fmla="*/ 100503 w 993687"/>
              <a:gd name="connsiteY1" fmla="*/ 496844 h 1199267"/>
              <a:gd name="connsiteX2" fmla="*/ 496843 w 993687"/>
              <a:gd name="connsiteY2" fmla="*/ 893185 h 1199267"/>
              <a:gd name="connsiteX3" fmla="*/ 893185 w 993687"/>
              <a:gd name="connsiteY3" fmla="*/ 496845 h 1199267"/>
              <a:gd name="connsiteX4" fmla="*/ 496843 w 993687"/>
              <a:gd name="connsiteY4" fmla="*/ 100503 h 1199267"/>
              <a:gd name="connsiteX5" fmla="*/ 509266 w 993687"/>
              <a:gd name="connsiteY5" fmla="*/ 156 h 1199267"/>
              <a:gd name="connsiteX6" fmla="*/ 856839 w 993687"/>
              <a:gd name="connsiteY6" fmla="*/ 154416 h 1199267"/>
              <a:gd name="connsiteX7" fmla="*/ 856838 w 993687"/>
              <a:gd name="connsiteY7" fmla="*/ 154417 h 1199267"/>
              <a:gd name="connsiteX8" fmla="*/ 839271 w 993687"/>
              <a:gd name="connsiteY8" fmla="*/ 856840 h 1199267"/>
              <a:gd name="connsiteX9" fmla="*/ 479277 w 993687"/>
              <a:gd name="connsiteY9" fmla="*/ 1199267 h 1199267"/>
              <a:gd name="connsiteX10" fmla="*/ 136849 w 993687"/>
              <a:gd name="connsiteY10" fmla="*/ 839272 h 1199267"/>
              <a:gd name="connsiteX11" fmla="*/ 154416 w 993687"/>
              <a:gd name="connsiteY11" fmla="*/ 136849 h 1199267"/>
              <a:gd name="connsiteX12" fmla="*/ 509266 w 993687"/>
              <a:gd name="connsiteY12" fmla="*/ 156 h 1199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993687" h="1199267">
                <a:moveTo>
                  <a:pt x="496843" y="100503"/>
                </a:moveTo>
                <a:cubicBezTo>
                  <a:pt x="277951" y="100504"/>
                  <a:pt x="100502" y="277952"/>
                  <a:pt x="100503" y="496844"/>
                </a:cubicBezTo>
                <a:cubicBezTo>
                  <a:pt x="100502" y="715738"/>
                  <a:pt x="277950" y="893186"/>
                  <a:pt x="496843" y="893185"/>
                </a:cubicBezTo>
                <a:cubicBezTo>
                  <a:pt x="715737" y="893185"/>
                  <a:pt x="893185" y="715737"/>
                  <a:pt x="893185" y="496845"/>
                </a:cubicBezTo>
                <a:cubicBezTo>
                  <a:pt x="893185" y="277951"/>
                  <a:pt x="715737" y="100503"/>
                  <a:pt x="496843" y="100503"/>
                </a:cubicBezTo>
                <a:close/>
                <a:moveTo>
                  <a:pt x="509266" y="156"/>
                </a:moveTo>
                <a:cubicBezTo>
                  <a:pt x="636380" y="3335"/>
                  <a:pt x="762280" y="55006"/>
                  <a:pt x="856839" y="154416"/>
                </a:cubicBezTo>
                <a:lnTo>
                  <a:pt x="856838" y="154417"/>
                </a:lnTo>
                <a:cubicBezTo>
                  <a:pt x="1045956" y="353237"/>
                  <a:pt x="1038091" y="667722"/>
                  <a:pt x="839271" y="856840"/>
                </a:cubicBezTo>
                <a:lnTo>
                  <a:pt x="479277" y="1199267"/>
                </a:lnTo>
                <a:lnTo>
                  <a:pt x="136849" y="839272"/>
                </a:lnTo>
                <a:cubicBezTo>
                  <a:pt x="-52268" y="640452"/>
                  <a:pt x="-44403" y="325967"/>
                  <a:pt x="154416" y="136849"/>
                </a:cubicBezTo>
                <a:cubicBezTo>
                  <a:pt x="253826" y="42291"/>
                  <a:pt x="382152" y="-3023"/>
                  <a:pt x="509266" y="156"/>
                </a:cubicBezTo>
                <a:close/>
              </a:path>
            </a:pathLst>
          </a:custGeom>
          <a:solidFill>
            <a:srgbClr val="5F9B6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0" rIns="108000" bIns="216000" anchor="ctr">
            <a:normAutofit fontScale="55000" lnSpcReduction="20000"/>
          </a:bodyPr>
          <a:lstStyle/>
          <a:p>
            <a:pPr algn="ctr">
              <a:lnSpc>
                <a:spcPct val="120000"/>
              </a:lnSpc>
              <a:defRPr/>
            </a:pPr>
            <a:endParaRPr lang="zh-CN" altLang="en-US" sz="3600" dirty="0">
              <a:solidFill>
                <a:srgbClr val="01A7AB"/>
              </a:solidFill>
              <a:latin typeface="Adobe Garamond Pro Bold" panose="02020702060506020403" pitchFamily="18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0" y="692150"/>
            <a:ext cx="3744913" cy="523875"/>
          </a:xfrm>
          <a:prstGeom prst="rect">
            <a:avLst/>
          </a:prstGeom>
          <a:noFill/>
        </p:spPr>
        <p:txBody>
          <a:bodyPr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buFont typeface="Arial" panose="020B0604020202020204" pitchFamily="34" charset="0"/>
              <a:buNone/>
              <a:defRPr/>
            </a:pPr>
            <a:r>
              <a:rPr lang="zh-CN" altLang="en-US" sz="2800" spc="100" noProof="1" smtClean="0">
                <a:solidFill>
                  <a:srgbClr val="5F9B6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康海报体W12" pitchFamily="81" charset="-122"/>
                <a:ea typeface="华康海报体W12" pitchFamily="81" charset="-122"/>
              </a:rPr>
              <a:t>课堂总结</a:t>
            </a:r>
            <a:endParaRPr lang="zh-CN" altLang="en-US" sz="2800" spc="100" noProof="1">
              <a:solidFill>
                <a:srgbClr val="5F9B6A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华康海报体W12" pitchFamily="81" charset="-122"/>
              <a:ea typeface="华康海报体W12" pitchFamily="81" charset="-122"/>
            </a:endParaRPr>
          </a:p>
        </p:txBody>
      </p:sp>
      <p:sp>
        <p:nvSpPr>
          <p:cNvPr id="4" name="圆角矩形 3"/>
          <p:cNvSpPr/>
          <p:nvPr/>
        </p:nvSpPr>
        <p:spPr>
          <a:xfrm>
            <a:off x="682625" y="1931988"/>
            <a:ext cx="7269163" cy="4283075"/>
          </a:xfrm>
          <a:prstGeom prst="roundRect">
            <a:avLst/>
          </a:prstGeom>
          <a:noFill/>
          <a:ln w="10160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srgbClr val="5F9B6A"/>
              </a:solidFill>
            </a:endParaRPr>
          </a:p>
        </p:txBody>
      </p:sp>
      <p:sp>
        <p:nvSpPr>
          <p:cNvPr id="46084" name="矩形 4"/>
          <p:cNvSpPr>
            <a:spLocks noChangeArrowheads="1"/>
          </p:cNvSpPr>
          <p:nvPr/>
        </p:nvSpPr>
        <p:spPr bwMode="auto">
          <a:xfrm>
            <a:off x="863600" y="1931988"/>
            <a:ext cx="59182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>
                <a:latin typeface="微软雅黑" pitchFamily="34" charset="-122"/>
                <a:ea typeface="微软雅黑" pitchFamily="34" charset="-122"/>
              </a:rPr>
              <a:t>   学完课文，你想对梅兰芳说些什么？</a:t>
            </a:r>
          </a:p>
        </p:txBody>
      </p:sp>
      <p:sp>
        <p:nvSpPr>
          <p:cNvPr id="9" name="矩形 8"/>
          <p:cNvSpPr>
            <a:spLocks noChangeArrowheads="1"/>
          </p:cNvSpPr>
          <p:nvPr/>
        </p:nvSpPr>
        <p:spPr bwMode="auto">
          <a:xfrm>
            <a:off x="863600" y="3303588"/>
            <a:ext cx="6613525" cy="2652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>
                <a:solidFill>
                  <a:srgbClr val="333333"/>
                </a:solidFill>
                <a:latin typeface="微软雅黑" pitchFamily="34" charset="-122"/>
                <a:ea typeface="微软雅黑" pitchFamily="34" charset="-122"/>
                <a:cs typeface="Arial" charset="0"/>
                <a:sym typeface="+mn-ea"/>
              </a:rPr>
              <a:t>      </a:t>
            </a:r>
            <a:r>
              <a:rPr lang="en-US" altLang="zh-CN" sz="2800" b="1">
                <a:solidFill>
                  <a:srgbClr val="FF6699"/>
                </a:solidFill>
                <a:latin typeface="微软雅黑" pitchFamily="34" charset="-122"/>
                <a:ea typeface="微软雅黑" pitchFamily="34" charset="-122"/>
                <a:cs typeface="Arial" charset="0"/>
                <a:sym typeface="+mn-ea"/>
              </a:rPr>
              <a:t> </a:t>
            </a:r>
            <a:r>
              <a:rPr lang="zh-CN" altLang="en-US" sz="2800" b="1">
                <a:solidFill>
                  <a:srgbClr val="FF6699"/>
                </a:solidFill>
                <a:latin typeface="微软雅黑" pitchFamily="34" charset="-122"/>
                <a:ea typeface="微软雅黑" pitchFamily="34" charset="-122"/>
                <a:cs typeface="Arial" charset="0"/>
                <a:sym typeface="+mn-ea"/>
              </a:rPr>
              <a:t>富贵不能淫，贫贱不能移，威武不能屈，梅兰芳差点连自己的性命都丢了，目的就是为了拒绝日本人的邀请演出，这是何等让我们钦佩的民族精神啊！</a:t>
            </a:r>
          </a:p>
        </p:txBody>
      </p:sp>
      <p:pic>
        <p:nvPicPr>
          <p:cNvPr id="4608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372225" y="657225"/>
            <a:ext cx="1403350" cy="283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5" name="图片 4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31913" y="1484313"/>
            <a:ext cx="6118225" cy="4681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任意多边形 1"/>
          <p:cNvSpPr/>
          <p:nvPr>
            <p:custDataLst>
              <p:tags r:id="rId1"/>
            </p:custDataLst>
          </p:nvPr>
        </p:nvSpPr>
        <p:spPr bwMode="auto">
          <a:xfrm>
            <a:off x="468313" y="692150"/>
            <a:ext cx="552450" cy="563563"/>
          </a:xfrm>
          <a:custGeom>
            <a:avLst/>
            <a:gdLst>
              <a:gd name="connsiteX0" fmla="*/ 496843 w 993687"/>
              <a:gd name="connsiteY0" fmla="*/ 100503 h 1199267"/>
              <a:gd name="connsiteX1" fmla="*/ 100503 w 993687"/>
              <a:gd name="connsiteY1" fmla="*/ 496844 h 1199267"/>
              <a:gd name="connsiteX2" fmla="*/ 496843 w 993687"/>
              <a:gd name="connsiteY2" fmla="*/ 893185 h 1199267"/>
              <a:gd name="connsiteX3" fmla="*/ 893185 w 993687"/>
              <a:gd name="connsiteY3" fmla="*/ 496845 h 1199267"/>
              <a:gd name="connsiteX4" fmla="*/ 496843 w 993687"/>
              <a:gd name="connsiteY4" fmla="*/ 100503 h 1199267"/>
              <a:gd name="connsiteX5" fmla="*/ 509266 w 993687"/>
              <a:gd name="connsiteY5" fmla="*/ 156 h 1199267"/>
              <a:gd name="connsiteX6" fmla="*/ 856839 w 993687"/>
              <a:gd name="connsiteY6" fmla="*/ 154416 h 1199267"/>
              <a:gd name="connsiteX7" fmla="*/ 856838 w 993687"/>
              <a:gd name="connsiteY7" fmla="*/ 154417 h 1199267"/>
              <a:gd name="connsiteX8" fmla="*/ 839271 w 993687"/>
              <a:gd name="connsiteY8" fmla="*/ 856840 h 1199267"/>
              <a:gd name="connsiteX9" fmla="*/ 479277 w 993687"/>
              <a:gd name="connsiteY9" fmla="*/ 1199267 h 1199267"/>
              <a:gd name="connsiteX10" fmla="*/ 136849 w 993687"/>
              <a:gd name="connsiteY10" fmla="*/ 839272 h 1199267"/>
              <a:gd name="connsiteX11" fmla="*/ 154416 w 993687"/>
              <a:gd name="connsiteY11" fmla="*/ 136849 h 1199267"/>
              <a:gd name="connsiteX12" fmla="*/ 509266 w 993687"/>
              <a:gd name="connsiteY12" fmla="*/ 156 h 1199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993687" h="1199267">
                <a:moveTo>
                  <a:pt x="496843" y="100503"/>
                </a:moveTo>
                <a:cubicBezTo>
                  <a:pt x="277951" y="100504"/>
                  <a:pt x="100502" y="277952"/>
                  <a:pt x="100503" y="496844"/>
                </a:cubicBezTo>
                <a:cubicBezTo>
                  <a:pt x="100502" y="715738"/>
                  <a:pt x="277950" y="893186"/>
                  <a:pt x="496843" y="893185"/>
                </a:cubicBezTo>
                <a:cubicBezTo>
                  <a:pt x="715737" y="893185"/>
                  <a:pt x="893185" y="715737"/>
                  <a:pt x="893185" y="496845"/>
                </a:cubicBezTo>
                <a:cubicBezTo>
                  <a:pt x="893185" y="277951"/>
                  <a:pt x="715737" y="100503"/>
                  <a:pt x="496843" y="100503"/>
                </a:cubicBezTo>
                <a:close/>
                <a:moveTo>
                  <a:pt x="509266" y="156"/>
                </a:moveTo>
                <a:cubicBezTo>
                  <a:pt x="636380" y="3335"/>
                  <a:pt x="762280" y="55006"/>
                  <a:pt x="856839" y="154416"/>
                </a:cubicBezTo>
                <a:lnTo>
                  <a:pt x="856838" y="154417"/>
                </a:lnTo>
                <a:cubicBezTo>
                  <a:pt x="1045956" y="353237"/>
                  <a:pt x="1038091" y="667722"/>
                  <a:pt x="839271" y="856840"/>
                </a:cubicBezTo>
                <a:lnTo>
                  <a:pt x="479277" y="1199267"/>
                </a:lnTo>
                <a:lnTo>
                  <a:pt x="136849" y="839272"/>
                </a:lnTo>
                <a:cubicBezTo>
                  <a:pt x="-52268" y="640452"/>
                  <a:pt x="-44403" y="325967"/>
                  <a:pt x="154416" y="136849"/>
                </a:cubicBezTo>
                <a:cubicBezTo>
                  <a:pt x="253826" y="42291"/>
                  <a:pt x="382152" y="-3023"/>
                  <a:pt x="509266" y="156"/>
                </a:cubicBezTo>
                <a:close/>
              </a:path>
            </a:pathLst>
          </a:custGeom>
          <a:solidFill>
            <a:srgbClr val="5F9B6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0" rIns="108000" bIns="216000" anchor="ctr">
            <a:normAutofit fontScale="55000" lnSpcReduction="20000"/>
          </a:bodyPr>
          <a:lstStyle/>
          <a:p>
            <a:pPr algn="ctr">
              <a:lnSpc>
                <a:spcPct val="120000"/>
              </a:lnSpc>
              <a:defRPr/>
            </a:pPr>
            <a:endParaRPr lang="zh-CN" altLang="en-US" sz="3600" dirty="0">
              <a:solidFill>
                <a:srgbClr val="01A7AB"/>
              </a:solidFill>
              <a:latin typeface="Adobe Garamond Pro Bold" panose="02020702060506020403" pitchFamily="18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0" y="692150"/>
            <a:ext cx="3744913" cy="523875"/>
          </a:xfrm>
          <a:prstGeom prst="rect">
            <a:avLst/>
          </a:prstGeom>
          <a:noFill/>
        </p:spPr>
        <p:txBody>
          <a:bodyPr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buFont typeface="Arial" panose="020B0604020202020204" pitchFamily="34" charset="0"/>
              <a:buNone/>
              <a:defRPr/>
            </a:pPr>
            <a:r>
              <a:rPr lang="zh-CN" altLang="en-US" sz="2800" spc="100" noProof="1" smtClean="0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康海报体W12" pitchFamily="81" charset="-122"/>
                <a:ea typeface="华康海报体W12" pitchFamily="81" charset="-122"/>
              </a:rPr>
              <a:t>作业布置</a:t>
            </a:r>
            <a:endParaRPr lang="zh-CN" altLang="en-US" sz="2800" spc="100" noProof="1">
              <a:solidFill>
                <a:srgbClr val="008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华康海报体W12" pitchFamily="81" charset="-122"/>
              <a:ea typeface="华康海报体W12" pitchFamily="81" charset="-122"/>
            </a:endParaRPr>
          </a:p>
        </p:txBody>
      </p:sp>
      <p:sp>
        <p:nvSpPr>
          <p:cNvPr id="47108" name="Rectangle 1"/>
          <p:cNvSpPr>
            <a:spLocks noChangeArrowheads="1"/>
          </p:cNvSpPr>
          <p:nvPr/>
        </p:nvSpPr>
        <p:spPr bwMode="auto">
          <a:xfrm>
            <a:off x="2297113" y="3079750"/>
            <a:ext cx="4595812" cy="2652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>
              <a:lnSpc>
                <a:spcPct val="150000"/>
              </a:lnSpc>
            </a:pPr>
            <a:r>
              <a:rPr lang="en-US" altLang="zh-CN" sz="28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   </a:t>
            </a:r>
            <a:r>
              <a:rPr lang="zh-CN" altLang="en-US" sz="2800" b="1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你还知道有关梅兰芳哪些事迹，课后收集材料，讲给同学听。</a:t>
            </a:r>
            <a:r>
              <a:rPr lang="zh-CN" altLang="zh-CN" sz="2800" b="1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/>
            </a:r>
            <a:br>
              <a:rPr lang="zh-CN" altLang="zh-CN" sz="2800" b="1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+mn-ea"/>
              </a:rPr>
            </a:br>
            <a:endParaRPr lang="zh-CN" altLang="en-US" sz="2800" b="1"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Text Box 4"/>
          <p:cNvSpPr txBox="1">
            <a:spLocks noChangeArrowheads="1"/>
          </p:cNvSpPr>
          <p:nvPr/>
        </p:nvSpPr>
        <p:spPr bwMode="auto">
          <a:xfrm>
            <a:off x="701675" y="3382963"/>
            <a:ext cx="676275" cy="1655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eaVert">
            <a:spAutoFit/>
          </a:bodyPr>
          <a:lstStyle/>
          <a:p>
            <a:pPr>
              <a:defRPr/>
            </a:pPr>
            <a:r>
              <a:rPr lang="zh-CN" altLang="en-US" sz="3200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梅兰芳</a:t>
            </a:r>
          </a:p>
        </p:txBody>
      </p:sp>
      <p:sp>
        <p:nvSpPr>
          <p:cNvPr id="2053" name="AutoShape 5"/>
          <p:cNvSpPr>
            <a:spLocks/>
          </p:cNvSpPr>
          <p:nvPr/>
        </p:nvSpPr>
        <p:spPr bwMode="auto">
          <a:xfrm>
            <a:off x="1452563" y="2390775"/>
            <a:ext cx="431800" cy="2952750"/>
          </a:xfrm>
          <a:prstGeom prst="leftBrace">
            <a:avLst>
              <a:gd name="adj1" fmla="val 104916"/>
              <a:gd name="adj2" fmla="val 50000"/>
            </a:avLst>
          </a:prstGeom>
          <a:noFill/>
          <a:ln w="9525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058" name="AutoShape 10"/>
          <p:cNvSpPr>
            <a:spLocks/>
          </p:cNvSpPr>
          <p:nvPr/>
        </p:nvSpPr>
        <p:spPr bwMode="auto">
          <a:xfrm>
            <a:off x="7246938" y="2655888"/>
            <a:ext cx="301625" cy="2687637"/>
          </a:xfrm>
          <a:prstGeom prst="rightBrace">
            <a:avLst>
              <a:gd name="adj1" fmla="val 78173"/>
              <a:gd name="adj2" fmla="val 50000"/>
            </a:avLst>
          </a:prstGeom>
          <a:noFill/>
          <a:ln w="9525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060" name="Text Box 12"/>
          <p:cNvSpPr txBox="1">
            <a:spLocks noChangeArrowheads="1"/>
          </p:cNvSpPr>
          <p:nvPr/>
        </p:nvSpPr>
        <p:spPr bwMode="auto">
          <a:xfrm>
            <a:off x="7813675" y="2528888"/>
            <a:ext cx="614363" cy="3594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eaVert">
            <a:spAutoFit/>
          </a:bodyPr>
          <a:lstStyle/>
          <a:p>
            <a:pPr>
              <a:defRPr/>
            </a:pPr>
            <a:r>
              <a:rPr lang="zh-CN" altLang="en-US" sz="28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热爱祖国不失气节</a:t>
            </a:r>
          </a:p>
        </p:txBody>
      </p:sp>
      <p:sp>
        <p:nvSpPr>
          <p:cNvPr id="48133" name="文本框 1"/>
          <p:cNvSpPr txBox="1">
            <a:spLocks noChangeArrowheads="1"/>
          </p:cNvSpPr>
          <p:nvPr/>
        </p:nvSpPr>
        <p:spPr bwMode="auto">
          <a:xfrm>
            <a:off x="539750" y="1196975"/>
            <a:ext cx="2303463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3200">
                <a:latin typeface="微软雅黑" pitchFamily="34" charset="-122"/>
                <a:ea typeface="微软雅黑" pitchFamily="34" charset="-122"/>
              </a:rPr>
              <a:t>板书设计：</a:t>
            </a:r>
          </a:p>
        </p:txBody>
      </p:sp>
      <p:sp>
        <p:nvSpPr>
          <p:cNvPr id="3" name="矩形 2"/>
          <p:cNvSpPr/>
          <p:nvPr/>
        </p:nvSpPr>
        <p:spPr>
          <a:xfrm>
            <a:off x="1927225" y="2528888"/>
            <a:ext cx="5070475" cy="267811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50000"/>
              </a:lnSpc>
              <a:spcAft>
                <a:spcPts val="0"/>
              </a:spcAft>
              <a:defRPr/>
            </a:pPr>
            <a:r>
              <a:rPr lang="zh-CN" altLang="zh-CN" sz="28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拒演——爱国抗日</a:t>
            </a:r>
            <a:endParaRPr lang="en-US" altLang="zh-CN" sz="2800" dirty="0">
              <a:solidFill>
                <a:srgbClr val="C0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  <a:spcAft>
                <a:spcPts val="0"/>
              </a:spcAft>
              <a:defRPr/>
            </a:pPr>
            <a:r>
              <a:rPr lang="zh-CN" altLang="zh-CN" sz="28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蓄须——拒绝登台 为艺术献身</a:t>
            </a:r>
          </a:p>
          <a:p>
            <a:pPr>
              <a:lnSpc>
                <a:spcPct val="150000"/>
              </a:lnSpc>
              <a:spcAft>
                <a:spcPts val="0"/>
              </a:spcAft>
              <a:defRPr/>
            </a:pPr>
            <a:r>
              <a:rPr lang="zh-CN" altLang="zh-CN" sz="28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艺术——民族气节 为国家拒艺</a:t>
            </a:r>
          </a:p>
          <a:p>
            <a:pPr>
              <a:lnSpc>
                <a:spcPct val="150000"/>
              </a:lnSpc>
              <a:spcAft>
                <a:spcPts val="0"/>
              </a:spcAft>
              <a:defRPr/>
            </a:pPr>
            <a:r>
              <a:rPr lang="zh-CN" altLang="zh-CN" sz="28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自残——用心良苦</a:t>
            </a:r>
          </a:p>
        </p:txBody>
      </p:sp>
    </p:spTree>
  </p:cSld>
  <p:clrMapOvr>
    <a:masterClrMapping/>
  </p:clrMapOvr>
  <p:transition spd="slow" advClick="0" advTm="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9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9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0" fill="hold"/>
                                        <p:tgtEl>
                                          <p:spTgt spid="20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0" fill="hold"/>
                                        <p:tgtEl>
                                          <p:spTgt spid="20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4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2" grpId="0" bldLvl="0" animBg="1"/>
      <p:bldP spid="2053" grpId="0" bldLvl="0" animBg="1"/>
      <p:bldP spid="2058" grpId="0" bldLvl="0" animBg="1"/>
      <p:bldP spid="2060" grpId="0" bldLvl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36550" y="877888"/>
            <a:ext cx="8229600" cy="1143000"/>
          </a:xfrm>
          <a:ln/>
        </p:spPr>
        <p:txBody>
          <a:bodyPr/>
          <a:lstStyle/>
          <a:p>
            <a:r>
              <a:rPr lang="zh-CN" altLang="en-US" sz="3200" smtClean="0">
                <a:latin typeface="微软雅黑" pitchFamily="34" charset="-122"/>
                <a:ea typeface="微软雅黑" pitchFamily="34" charset="-122"/>
              </a:rPr>
              <a:t>梅兰芳舞台艺术纪念邮票</a:t>
            </a:r>
          </a:p>
        </p:txBody>
      </p:sp>
      <p:pic>
        <p:nvPicPr>
          <p:cNvPr id="28674" name="Picture 4" descr="u=3984207474,606934849&amp;fm=0&amp;gp=0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4213" y="2205038"/>
            <a:ext cx="1133475" cy="151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5" name="Picture 5" descr="u=140805084,855604435&amp;fm=15&amp;gp=0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051050" y="2205038"/>
            <a:ext cx="1103313" cy="148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6" name="Picture 6" descr="u=2642972067,1330850141&amp;fm=0&amp;gp=0">
            <a:hlinkClick r:id="rId6"/>
          </p:cNvPr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11188" y="4652963"/>
            <a:ext cx="1333500" cy="1095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7" name="Picture 7" descr="u=2850677205,3181042060&amp;fm=15&amp;gp=0">
            <a:hlinkClick r:id="rId8"/>
          </p:cNvPr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3348038" y="2205038"/>
            <a:ext cx="1103312" cy="148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8" name="Picture 8" descr="u=879574920,783017072&amp;fm=15&amp;gp=0">
            <a:hlinkClick r:id="rId10"/>
          </p:cNvPr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4716463" y="2205038"/>
            <a:ext cx="1103312" cy="148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9" name="Picture 9" descr="u=1899220094,3658463559&amp;fm=15&amp;gp=0">
            <a:hlinkClick r:id="rId12"/>
          </p:cNvPr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7308850" y="2205038"/>
            <a:ext cx="1135063" cy="148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80" name="Picture 10" descr="u=2357321153,2123853175&amp;fm=15&amp;gp=0">
            <a:hlinkClick r:id="rId14"/>
          </p:cNvPr>
          <p:cNvPicPr>
            <a:picLocks noChangeAspect="1" noChangeArrowheads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7524750" y="4437063"/>
            <a:ext cx="971550" cy="133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81" name="Picture 11" descr="u=3539045001,3129203564&amp;fm=0&amp;gp=0">
            <a:hlinkClick r:id="rId16"/>
          </p:cNvPr>
          <p:cNvPicPr>
            <a:picLocks noChangeAspect="1" noChangeArrowheads="1"/>
          </p:cNvPicPr>
          <p:nvPr/>
        </p:nvPicPr>
        <p:blipFill>
          <a:blip r:embed="rId17"/>
          <a:srcRect/>
          <a:stretch>
            <a:fillRect/>
          </a:stretch>
        </p:blipFill>
        <p:spPr bwMode="auto">
          <a:xfrm>
            <a:off x="2339975" y="4652963"/>
            <a:ext cx="1333500" cy="108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82" name="Picture 12" descr="u=1554656457,1063623655&amp;fm=15&amp;gp=0">
            <a:hlinkClick r:id="rId18"/>
          </p:cNvPr>
          <p:cNvPicPr>
            <a:picLocks noChangeAspect="1" noChangeArrowheads="1"/>
          </p:cNvPicPr>
          <p:nvPr/>
        </p:nvPicPr>
        <p:blipFill>
          <a:blip r:embed="rId19"/>
          <a:srcRect/>
          <a:stretch>
            <a:fillRect/>
          </a:stretch>
        </p:blipFill>
        <p:spPr bwMode="auto">
          <a:xfrm>
            <a:off x="6084888" y="2205038"/>
            <a:ext cx="1006475" cy="148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83" name="Picture 13" descr="u=101885970,920934898&amp;fm=15&amp;gp=0">
            <a:hlinkClick r:id="rId20"/>
          </p:cNvPr>
          <p:cNvPicPr>
            <a:picLocks noChangeAspect="1" noChangeArrowheads="1"/>
          </p:cNvPicPr>
          <p:nvPr/>
        </p:nvPicPr>
        <p:blipFill>
          <a:blip r:embed="rId21"/>
          <a:srcRect/>
          <a:stretch>
            <a:fillRect/>
          </a:stretch>
        </p:blipFill>
        <p:spPr bwMode="auto">
          <a:xfrm>
            <a:off x="5867400" y="4652963"/>
            <a:ext cx="1296988" cy="98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84" name="Picture 14" descr="u=1485383802,1924318074&amp;fm=15&amp;gp=0">
            <a:hlinkClick r:id="rId22"/>
          </p:cNvPr>
          <p:cNvPicPr>
            <a:picLocks noChangeAspect="1" noChangeArrowheads="1"/>
          </p:cNvPicPr>
          <p:nvPr/>
        </p:nvPicPr>
        <p:blipFill>
          <a:blip r:embed="rId23"/>
          <a:srcRect/>
          <a:stretch>
            <a:fillRect/>
          </a:stretch>
        </p:blipFill>
        <p:spPr bwMode="auto">
          <a:xfrm>
            <a:off x="4211638" y="4581525"/>
            <a:ext cx="1333500" cy="110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0" y="692150"/>
            <a:ext cx="3744913" cy="523875"/>
          </a:xfrm>
          <a:prstGeom prst="rect">
            <a:avLst/>
          </a:prstGeom>
          <a:noFill/>
        </p:spPr>
        <p:txBody>
          <a:bodyPr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buFont typeface="Arial" panose="020B0604020202020204" pitchFamily="34" charset="0"/>
              <a:buNone/>
              <a:defRPr/>
            </a:pPr>
            <a:r>
              <a:rPr lang="zh-CN" altLang="en-US" sz="2800" spc="100" noProof="1" smtClean="0">
                <a:solidFill>
                  <a:srgbClr val="5F9B6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康海报体W12" pitchFamily="81" charset="-122"/>
                <a:ea typeface="华康海报体W12" pitchFamily="81" charset="-122"/>
              </a:rPr>
              <a:t>激趣导入</a:t>
            </a:r>
            <a:endParaRPr lang="zh-CN" altLang="en-US" sz="2800" spc="100" noProof="1">
              <a:solidFill>
                <a:srgbClr val="5F9B6A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华康海报体W12" pitchFamily="81" charset="-122"/>
              <a:ea typeface="华康海报体W12" pitchFamily="81" charset="-122"/>
            </a:endParaRPr>
          </a:p>
        </p:txBody>
      </p:sp>
      <p:sp>
        <p:nvSpPr>
          <p:cNvPr id="3" name="任意多边形 2"/>
          <p:cNvSpPr/>
          <p:nvPr>
            <p:custDataLst>
              <p:tags r:id="rId1"/>
            </p:custDataLst>
          </p:nvPr>
        </p:nvSpPr>
        <p:spPr bwMode="auto">
          <a:xfrm>
            <a:off x="468313" y="692150"/>
            <a:ext cx="552450" cy="563563"/>
          </a:xfrm>
          <a:custGeom>
            <a:avLst/>
            <a:gdLst>
              <a:gd name="connsiteX0" fmla="*/ 496843 w 993687"/>
              <a:gd name="connsiteY0" fmla="*/ 100503 h 1199267"/>
              <a:gd name="connsiteX1" fmla="*/ 100503 w 993687"/>
              <a:gd name="connsiteY1" fmla="*/ 496844 h 1199267"/>
              <a:gd name="connsiteX2" fmla="*/ 496843 w 993687"/>
              <a:gd name="connsiteY2" fmla="*/ 893185 h 1199267"/>
              <a:gd name="connsiteX3" fmla="*/ 893185 w 993687"/>
              <a:gd name="connsiteY3" fmla="*/ 496845 h 1199267"/>
              <a:gd name="connsiteX4" fmla="*/ 496843 w 993687"/>
              <a:gd name="connsiteY4" fmla="*/ 100503 h 1199267"/>
              <a:gd name="connsiteX5" fmla="*/ 509266 w 993687"/>
              <a:gd name="connsiteY5" fmla="*/ 156 h 1199267"/>
              <a:gd name="connsiteX6" fmla="*/ 856839 w 993687"/>
              <a:gd name="connsiteY6" fmla="*/ 154416 h 1199267"/>
              <a:gd name="connsiteX7" fmla="*/ 856838 w 993687"/>
              <a:gd name="connsiteY7" fmla="*/ 154417 h 1199267"/>
              <a:gd name="connsiteX8" fmla="*/ 839271 w 993687"/>
              <a:gd name="connsiteY8" fmla="*/ 856840 h 1199267"/>
              <a:gd name="connsiteX9" fmla="*/ 479277 w 993687"/>
              <a:gd name="connsiteY9" fmla="*/ 1199267 h 1199267"/>
              <a:gd name="connsiteX10" fmla="*/ 136849 w 993687"/>
              <a:gd name="connsiteY10" fmla="*/ 839272 h 1199267"/>
              <a:gd name="connsiteX11" fmla="*/ 154416 w 993687"/>
              <a:gd name="connsiteY11" fmla="*/ 136849 h 1199267"/>
              <a:gd name="connsiteX12" fmla="*/ 509266 w 993687"/>
              <a:gd name="connsiteY12" fmla="*/ 156 h 1199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993687" h="1199267">
                <a:moveTo>
                  <a:pt x="496843" y="100503"/>
                </a:moveTo>
                <a:cubicBezTo>
                  <a:pt x="277951" y="100504"/>
                  <a:pt x="100502" y="277952"/>
                  <a:pt x="100503" y="496844"/>
                </a:cubicBezTo>
                <a:cubicBezTo>
                  <a:pt x="100502" y="715738"/>
                  <a:pt x="277950" y="893186"/>
                  <a:pt x="496843" y="893185"/>
                </a:cubicBezTo>
                <a:cubicBezTo>
                  <a:pt x="715737" y="893185"/>
                  <a:pt x="893185" y="715737"/>
                  <a:pt x="893185" y="496845"/>
                </a:cubicBezTo>
                <a:cubicBezTo>
                  <a:pt x="893185" y="277951"/>
                  <a:pt x="715737" y="100503"/>
                  <a:pt x="496843" y="100503"/>
                </a:cubicBezTo>
                <a:close/>
                <a:moveTo>
                  <a:pt x="509266" y="156"/>
                </a:moveTo>
                <a:cubicBezTo>
                  <a:pt x="636380" y="3335"/>
                  <a:pt x="762280" y="55006"/>
                  <a:pt x="856839" y="154416"/>
                </a:cubicBezTo>
                <a:lnTo>
                  <a:pt x="856838" y="154417"/>
                </a:lnTo>
                <a:cubicBezTo>
                  <a:pt x="1045956" y="353237"/>
                  <a:pt x="1038091" y="667722"/>
                  <a:pt x="839271" y="856840"/>
                </a:cubicBezTo>
                <a:lnTo>
                  <a:pt x="479277" y="1199267"/>
                </a:lnTo>
                <a:lnTo>
                  <a:pt x="136849" y="839272"/>
                </a:lnTo>
                <a:cubicBezTo>
                  <a:pt x="-52268" y="640452"/>
                  <a:pt x="-44403" y="325967"/>
                  <a:pt x="154416" y="136849"/>
                </a:cubicBezTo>
                <a:cubicBezTo>
                  <a:pt x="253826" y="42291"/>
                  <a:pt x="382152" y="-3023"/>
                  <a:pt x="509266" y="156"/>
                </a:cubicBezTo>
                <a:close/>
              </a:path>
            </a:pathLst>
          </a:custGeom>
          <a:solidFill>
            <a:srgbClr val="5F9B6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0" rIns="108000" bIns="216000" anchor="ctr">
            <a:normAutofit fontScale="55000" lnSpcReduction="20000"/>
          </a:bodyPr>
          <a:lstStyle/>
          <a:p>
            <a:pPr algn="ctr">
              <a:lnSpc>
                <a:spcPct val="120000"/>
              </a:lnSpc>
              <a:defRPr/>
            </a:pPr>
            <a:endParaRPr lang="zh-CN" altLang="en-US" sz="3600" dirty="0">
              <a:solidFill>
                <a:srgbClr val="01A7AB"/>
              </a:solidFill>
              <a:latin typeface="Adobe Garamond Pro Bold" panose="02020702060506020403" pitchFamily="18" charset="0"/>
            </a:endParaRPr>
          </a:p>
        </p:txBody>
      </p:sp>
      <p:sp>
        <p:nvSpPr>
          <p:cNvPr id="6" name="圆角矩形 86"/>
          <p:cNvSpPr>
            <a:spLocks noChangeArrowheads="1"/>
          </p:cNvSpPr>
          <p:nvPr/>
        </p:nvSpPr>
        <p:spPr bwMode="auto">
          <a:xfrm>
            <a:off x="285750" y="1773238"/>
            <a:ext cx="6746875" cy="4686300"/>
          </a:xfrm>
          <a:prstGeom prst="roundRect">
            <a:avLst>
              <a:gd name="adj" fmla="val 7847"/>
            </a:avLst>
          </a:prstGeom>
          <a:gradFill rotWithShape="1">
            <a:gsLst>
              <a:gs pos="0">
                <a:srgbClr val="FFFFFF"/>
              </a:gs>
              <a:gs pos="29999">
                <a:srgbClr val="FFFFFF"/>
              </a:gs>
              <a:gs pos="100000">
                <a:srgbClr val="BFBFBF"/>
              </a:gs>
            </a:gsLst>
            <a:lin ang="2700000" scaled="1"/>
          </a:gradFill>
          <a:ln w="38100" cap="flat" cmpd="sng">
            <a:solidFill>
              <a:srgbClr val="5F9B6A"/>
            </a:solidFill>
            <a:bevel/>
          </a:ln>
        </p:spPr>
        <p:txBody>
          <a:bodyPr anchor="ctr"/>
          <a:lstStyle>
            <a:lvl1pPr defTabSz="-635">
              <a:tabLst>
                <a:tab pos="1365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defTabSz="-635">
              <a:tabLst>
                <a:tab pos="1365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defTabSz="-635">
              <a:tabLst>
                <a:tab pos="1365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defTabSz="-635">
              <a:tabLst>
                <a:tab pos="1365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defTabSz="-635">
              <a:tabLst>
                <a:tab pos="1365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defTabSz="-63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tabLst>
                <a:tab pos="1365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defTabSz="-63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tabLst>
                <a:tab pos="1365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defTabSz="-63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tabLst>
                <a:tab pos="1365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defTabSz="-63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tabLst>
                <a:tab pos="1365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lvl="2" algn="ctr" defTabSz="914400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buFont typeface="Wingdings" panose="05000000000000000000" pitchFamily="2" charset="2"/>
              <a:buChar char="n"/>
              <a:defRPr/>
            </a:pPr>
            <a:endParaRPr lang="zh-CN" altLang="zh-CN" sz="1400" kern="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grpSp>
        <p:nvGrpSpPr>
          <p:cNvPr id="29700" name="组合 11"/>
          <p:cNvGrpSpPr>
            <a:grpSpLocks/>
          </p:cNvGrpSpPr>
          <p:nvPr/>
        </p:nvGrpSpPr>
        <p:grpSpPr bwMode="auto">
          <a:xfrm>
            <a:off x="2817813" y="1409700"/>
            <a:ext cx="1511300" cy="666750"/>
            <a:chOff x="400035" y="64945"/>
            <a:chExt cx="3786214" cy="1143009"/>
          </a:xfrm>
        </p:grpSpPr>
        <p:sp>
          <p:nvSpPr>
            <p:cNvPr id="8" name="圆角矩形 89"/>
            <p:cNvSpPr>
              <a:spLocks noChangeArrowheads="1"/>
            </p:cNvSpPr>
            <p:nvPr/>
          </p:nvSpPr>
          <p:spPr bwMode="auto">
            <a:xfrm>
              <a:off x="400035" y="143868"/>
              <a:ext cx="3786214" cy="1064086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FFC000"/>
                </a:gs>
                <a:gs pos="89999">
                  <a:srgbClr val="F7AE1D"/>
                </a:gs>
                <a:gs pos="100000">
                  <a:srgbClr val="EE7D0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/>
            </a:extLst>
          </p:spPr>
          <p:txBody>
            <a:bodyPr anchor="ctr"/>
            <a:lstStyle/>
            <a:p>
              <a:pPr algn="ctr" eaLnBrk="0" fontAlgn="ctr" hangingPunct="0">
                <a:spcBef>
                  <a:spcPts val="0"/>
                </a:spcBef>
                <a:spcAft>
                  <a:spcPts val="0"/>
                </a:spcAft>
                <a:buClr>
                  <a:srgbClr val="FF0000"/>
                </a:buClr>
                <a:buSzPct val="70000"/>
                <a:buFont typeface="Wingdings" panose="05000000000000000000" pitchFamily="2" charset="2"/>
                <a:buChar char="u"/>
                <a:defRPr/>
              </a:pPr>
              <a:endParaRPr lang="zh-CN" altLang="zh-CN" sz="1600" b="1" kern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9" name="Oval 67"/>
            <p:cNvSpPr>
              <a:spLocks noChangeArrowheads="1"/>
            </p:cNvSpPr>
            <p:nvPr/>
          </p:nvSpPr>
          <p:spPr bwMode="auto">
            <a:xfrm>
              <a:off x="495486" y="64945"/>
              <a:ext cx="3499862" cy="1143009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FFC000"/>
                </a:gs>
                <a:gs pos="89999">
                  <a:srgbClr val="F7AE1D"/>
                </a:gs>
                <a:gs pos="100000">
                  <a:srgbClr val="EE7D0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/>
            </a:extLst>
          </p:spPr>
          <p:txBody>
            <a:bodyPr anchor="ctr"/>
            <a:lstStyle/>
            <a:p>
              <a:pPr algn="ctr" eaLnBrk="0" fontAlgn="ctr" hangingPunct="0">
                <a:spcBef>
                  <a:spcPts val="0"/>
                </a:spcBef>
                <a:spcAft>
                  <a:spcPts val="0"/>
                </a:spcAft>
                <a:buClr>
                  <a:srgbClr val="FF0000"/>
                </a:buClr>
                <a:buSzPct val="70000"/>
                <a:buFont typeface="Wingdings" panose="05000000000000000000" pitchFamily="2" charset="2"/>
                <a:buChar char="u"/>
                <a:defRPr/>
              </a:pPr>
              <a:endParaRPr lang="zh-CN" altLang="zh-CN" sz="1600" b="1" kern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sp>
        <p:nvSpPr>
          <p:cNvPr id="29701" name="矩形 9"/>
          <p:cNvSpPr>
            <a:spLocks noChangeArrowheads="1"/>
          </p:cNvSpPr>
          <p:nvPr/>
        </p:nvSpPr>
        <p:spPr bwMode="auto">
          <a:xfrm>
            <a:off x="2947988" y="1455738"/>
            <a:ext cx="1249362" cy="547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 b="1">
                <a:solidFill>
                  <a:schemeClr val="bg1"/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梅兰芳</a:t>
            </a:r>
          </a:p>
        </p:txBody>
      </p:sp>
      <p:sp>
        <p:nvSpPr>
          <p:cNvPr id="11" name="矩形 10"/>
          <p:cNvSpPr>
            <a:spLocks noChangeArrowheads="1"/>
          </p:cNvSpPr>
          <p:nvPr/>
        </p:nvSpPr>
        <p:spPr bwMode="auto">
          <a:xfrm>
            <a:off x="401638" y="1979613"/>
            <a:ext cx="6475412" cy="420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000">
                <a:latin typeface="微软雅黑" pitchFamily="34" charset="-122"/>
                <a:ea typeface="微软雅黑" pitchFamily="34" charset="-122"/>
                <a:sym typeface="+mn-ea"/>
              </a:rPr>
              <a:t>         </a:t>
            </a:r>
            <a:r>
              <a:rPr lang="zh-CN" altLang="en-US" sz="2000" b="1">
                <a:latin typeface="华文楷体" pitchFamily="2" charset="-122"/>
                <a:ea typeface="华文楷体" pitchFamily="2" charset="-122"/>
                <a:sym typeface="+mn-ea"/>
              </a:rPr>
              <a:t>梅兰芳于</a:t>
            </a:r>
            <a:r>
              <a:rPr lang="en-US" altLang="zh-CN" sz="2000" b="1">
                <a:latin typeface="华文楷体" pitchFamily="2" charset="-122"/>
                <a:ea typeface="华文楷体" pitchFamily="2" charset="-122"/>
                <a:sym typeface="+mn-ea"/>
              </a:rPr>
              <a:t>1894</a:t>
            </a:r>
            <a:r>
              <a:rPr lang="zh-CN" altLang="en-US" sz="2000" b="1">
                <a:latin typeface="华文楷体" pitchFamily="2" charset="-122"/>
                <a:ea typeface="华文楷体" pitchFamily="2" charset="-122"/>
                <a:sym typeface="+mn-ea"/>
              </a:rPr>
              <a:t>年出生于梨园世家。梅兰芳父母早亡，由伯父梅雨田抚养成人。梅兰芳 </a:t>
            </a:r>
            <a:r>
              <a:rPr lang="en-US" altLang="zh-CN" sz="2000" b="1">
                <a:latin typeface="华文楷体" pitchFamily="2" charset="-122"/>
                <a:ea typeface="华文楷体" pitchFamily="2" charset="-122"/>
                <a:sym typeface="+mn-ea"/>
              </a:rPr>
              <a:t>8</a:t>
            </a:r>
            <a:r>
              <a:rPr lang="zh-CN" altLang="en-US" sz="2000" b="1">
                <a:latin typeface="华文楷体" pitchFamily="2" charset="-122"/>
                <a:ea typeface="华文楷体" pitchFamily="2" charset="-122"/>
                <a:sym typeface="+mn-ea"/>
              </a:rPr>
              <a:t>岁开始学戏， </a:t>
            </a:r>
            <a:r>
              <a:rPr lang="en-US" altLang="zh-CN" sz="2000" b="1">
                <a:latin typeface="华文楷体" pitchFamily="2" charset="-122"/>
                <a:ea typeface="华文楷体" pitchFamily="2" charset="-122"/>
                <a:sym typeface="+mn-ea"/>
              </a:rPr>
              <a:t>9</a:t>
            </a:r>
            <a:r>
              <a:rPr lang="zh-CN" altLang="en-US" sz="2000" b="1">
                <a:latin typeface="华文楷体" pitchFamily="2" charset="-122"/>
                <a:ea typeface="华文楷体" pitchFamily="2" charset="-122"/>
                <a:sym typeface="+mn-ea"/>
              </a:rPr>
              <a:t>岁从名旦吴菱仙学唱青衣。光绪三十年</a:t>
            </a:r>
            <a:r>
              <a:rPr lang="en-US" altLang="zh-CN" sz="2000" b="1">
                <a:latin typeface="华文楷体" pitchFamily="2" charset="-122"/>
                <a:ea typeface="华文楷体" pitchFamily="2" charset="-122"/>
                <a:sym typeface="+mn-ea"/>
              </a:rPr>
              <a:t>(1904)</a:t>
            </a:r>
            <a:r>
              <a:rPr lang="zh-CN" altLang="en-US" sz="2000" b="1">
                <a:latin typeface="华文楷体" pitchFamily="2" charset="-122"/>
                <a:ea typeface="华文楷体" pitchFamily="2" charset="-122"/>
                <a:sym typeface="+mn-ea"/>
              </a:rPr>
              <a:t>农历七月初七，</a:t>
            </a:r>
            <a:r>
              <a:rPr lang="en-US" altLang="zh-CN" sz="2000" b="1">
                <a:latin typeface="华文楷体" pitchFamily="2" charset="-122"/>
                <a:ea typeface="华文楷体" pitchFamily="2" charset="-122"/>
                <a:sym typeface="+mn-ea"/>
              </a:rPr>
              <a:t>10</a:t>
            </a:r>
            <a:r>
              <a:rPr lang="zh-CN" altLang="en-US" sz="2000" b="1">
                <a:latin typeface="华文楷体" pitchFamily="2" charset="-122"/>
                <a:ea typeface="华文楷体" pitchFamily="2" charset="-122"/>
                <a:sym typeface="+mn-ea"/>
              </a:rPr>
              <a:t>岁的梅兰芳第一次登台，在七夕应节戏</a:t>
            </a:r>
            <a:r>
              <a:rPr lang="en-US" altLang="zh-CN" sz="2000" b="1">
                <a:latin typeface="华文楷体" pitchFamily="2" charset="-122"/>
                <a:ea typeface="华文楷体" pitchFamily="2" charset="-122"/>
                <a:sym typeface="+mn-ea"/>
              </a:rPr>
              <a:t>《</a:t>
            </a:r>
            <a:r>
              <a:rPr lang="zh-CN" altLang="en-US" sz="2000" b="1">
                <a:latin typeface="华文楷体" pitchFamily="2" charset="-122"/>
                <a:ea typeface="华文楷体" pitchFamily="2" charset="-122"/>
                <a:sym typeface="+mn-ea"/>
              </a:rPr>
              <a:t>天河配</a:t>
            </a:r>
            <a:r>
              <a:rPr lang="en-US" altLang="zh-CN" sz="2000" b="1">
                <a:latin typeface="华文楷体" pitchFamily="2" charset="-122"/>
                <a:ea typeface="华文楷体" pitchFamily="2" charset="-122"/>
                <a:sym typeface="+mn-ea"/>
              </a:rPr>
              <a:t>》</a:t>
            </a:r>
            <a:r>
              <a:rPr lang="zh-CN" altLang="en-US" sz="2000" b="1">
                <a:latin typeface="华文楷体" pitchFamily="2" charset="-122"/>
                <a:ea typeface="华文楷体" pitchFamily="2" charset="-122"/>
                <a:sym typeface="+mn-ea"/>
              </a:rPr>
              <a:t>中串演昆曲</a:t>
            </a:r>
            <a:r>
              <a:rPr lang="en-US" altLang="zh-CN" sz="2000" b="1">
                <a:latin typeface="华文楷体" pitchFamily="2" charset="-122"/>
                <a:ea typeface="华文楷体" pitchFamily="2" charset="-122"/>
                <a:sym typeface="+mn-ea"/>
              </a:rPr>
              <a:t>《</a:t>
            </a:r>
            <a:r>
              <a:rPr lang="zh-CN" altLang="en-US" sz="2000" b="1">
                <a:latin typeface="华文楷体" pitchFamily="2" charset="-122"/>
                <a:ea typeface="华文楷体" pitchFamily="2" charset="-122"/>
                <a:sym typeface="+mn-ea"/>
              </a:rPr>
              <a:t>长生殿</a:t>
            </a:r>
            <a:r>
              <a:rPr lang="en-US" altLang="zh-CN" sz="2000" b="1">
                <a:latin typeface="华文楷体" pitchFamily="2" charset="-122"/>
                <a:ea typeface="华文楷体" pitchFamily="2" charset="-122"/>
                <a:sym typeface="+mn-ea"/>
              </a:rPr>
              <a:t>·</a:t>
            </a:r>
            <a:r>
              <a:rPr lang="zh-CN" altLang="en-US" sz="2000" b="1">
                <a:latin typeface="华文楷体" pitchFamily="2" charset="-122"/>
                <a:ea typeface="华文楷体" pitchFamily="2" charset="-122"/>
                <a:sym typeface="+mn-ea"/>
              </a:rPr>
              <a:t>鹊桥密誓</a:t>
            </a:r>
            <a:r>
              <a:rPr lang="en-US" altLang="zh-CN" sz="2000" b="1">
                <a:latin typeface="华文楷体" pitchFamily="2" charset="-122"/>
                <a:ea typeface="华文楷体" pitchFamily="2" charset="-122"/>
                <a:sym typeface="+mn-ea"/>
              </a:rPr>
              <a:t>》</a:t>
            </a:r>
            <a:r>
              <a:rPr lang="zh-CN" altLang="en-US" sz="2000" b="1">
                <a:latin typeface="华文楷体" pitchFamily="2" charset="-122"/>
                <a:ea typeface="华文楷体" pitchFamily="2" charset="-122"/>
                <a:sym typeface="+mn-ea"/>
              </a:rPr>
              <a:t>的织女。</a:t>
            </a:r>
            <a:r>
              <a:rPr lang="en-US" altLang="zh-CN" sz="2000" b="1">
                <a:latin typeface="华文楷体" pitchFamily="2" charset="-122"/>
                <a:ea typeface="华文楷体" pitchFamily="2" charset="-122"/>
                <a:sym typeface="+mn-ea"/>
              </a:rPr>
              <a:t>1908</a:t>
            </a:r>
            <a:r>
              <a:rPr lang="zh-CN" altLang="en-US" sz="2000" b="1">
                <a:latin typeface="华文楷体" pitchFamily="2" charset="-122"/>
                <a:ea typeface="华文楷体" pitchFamily="2" charset="-122"/>
                <a:sym typeface="+mn-ea"/>
              </a:rPr>
              <a:t>年，搭喜连成班演出。这时他一面继续就教于吴菱仙，一面又向名旦秦稚芬和丑角胡二庚学花旦戏，并刻苦学习昆曲，练武功，广泛观摩旦角本工戏及其他各行角色的演出，为日后的艺术创造打下了坚实的基础。</a:t>
            </a:r>
            <a:endParaRPr lang="zh-CN" altLang="en-US" sz="2000" b="1">
              <a:latin typeface="华文楷体" pitchFamily="2" charset="-122"/>
              <a:ea typeface="华文楷体" pitchFamily="2" charset="-122"/>
              <a:cs typeface="Times New Roman" pitchFamily="18" charset="0"/>
            </a:endParaRP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95185" y="1455420"/>
            <a:ext cx="1767205" cy="2204085"/>
          </a:xfrm>
          <a:prstGeom prst="cube">
            <a:avLst/>
          </a:prstGeom>
          <a:effectLst>
            <a:reflection blurRad="6350" stA="52000" endA="300" endPos="35000" dir="5400000" sy="-100000" algn="bl" rotWithShape="0"/>
          </a:effectLst>
          <a:scene3d>
            <a:camera prst="perspectiveFront"/>
            <a:lightRig rig="threePt" dir="t">
              <a:rot lat="0" lon="0" rev="1200000"/>
            </a:lightRig>
          </a:scene3d>
          <a:sp3d prstMaterial="matte"/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76415" y="4090670"/>
            <a:ext cx="1562100" cy="2095500"/>
          </a:xfrm>
          <a:prstGeom prst="cube">
            <a:avLst/>
          </a:prstGeom>
          <a:effectLst>
            <a:reflection blurRad="6350" stA="52000" endA="300" endPos="35000" dir="5400000" sy="-100000" algn="bl" rotWithShape="0"/>
          </a:effectLst>
          <a:scene3d>
            <a:camera prst="perspectiveFront"/>
            <a:lightRig rig="threePt" dir="t">
              <a:rot lat="0" lon="0" rev="1200000"/>
            </a:lightRig>
          </a:scene3d>
          <a:sp3d prstMaterial="matte"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1" name="图片 11"/>
          <p:cNvPicPr>
            <a:picLocks noChangeAspect="1"/>
          </p:cNvPicPr>
          <p:nvPr/>
        </p:nvPicPr>
        <p:blipFill>
          <a:blip r:embed="rId4"/>
          <a:srcRect l="26978" r="29819" b="28516"/>
          <a:stretch>
            <a:fillRect/>
          </a:stretch>
        </p:blipFill>
        <p:spPr bwMode="auto">
          <a:xfrm>
            <a:off x="384175" y="1520825"/>
            <a:ext cx="1168400" cy="149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2" name="图片 9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040563" y="3651250"/>
            <a:ext cx="1571625" cy="209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906463" y="2403475"/>
            <a:ext cx="7593012" cy="2651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2800">
                <a:solidFill>
                  <a:srgbClr val="C00000"/>
                </a:solidFill>
                <a:latin typeface="Times New Roman" pitchFamily="18" charset="0"/>
              </a:rPr>
              <a:t>        bào         lún        chǒu       jù    </a:t>
            </a:r>
          </a:p>
          <a:p>
            <a:endParaRPr lang="en-US" altLang="zh-CN" sz="2800">
              <a:latin typeface="Times New Roman" pitchFamily="18" charset="0"/>
            </a:endParaRPr>
          </a:p>
          <a:p>
            <a:endParaRPr lang="en-US" altLang="zh-CN" sz="2800">
              <a:solidFill>
                <a:srgbClr val="C00000"/>
              </a:solidFill>
              <a:latin typeface="Times New Roman" pitchFamily="18" charset="0"/>
            </a:endParaRPr>
          </a:p>
          <a:p>
            <a:r>
              <a:rPr lang="en-US" altLang="zh-CN" sz="2800">
                <a:solidFill>
                  <a:srgbClr val="C00000"/>
                </a:solidFill>
                <a:latin typeface="Times New Roman" pitchFamily="18" charset="0"/>
              </a:rPr>
              <a:t>       yāo         pǔ         sāo          rǎo        shì</a:t>
            </a:r>
          </a:p>
          <a:p>
            <a:endParaRPr lang="en-US" altLang="zh-CN" sz="2800">
              <a:solidFill>
                <a:srgbClr val="C00000"/>
              </a:solidFill>
              <a:latin typeface="Times New Roman" pitchFamily="18" charset="0"/>
            </a:endParaRPr>
          </a:p>
          <a:p>
            <a:r>
              <a:rPr lang="en-US" altLang="zh-CN" sz="2800">
                <a:latin typeface="Times New Roman" pitchFamily="18" charset="0"/>
              </a:rPr>
              <a:t>   </a:t>
            </a:r>
            <a:endParaRPr lang="zh-CN" altLang="en-US" sz="2800">
              <a:latin typeface="Times New Roman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021080" y="3019425"/>
            <a:ext cx="6134735" cy="613410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txBody>
          <a:bodyPr>
            <a:spAutoFit/>
          </a:bodyPr>
          <a:lstStyle/>
          <a:p>
            <a:pPr>
              <a:defRPr/>
            </a:pPr>
            <a:r>
              <a:rPr lang="en-US" altLang="zh-CN" sz="3200" dirty="0">
                <a:latin typeface="Times New Roman" panose="02020603050405020304" pitchFamily="18" charset="0"/>
                <a:ea typeface="微软雅黑" panose="020B0503020204020204" pitchFamily="34" charset="-122"/>
              </a:rPr>
              <a:t>      </a:t>
            </a:r>
            <a:r>
              <a:rPr lang="zh-CN" altLang="en-US" sz="3200" dirty="0">
                <a:latin typeface="Times New Roman" panose="02020603050405020304" pitchFamily="18" charset="0"/>
                <a:ea typeface="微软雅黑" panose="020B0503020204020204" pitchFamily="34" charset="-122"/>
              </a:rPr>
              <a:t>爆        沦        丑        拒</a:t>
            </a:r>
            <a:endParaRPr lang="zh-CN" altLang="en-US" sz="3200" dirty="0">
              <a:latin typeface="Times New Roman" panose="02020603050405020304" pitchFamily="18" charset="0"/>
              <a:ea typeface="微软雅黑" panose="020B0503020204020204" pitchFamily="34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015802" y="4325605"/>
            <a:ext cx="6775450" cy="613410"/>
          </a:xfrm>
          <a:prstGeom prst="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zh-CN" sz="3200" dirty="0">
                <a:latin typeface="Times New Roman" panose="02020603050405020304" pitchFamily="18" charset="0"/>
                <a:ea typeface="微软雅黑" panose="020B0503020204020204" pitchFamily="34" charset="-122"/>
              </a:rPr>
              <a:t>      </a:t>
            </a:r>
            <a:r>
              <a:rPr lang="zh-CN" altLang="en-US" sz="3200" dirty="0">
                <a:latin typeface="Times New Roman" panose="02020603050405020304" pitchFamily="18" charset="0"/>
                <a:ea typeface="微软雅黑" panose="020B0503020204020204" pitchFamily="34" charset="-122"/>
              </a:rPr>
              <a:t>邀    </a:t>
            </a:r>
            <a:r>
              <a:rPr lang="zh-CN" altLang="en-US" sz="3200" dirty="0">
                <a:latin typeface="Times New Roman" panose="02020603050405020304" pitchFamily="18" charset="0"/>
                <a:ea typeface="微软雅黑" panose="020B0503020204020204" pitchFamily="34" charset="-122"/>
              </a:rPr>
              <a:t>    普        骚          扰      饰</a:t>
            </a:r>
            <a:endParaRPr lang="zh-CN" altLang="en-US" sz="3200" dirty="0">
              <a:latin typeface="Times New Roman" panose="02020603050405020304" pitchFamily="18" charset="0"/>
              <a:ea typeface="微软雅黑" panose="020B0503020204020204" pitchFamily="34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469900" y="1584325"/>
            <a:ext cx="8232775" cy="4289425"/>
          </a:xfrm>
          <a:prstGeom prst="rect">
            <a:avLst/>
          </a:prstGeom>
          <a:noFill/>
          <a:ln w="13970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latin typeface="Times New Roman" panose="02020603050405020304" pitchFamily="18" charset="0"/>
            </a:endParaRPr>
          </a:p>
        </p:txBody>
      </p:sp>
      <p:sp>
        <p:nvSpPr>
          <p:cNvPr id="3" name="任意多边形 2"/>
          <p:cNvSpPr/>
          <p:nvPr>
            <p:custDataLst>
              <p:tags r:id="rId1"/>
            </p:custDataLst>
          </p:nvPr>
        </p:nvSpPr>
        <p:spPr bwMode="auto">
          <a:xfrm>
            <a:off x="468313" y="703263"/>
            <a:ext cx="552450" cy="561975"/>
          </a:xfrm>
          <a:custGeom>
            <a:avLst/>
            <a:gdLst>
              <a:gd name="connsiteX0" fmla="*/ 496843 w 993687"/>
              <a:gd name="connsiteY0" fmla="*/ 100503 h 1199267"/>
              <a:gd name="connsiteX1" fmla="*/ 100503 w 993687"/>
              <a:gd name="connsiteY1" fmla="*/ 496844 h 1199267"/>
              <a:gd name="connsiteX2" fmla="*/ 496843 w 993687"/>
              <a:gd name="connsiteY2" fmla="*/ 893185 h 1199267"/>
              <a:gd name="connsiteX3" fmla="*/ 893185 w 993687"/>
              <a:gd name="connsiteY3" fmla="*/ 496845 h 1199267"/>
              <a:gd name="connsiteX4" fmla="*/ 496843 w 993687"/>
              <a:gd name="connsiteY4" fmla="*/ 100503 h 1199267"/>
              <a:gd name="connsiteX5" fmla="*/ 509266 w 993687"/>
              <a:gd name="connsiteY5" fmla="*/ 156 h 1199267"/>
              <a:gd name="connsiteX6" fmla="*/ 856839 w 993687"/>
              <a:gd name="connsiteY6" fmla="*/ 154416 h 1199267"/>
              <a:gd name="connsiteX7" fmla="*/ 856838 w 993687"/>
              <a:gd name="connsiteY7" fmla="*/ 154417 h 1199267"/>
              <a:gd name="connsiteX8" fmla="*/ 839271 w 993687"/>
              <a:gd name="connsiteY8" fmla="*/ 856840 h 1199267"/>
              <a:gd name="connsiteX9" fmla="*/ 479277 w 993687"/>
              <a:gd name="connsiteY9" fmla="*/ 1199267 h 1199267"/>
              <a:gd name="connsiteX10" fmla="*/ 136849 w 993687"/>
              <a:gd name="connsiteY10" fmla="*/ 839272 h 1199267"/>
              <a:gd name="connsiteX11" fmla="*/ 154416 w 993687"/>
              <a:gd name="connsiteY11" fmla="*/ 136849 h 1199267"/>
              <a:gd name="connsiteX12" fmla="*/ 509266 w 993687"/>
              <a:gd name="connsiteY12" fmla="*/ 156 h 1199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993687" h="1199267">
                <a:moveTo>
                  <a:pt x="496843" y="100503"/>
                </a:moveTo>
                <a:cubicBezTo>
                  <a:pt x="277951" y="100504"/>
                  <a:pt x="100502" y="277952"/>
                  <a:pt x="100503" y="496844"/>
                </a:cubicBezTo>
                <a:cubicBezTo>
                  <a:pt x="100502" y="715738"/>
                  <a:pt x="277950" y="893186"/>
                  <a:pt x="496843" y="893185"/>
                </a:cubicBezTo>
                <a:cubicBezTo>
                  <a:pt x="715737" y="893185"/>
                  <a:pt x="893185" y="715737"/>
                  <a:pt x="893185" y="496845"/>
                </a:cubicBezTo>
                <a:cubicBezTo>
                  <a:pt x="893185" y="277951"/>
                  <a:pt x="715737" y="100503"/>
                  <a:pt x="496843" y="100503"/>
                </a:cubicBezTo>
                <a:close/>
                <a:moveTo>
                  <a:pt x="509266" y="156"/>
                </a:moveTo>
                <a:cubicBezTo>
                  <a:pt x="636380" y="3335"/>
                  <a:pt x="762280" y="55006"/>
                  <a:pt x="856839" y="154416"/>
                </a:cubicBezTo>
                <a:lnTo>
                  <a:pt x="856838" y="154417"/>
                </a:lnTo>
                <a:cubicBezTo>
                  <a:pt x="1045956" y="353237"/>
                  <a:pt x="1038091" y="667722"/>
                  <a:pt x="839271" y="856840"/>
                </a:cubicBezTo>
                <a:lnTo>
                  <a:pt x="479277" y="1199267"/>
                </a:lnTo>
                <a:lnTo>
                  <a:pt x="136849" y="839272"/>
                </a:lnTo>
                <a:cubicBezTo>
                  <a:pt x="-52268" y="640452"/>
                  <a:pt x="-44403" y="325967"/>
                  <a:pt x="154416" y="136849"/>
                </a:cubicBezTo>
                <a:cubicBezTo>
                  <a:pt x="253826" y="42291"/>
                  <a:pt x="382152" y="-3023"/>
                  <a:pt x="509266" y="156"/>
                </a:cubicBezTo>
                <a:close/>
              </a:path>
            </a:pathLst>
          </a:custGeom>
          <a:solidFill>
            <a:srgbClr val="5F9B6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0" rIns="108000" bIns="216000" anchor="ctr">
            <a:normAutofit fontScale="55000" lnSpcReduction="20000"/>
          </a:bodyPr>
          <a:lstStyle/>
          <a:p>
            <a:pPr algn="ctr">
              <a:lnSpc>
                <a:spcPct val="120000"/>
              </a:lnSpc>
              <a:defRPr/>
            </a:pPr>
            <a:endParaRPr lang="zh-CN" altLang="en-US" sz="3600" dirty="0">
              <a:solidFill>
                <a:srgbClr val="01A7AB"/>
              </a:solidFill>
              <a:latin typeface="Times New Roman" panose="02020603050405020304" pitchFamily="18" charset="0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644525" y="747713"/>
            <a:ext cx="3744913" cy="517525"/>
          </a:xfrm>
          <a:prstGeom prst="rect">
            <a:avLst/>
          </a:prstGeom>
          <a:noFill/>
        </p:spPr>
        <p:txBody>
          <a:bodyPr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buFont typeface="Arial" panose="020B0604020202020204" pitchFamily="34" charset="0"/>
              <a:buNone/>
              <a:defRPr/>
            </a:pPr>
            <a:r>
              <a:rPr lang="zh-CN" altLang="en-US" sz="2800" spc="100" noProof="1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华康海报体W12" pitchFamily="81" charset="-122"/>
              </a:rPr>
              <a:t>听录音，明字音</a:t>
            </a:r>
          </a:p>
        </p:txBody>
      </p:sp>
      <p:pic>
        <p:nvPicPr>
          <p:cNvPr id="11" name="梅兰芳.mp3">
            <a:hlinkClick r:id="" action="ppaction://media"/>
          </p:cNvPr>
          <p:cNvPicPr>
            <a:picLocks noRot="1" noChangeAspect="1" noChangeArrowheads="1"/>
          </p:cNvPicPr>
          <p:nvPr>
            <a:audioFile r:link="rId2"/>
          </p:nvPr>
        </p:nvPicPr>
        <p:blipFill>
          <a:blip r:embed="rId6"/>
          <a:srcRect/>
          <a:stretch>
            <a:fillRect/>
          </a:stretch>
        </p:blipFill>
        <p:spPr bwMode="auto">
          <a:xfrm>
            <a:off x="4094163" y="747713"/>
            <a:ext cx="619125" cy="61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 additive="base">
                                        <p:cTn id="20" dur="461234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21" fill="hold" display="1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</p:childTnLst>
        </p:cTn>
      </p:par>
    </p:tnLst>
    <p:bldLst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5" name="图片 11"/>
          <p:cNvPicPr>
            <a:picLocks noChangeAspect="1"/>
          </p:cNvPicPr>
          <p:nvPr/>
        </p:nvPicPr>
        <p:blipFill>
          <a:blip r:embed="rId3"/>
          <a:srcRect l="26978" r="29819" b="28516"/>
          <a:stretch>
            <a:fillRect/>
          </a:stretch>
        </p:blipFill>
        <p:spPr bwMode="auto">
          <a:xfrm>
            <a:off x="384175" y="1520825"/>
            <a:ext cx="1168400" cy="149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46" name="图片 9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040563" y="3651250"/>
            <a:ext cx="1571625" cy="209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矩形 1"/>
          <p:cNvSpPr/>
          <p:nvPr/>
        </p:nvSpPr>
        <p:spPr>
          <a:xfrm>
            <a:off x="469900" y="1584325"/>
            <a:ext cx="8232775" cy="4289425"/>
          </a:xfrm>
          <a:prstGeom prst="rect">
            <a:avLst/>
          </a:prstGeom>
          <a:noFill/>
          <a:ln w="13970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latin typeface="Times New Roman" panose="02020603050405020304" pitchFamily="18" charset="0"/>
            </a:endParaRPr>
          </a:p>
        </p:txBody>
      </p:sp>
      <p:sp>
        <p:nvSpPr>
          <p:cNvPr id="3" name="任意多边形 2"/>
          <p:cNvSpPr/>
          <p:nvPr>
            <p:custDataLst>
              <p:tags r:id="rId1"/>
            </p:custDataLst>
          </p:nvPr>
        </p:nvSpPr>
        <p:spPr bwMode="auto">
          <a:xfrm>
            <a:off x="468313" y="703263"/>
            <a:ext cx="552450" cy="561975"/>
          </a:xfrm>
          <a:custGeom>
            <a:avLst/>
            <a:gdLst>
              <a:gd name="connsiteX0" fmla="*/ 496843 w 993687"/>
              <a:gd name="connsiteY0" fmla="*/ 100503 h 1199267"/>
              <a:gd name="connsiteX1" fmla="*/ 100503 w 993687"/>
              <a:gd name="connsiteY1" fmla="*/ 496844 h 1199267"/>
              <a:gd name="connsiteX2" fmla="*/ 496843 w 993687"/>
              <a:gd name="connsiteY2" fmla="*/ 893185 h 1199267"/>
              <a:gd name="connsiteX3" fmla="*/ 893185 w 993687"/>
              <a:gd name="connsiteY3" fmla="*/ 496845 h 1199267"/>
              <a:gd name="connsiteX4" fmla="*/ 496843 w 993687"/>
              <a:gd name="connsiteY4" fmla="*/ 100503 h 1199267"/>
              <a:gd name="connsiteX5" fmla="*/ 509266 w 993687"/>
              <a:gd name="connsiteY5" fmla="*/ 156 h 1199267"/>
              <a:gd name="connsiteX6" fmla="*/ 856839 w 993687"/>
              <a:gd name="connsiteY6" fmla="*/ 154416 h 1199267"/>
              <a:gd name="connsiteX7" fmla="*/ 856838 w 993687"/>
              <a:gd name="connsiteY7" fmla="*/ 154417 h 1199267"/>
              <a:gd name="connsiteX8" fmla="*/ 839271 w 993687"/>
              <a:gd name="connsiteY8" fmla="*/ 856840 h 1199267"/>
              <a:gd name="connsiteX9" fmla="*/ 479277 w 993687"/>
              <a:gd name="connsiteY9" fmla="*/ 1199267 h 1199267"/>
              <a:gd name="connsiteX10" fmla="*/ 136849 w 993687"/>
              <a:gd name="connsiteY10" fmla="*/ 839272 h 1199267"/>
              <a:gd name="connsiteX11" fmla="*/ 154416 w 993687"/>
              <a:gd name="connsiteY11" fmla="*/ 136849 h 1199267"/>
              <a:gd name="connsiteX12" fmla="*/ 509266 w 993687"/>
              <a:gd name="connsiteY12" fmla="*/ 156 h 1199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993687" h="1199267">
                <a:moveTo>
                  <a:pt x="496843" y="100503"/>
                </a:moveTo>
                <a:cubicBezTo>
                  <a:pt x="277951" y="100504"/>
                  <a:pt x="100502" y="277952"/>
                  <a:pt x="100503" y="496844"/>
                </a:cubicBezTo>
                <a:cubicBezTo>
                  <a:pt x="100502" y="715738"/>
                  <a:pt x="277950" y="893186"/>
                  <a:pt x="496843" y="893185"/>
                </a:cubicBezTo>
                <a:cubicBezTo>
                  <a:pt x="715737" y="893185"/>
                  <a:pt x="893185" y="715737"/>
                  <a:pt x="893185" y="496845"/>
                </a:cubicBezTo>
                <a:cubicBezTo>
                  <a:pt x="893185" y="277951"/>
                  <a:pt x="715737" y="100503"/>
                  <a:pt x="496843" y="100503"/>
                </a:cubicBezTo>
                <a:close/>
                <a:moveTo>
                  <a:pt x="509266" y="156"/>
                </a:moveTo>
                <a:cubicBezTo>
                  <a:pt x="636380" y="3335"/>
                  <a:pt x="762280" y="55006"/>
                  <a:pt x="856839" y="154416"/>
                </a:cubicBezTo>
                <a:lnTo>
                  <a:pt x="856838" y="154417"/>
                </a:lnTo>
                <a:cubicBezTo>
                  <a:pt x="1045956" y="353237"/>
                  <a:pt x="1038091" y="667722"/>
                  <a:pt x="839271" y="856840"/>
                </a:cubicBezTo>
                <a:lnTo>
                  <a:pt x="479277" y="1199267"/>
                </a:lnTo>
                <a:lnTo>
                  <a:pt x="136849" y="839272"/>
                </a:lnTo>
                <a:cubicBezTo>
                  <a:pt x="-52268" y="640452"/>
                  <a:pt x="-44403" y="325967"/>
                  <a:pt x="154416" y="136849"/>
                </a:cubicBezTo>
                <a:cubicBezTo>
                  <a:pt x="253826" y="42291"/>
                  <a:pt x="382152" y="-3023"/>
                  <a:pt x="509266" y="156"/>
                </a:cubicBezTo>
                <a:close/>
              </a:path>
            </a:pathLst>
          </a:custGeom>
          <a:solidFill>
            <a:srgbClr val="5F9B6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0" rIns="108000" bIns="216000" anchor="ctr">
            <a:normAutofit fontScale="55000" lnSpcReduction="20000"/>
          </a:bodyPr>
          <a:lstStyle/>
          <a:p>
            <a:pPr algn="ctr">
              <a:lnSpc>
                <a:spcPct val="120000"/>
              </a:lnSpc>
              <a:defRPr/>
            </a:pPr>
            <a:endParaRPr lang="zh-CN" altLang="en-US" sz="3600" dirty="0">
              <a:solidFill>
                <a:srgbClr val="01A7AB"/>
              </a:solidFill>
              <a:latin typeface="Times New Roman" panose="02020603050405020304" pitchFamily="18" charset="0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-173038" y="747713"/>
            <a:ext cx="3743326" cy="517525"/>
          </a:xfrm>
          <a:prstGeom prst="rect">
            <a:avLst/>
          </a:prstGeom>
          <a:noFill/>
        </p:spPr>
        <p:txBody>
          <a:bodyPr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buFont typeface="Arial" panose="020B0604020202020204" pitchFamily="34" charset="0"/>
              <a:buNone/>
              <a:defRPr/>
            </a:pPr>
            <a:r>
              <a:rPr lang="zh-CN" altLang="en-US" sz="2800" spc="100" noProof="1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华康海报体W12" pitchFamily="81" charset="-122"/>
              </a:rPr>
              <a:t>我会读</a:t>
            </a:r>
          </a:p>
        </p:txBody>
      </p:sp>
      <p:sp>
        <p:nvSpPr>
          <p:cNvPr id="7" name="文本框 6"/>
          <p:cNvSpPr txBox="1">
            <a:spLocks noChangeArrowheads="1"/>
          </p:cNvSpPr>
          <p:nvPr/>
        </p:nvSpPr>
        <p:spPr bwMode="auto">
          <a:xfrm>
            <a:off x="1268413" y="2208213"/>
            <a:ext cx="7151687" cy="3538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Wingdings" pitchFamily="2" charset="2"/>
              <a:buNone/>
            </a:pPr>
            <a:r>
              <a:rPr lang="zh-CN" altLang="en-US" sz="320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爆发      沦陷     丑恶     拒绝    邀请</a:t>
            </a:r>
            <a:endParaRPr lang="en-US" altLang="zh-CN" sz="3200">
              <a:solidFill>
                <a:srgbClr val="C00000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buFont typeface="Wingdings" pitchFamily="2" charset="2"/>
              <a:buNone/>
            </a:pPr>
            <a:endParaRPr lang="zh-CN" altLang="en-US" sz="3200">
              <a:solidFill>
                <a:srgbClr val="C00000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buFont typeface="Wingdings" pitchFamily="2" charset="2"/>
              <a:buNone/>
            </a:pPr>
            <a:r>
              <a:rPr lang="zh-CN" altLang="en-US" sz="320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普通      骚扰     粉饰     蓄须    幽默</a:t>
            </a:r>
            <a:endParaRPr lang="zh-CN" altLang="en-US" sz="3200">
              <a:solidFill>
                <a:srgbClr val="C00000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buFont typeface="Wingdings" pitchFamily="2" charset="2"/>
              <a:buNone/>
            </a:pPr>
            <a:endParaRPr lang="en-US" altLang="zh-CN" sz="3200">
              <a:solidFill>
                <a:srgbClr val="C00000"/>
              </a:solidFill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320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堤坝      威胁      老奸巨猾     </a:t>
            </a:r>
          </a:p>
          <a:p>
            <a:endParaRPr lang="zh-CN" altLang="en-US" sz="3200">
              <a:solidFill>
                <a:srgbClr val="C00000"/>
              </a:solidFill>
              <a:latin typeface="微软雅黑" pitchFamily="34" charset="-122"/>
              <a:ea typeface="微软雅黑" pitchFamily="34" charset="-122"/>
              <a:sym typeface="+mn-ea"/>
            </a:endParaRPr>
          </a:p>
          <a:p>
            <a:r>
              <a:rPr lang="zh-CN" altLang="en-US" sz="320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一劳永逸          痴心妄想</a:t>
            </a:r>
            <a:endParaRPr lang="zh-CN" altLang="en-US" sz="32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69" name="图片 9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486650" y="4357688"/>
            <a:ext cx="1571625" cy="209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任意多边形 1"/>
          <p:cNvSpPr/>
          <p:nvPr>
            <p:custDataLst>
              <p:tags r:id="rId1"/>
            </p:custDataLst>
          </p:nvPr>
        </p:nvSpPr>
        <p:spPr bwMode="auto">
          <a:xfrm>
            <a:off x="539750" y="690563"/>
            <a:ext cx="554038" cy="563562"/>
          </a:xfrm>
          <a:custGeom>
            <a:avLst/>
            <a:gdLst>
              <a:gd name="connsiteX0" fmla="*/ 496843 w 993687"/>
              <a:gd name="connsiteY0" fmla="*/ 100503 h 1199267"/>
              <a:gd name="connsiteX1" fmla="*/ 100503 w 993687"/>
              <a:gd name="connsiteY1" fmla="*/ 496844 h 1199267"/>
              <a:gd name="connsiteX2" fmla="*/ 496843 w 993687"/>
              <a:gd name="connsiteY2" fmla="*/ 893185 h 1199267"/>
              <a:gd name="connsiteX3" fmla="*/ 893185 w 993687"/>
              <a:gd name="connsiteY3" fmla="*/ 496845 h 1199267"/>
              <a:gd name="connsiteX4" fmla="*/ 496843 w 993687"/>
              <a:gd name="connsiteY4" fmla="*/ 100503 h 1199267"/>
              <a:gd name="connsiteX5" fmla="*/ 509266 w 993687"/>
              <a:gd name="connsiteY5" fmla="*/ 156 h 1199267"/>
              <a:gd name="connsiteX6" fmla="*/ 856839 w 993687"/>
              <a:gd name="connsiteY6" fmla="*/ 154416 h 1199267"/>
              <a:gd name="connsiteX7" fmla="*/ 856838 w 993687"/>
              <a:gd name="connsiteY7" fmla="*/ 154417 h 1199267"/>
              <a:gd name="connsiteX8" fmla="*/ 839271 w 993687"/>
              <a:gd name="connsiteY8" fmla="*/ 856840 h 1199267"/>
              <a:gd name="connsiteX9" fmla="*/ 479277 w 993687"/>
              <a:gd name="connsiteY9" fmla="*/ 1199267 h 1199267"/>
              <a:gd name="connsiteX10" fmla="*/ 136849 w 993687"/>
              <a:gd name="connsiteY10" fmla="*/ 839272 h 1199267"/>
              <a:gd name="connsiteX11" fmla="*/ 154416 w 993687"/>
              <a:gd name="connsiteY11" fmla="*/ 136849 h 1199267"/>
              <a:gd name="connsiteX12" fmla="*/ 509266 w 993687"/>
              <a:gd name="connsiteY12" fmla="*/ 156 h 1199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993687" h="1199267">
                <a:moveTo>
                  <a:pt x="496843" y="100503"/>
                </a:moveTo>
                <a:cubicBezTo>
                  <a:pt x="277951" y="100504"/>
                  <a:pt x="100502" y="277952"/>
                  <a:pt x="100503" y="496844"/>
                </a:cubicBezTo>
                <a:cubicBezTo>
                  <a:pt x="100502" y="715738"/>
                  <a:pt x="277950" y="893186"/>
                  <a:pt x="496843" y="893185"/>
                </a:cubicBezTo>
                <a:cubicBezTo>
                  <a:pt x="715737" y="893185"/>
                  <a:pt x="893185" y="715737"/>
                  <a:pt x="893185" y="496845"/>
                </a:cubicBezTo>
                <a:cubicBezTo>
                  <a:pt x="893185" y="277951"/>
                  <a:pt x="715737" y="100503"/>
                  <a:pt x="496843" y="100503"/>
                </a:cubicBezTo>
                <a:close/>
                <a:moveTo>
                  <a:pt x="509266" y="156"/>
                </a:moveTo>
                <a:cubicBezTo>
                  <a:pt x="636380" y="3335"/>
                  <a:pt x="762280" y="55006"/>
                  <a:pt x="856839" y="154416"/>
                </a:cubicBezTo>
                <a:lnTo>
                  <a:pt x="856838" y="154417"/>
                </a:lnTo>
                <a:cubicBezTo>
                  <a:pt x="1045956" y="353237"/>
                  <a:pt x="1038091" y="667722"/>
                  <a:pt x="839271" y="856840"/>
                </a:cubicBezTo>
                <a:lnTo>
                  <a:pt x="479277" y="1199267"/>
                </a:lnTo>
                <a:lnTo>
                  <a:pt x="136849" y="839272"/>
                </a:lnTo>
                <a:cubicBezTo>
                  <a:pt x="-52268" y="640452"/>
                  <a:pt x="-44403" y="325967"/>
                  <a:pt x="154416" y="136849"/>
                </a:cubicBezTo>
                <a:cubicBezTo>
                  <a:pt x="253826" y="42291"/>
                  <a:pt x="382152" y="-3023"/>
                  <a:pt x="509266" y="156"/>
                </a:cubicBezTo>
                <a:close/>
              </a:path>
            </a:pathLst>
          </a:custGeom>
          <a:solidFill>
            <a:srgbClr val="48A8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0" rIns="108000" bIns="216000" anchor="ctr">
            <a:normAutofit fontScale="55000" lnSpcReduction="20000"/>
          </a:bodyPr>
          <a:lstStyle/>
          <a:p>
            <a:pPr algn="ctr">
              <a:lnSpc>
                <a:spcPct val="120000"/>
              </a:lnSpc>
              <a:defRPr/>
            </a:pPr>
            <a:endParaRPr lang="zh-CN" altLang="en-US" sz="3600" dirty="0">
              <a:solidFill>
                <a:srgbClr val="01A7AB"/>
              </a:solidFill>
              <a:latin typeface="Adobe Garamond Pro Bold" panose="02020702060506020403" pitchFamily="18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79388" y="690563"/>
            <a:ext cx="3392487" cy="523875"/>
          </a:xfrm>
          <a:prstGeom prst="rect">
            <a:avLst/>
          </a:prstGeom>
          <a:noFill/>
        </p:spPr>
        <p:txBody>
          <a:bodyPr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buFont typeface="Arial" panose="020B0604020202020204" pitchFamily="34" charset="0"/>
              <a:buNone/>
              <a:defRPr/>
            </a:pPr>
            <a:r>
              <a:rPr lang="zh-CN" altLang="en-US" sz="2800" spc="100" noProof="1" smtClean="0">
                <a:solidFill>
                  <a:srgbClr val="48A86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康海报体W12" pitchFamily="81" charset="-122"/>
                <a:ea typeface="华康海报体W12" pitchFamily="81" charset="-122"/>
              </a:rPr>
              <a:t>初读感知</a:t>
            </a:r>
            <a:endParaRPr lang="zh-CN" altLang="en-US" sz="2800" spc="100" noProof="1">
              <a:solidFill>
                <a:srgbClr val="48A86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华康海报体W12" pitchFamily="81" charset="-122"/>
              <a:ea typeface="华康海报体W12" pitchFamily="81" charset="-122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1741488" y="1976438"/>
            <a:ext cx="6070600" cy="720725"/>
          </a:xfrm>
          <a:prstGeom prst="rect">
            <a:avLst/>
          </a:prstGeom>
          <a:gradFill>
            <a:gsLst>
              <a:gs pos="33000">
                <a:srgbClr val="F9F9F9"/>
              </a:gs>
              <a:gs pos="100000">
                <a:srgbClr val="D7D7D7"/>
              </a:gs>
            </a:gsLst>
            <a:lin ang="5400000" scaled="0"/>
          </a:gradFill>
          <a:ln w="3175" cap="flat" cmpd="sng" algn="ctr">
            <a:solidFill>
              <a:srgbClr val="D7D7D7"/>
            </a:solidFill>
            <a:prstDash val="soli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600" b="1" kern="0" dirty="0">
              <a:solidFill>
                <a:sysClr val="window" lastClr="FFFFFF">
                  <a:lumMod val="50000"/>
                </a:sys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AutoShape 4"/>
          <p:cNvSpPr>
            <a:spLocks noChangeArrowheads="1"/>
          </p:cNvSpPr>
          <p:nvPr/>
        </p:nvSpPr>
        <p:spPr bwMode="auto">
          <a:xfrm>
            <a:off x="1187450" y="1962150"/>
            <a:ext cx="1620838" cy="735013"/>
          </a:xfrm>
          <a:prstGeom prst="hexagon">
            <a:avLst>
              <a:gd name="adj" fmla="val 28657"/>
              <a:gd name="vf" fmla="val 115470"/>
            </a:avLst>
          </a:prstGeom>
          <a:gradFill>
            <a:gsLst>
              <a:gs pos="33000">
                <a:srgbClr val="92D050"/>
              </a:gs>
              <a:gs pos="100000">
                <a:srgbClr val="5F9B6A"/>
              </a:gs>
            </a:gsLst>
            <a:lin ang="5400000" scaled="0"/>
          </a:gradFill>
          <a:ln w="3175" cap="flat" cmpd="sng" algn="ctr">
            <a:solidFill>
              <a:srgbClr val="D7D7D7"/>
            </a:solidFill>
            <a:prstDash val="solid"/>
          </a:ln>
          <a:effectLst/>
        </p:spPr>
        <p:txBody>
          <a:bodyPr anchor="ctr"/>
          <a:lstStyle/>
          <a:p>
            <a:pPr algn="ctr">
              <a:lnSpc>
                <a:spcPct val="120000"/>
              </a:lnSpc>
              <a:defRPr/>
            </a:pPr>
            <a:endParaRPr lang="en-US" altLang="zh-CN" sz="2800" b="1" kern="0" dirty="0">
              <a:solidFill>
                <a:sysClr val="window" lastClr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2774" name="矩形 20"/>
          <p:cNvSpPr>
            <a:spLocks noChangeArrowheads="1"/>
          </p:cNvSpPr>
          <p:nvPr/>
        </p:nvSpPr>
        <p:spPr bwMode="auto">
          <a:xfrm>
            <a:off x="1552575" y="2051050"/>
            <a:ext cx="893763" cy="547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 b="1">
                <a:solidFill>
                  <a:srgbClr val="FFFFFF"/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沦陷</a:t>
            </a:r>
          </a:p>
        </p:txBody>
      </p:sp>
      <p:sp>
        <p:nvSpPr>
          <p:cNvPr id="22" name="矩形 21"/>
          <p:cNvSpPr>
            <a:spLocks noChangeArrowheads="1"/>
          </p:cNvSpPr>
          <p:nvPr/>
        </p:nvSpPr>
        <p:spPr bwMode="auto">
          <a:xfrm>
            <a:off x="3176588" y="2078038"/>
            <a:ext cx="1970087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</a:rPr>
              <a:t>被敌人占领</a:t>
            </a:r>
          </a:p>
        </p:txBody>
      </p:sp>
      <p:sp>
        <p:nvSpPr>
          <p:cNvPr id="23" name="矩形 22"/>
          <p:cNvSpPr/>
          <p:nvPr/>
        </p:nvSpPr>
        <p:spPr>
          <a:xfrm>
            <a:off x="4160838" y="3167063"/>
            <a:ext cx="3209925" cy="720725"/>
          </a:xfrm>
          <a:prstGeom prst="rect">
            <a:avLst/>
          </a:prstGeom>
          <a:gradFill>
            <a:gsLst>
              <a:gs pos="33000">
                <a:srgbClr val="F9F9F9"/>
              </a:gs>
              <a:gs pos="100000">
                <a:srgbClr val="D7D7D7"/>
              </a:gs>
            </a:gsLst>
            <a:lin ang="5400000" scaled="0"/>
          </a:gradFill>
          <a:ln w="3175" cap="flat" cmpd="sng" algn="ctr">
            <a:solidFill>
              <a:srgbClr val="D7D7D7"/>
            </a:solidFill>
            <a:prstDash val="soli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600" b="1" kern="0" dirty="0">
              <a:solidFill>
                <a:sysClr val="window" lastClr="FFFFFF">
                  <a:lumMod val="50000"/>
                </a:sys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AutoShape 4"/>
          <p:cNvSpPr>
            <a:spLocks noChangeArrowheads="1"/>
          </p:cNvSpPr>
          <p:nvPr/>
        </p:nvSpPr>
        <p:spPr bwMode="auto">
          <a:xfrm>
            <a:off x="6329363" y="3152775"/>
            <a:ext cx="1620837" cy="735013"/>
          </a:xfrm>
          <a:prstGeom prst="hexagon">
            <a:avLst>
              <a:gd name="adj" fmla="val 28657"/>
              <a:gd name="vf" fmla="val 115470"/>
            </a:avLst>
          </a:prstGeom>
          <a:gradFill>
            <a:gsLst>
              <a:gs pos="33000">
                <a:srgbClr val="92D050"/>
              </a:gs>
              <a:gs pos="100000">
                <a:srgbClr val="5F9B6A"/>
              </a:gs>
            </a:gsLst>
            <a:lin ang="5400000" scaled="0"/>
          </a:gradFill>
          <a:ln w="3175" cap="flat" cmpd="sng" algn="ctr">
            <a:solidFill>
              <a:srgbClr val="D7D7D7"/>
            </a:solidFill>
            <a:prstDash val="solid"/>
          </a:ln>
          <a:effectLst/>
        </p:spPr>
        <p:txBody>
          <a:bodyPr anchor="ctr"/>
          <a:lstStyle/>
          <a:p>
            <a:pPr algn="ctr">
              <a:lnSpc>
                <a:spcPct val="120000"/>
              </a:lnSpc>
              <a:defRPr/>
            </a:pPr>
            <a:endParaRPr lang="en-US" altLang="zh-CN" sz="2800" b="1" kern="0" dirty="0">
              <a:solidFill>
                <a:sysClr val="window" lastClr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2778" name="矩形 24"/>
          <p:cNvSpPr>
            <a:spLocks noChangeArrowheads="1"/>
          </p:cNvSpPr>
          <p:nvPr/>
        </p:nvSpPr>
        <p:spPr bwMode="auto">
          <a:xfrm>
            <a:off x="6692900" y="3246438"/>
            <a:ext cx="893763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 b="1">
                <a:solidFill>
                  <a:srgbClr val="FFFFFF"/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粉饰</a:t>
            </a:r>
          </a:p>
        </p:txBody>
      </p:sp>
      <p:sp>
        <p:nvSpPr>
          <p:cNvPr id="26" name="矩形 25"/>
          <p:cNvSpPr/>
          <p:nvPr/>
        </p:nvSpPr>
        <p:spPr>
          <a:xfrm>
            <a:off x="1741488" y="4257675"/>
            <a:ext cx="5845175" cy="719138"/>
          </a:xfrm>
          <a:prstGeom prst="rect">
            <a:avLst/>
          </a:prstGeom>
          <a:gradFill>
            <a:gsLst>
              <a:gs pos="33000">
                <a:srgbClr val="F9F9F9"/>
              </a:gs>
              <a:gs pos="100000">
                <a:srgbClr val="D7D7D7"/>
              </a:gs>
            </a:gsLst>
            <a:lin ang="5400000" scaled="0"/>
          </a:gradFill>
          <a:ln w="3175" cap="flat" cmpd="sng" algn="ctr">
            <a:solidFill>
              <a:srgbClr val="D7D7D7"/>
            </a:solidFill>
            <a:prstDash val="soli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600" b="1" kern="0" dirty="0">
              <a:solidFill>
                <a:sysClr val="window" lastClr="FFFFFF">
                  <a:lumMod val="50000"/>
                </a:sys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AutoShape 4"/>
          <p:cNvSpPr>
            <a:spLocks noChangeArrowheads="1"/>
          </p:cNvSpPr>
          <p:nvPr/>
        </p:nvSpPr>
        <p:spPr bwMode="auto">
          <a:xfrm>
            <a:off x="1184275" y="4241800"/>
            <a:ext cx="1620838" cy="735013"/>
          </a:xfrm>
          <a:prstGeom prst="hexagon">
            <a:avLst>
              <a:gd name="adj" fmla="val 28657"/>
              <a:gd name="vf" fmla="val 115470"/>
            </a:avLst>
          </a:prstGeom>
          <a:gradFill>
            <a:gsLst>
              <a:gs pos="33000">
                <a:srgbClr val="92D050"/>
              </a:gs>
              <a:gs pos="100000">
                <a:srgbClr val="5F9B6A"/>
              </a:gs>
            </a:gsLst>
            <a:lin ang="5400000" scaled="0"/>
          </a:gradFill>
          <a:ln w="3175" cap="flat" cmpd="sng" algn="ctr">
            <a:solidFill>
              <a:srgbClr val="D7D7D7"/>
            </a:solidFill>
            <a:prstDash val="solid"/>
          </a:ln>
          <a:effectLst/>
        </p:spPr>
        <p:txBody>
          <a:bodyPr anchor="ctr"/>
          <a:lstStyle/>
          <a:p>
            <a:pPr algn="ctr">
              <a:lnSpc>
                <a:spcPct val="120000"/>
              </a:lnSpc>
              <a:defRPr/>
            </a:pPr>
            <a:endParaRPr lang="en-US" altLang="zh-CN" sz="2800" b="1" kern="0" dirty="0">
              <a:solidFill>
                <a:sysClr val="window" lastClr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2781" name="矩形 27"/>
          <p:cNvSpPr>
            <a:spLocks noChangeArrowheads="1"/>
          </p:cNvSpPr>
          <p:nvPr/>
        </p:nvSpPr>
        <p:spPr bwMode="auto">
          <a:xfrm>
            <a:off x="1552575" y="4311650"/>
            <a:ext cx="893763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 b="1">
                <a:solidFill>
                  <a:srgbClr val="FFFFFF"/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窘迫</a:t>
            </a:r>
          </a:p>
        </p:txBody>
      </p:sp>
      <p:sp>
        <p:nvSpPr>
          <p:cNvPr id="32" name="矩形 31"/>
          <p:cNvSpPr>
            <a:spLocks noChangeArrowheads="1"/>
          </p:cNvSpPr>
          <p:nvPr/>
        </p:nvSpPr>
        <p:spPr bwMode="auto">
          <a:xfrm>
            <a:off x="4662488" y="3276600"/>
            <a:ext cx="220662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</a:rPr>
              <a:t>掩饰</a:t>
            </a:r>
          </a:p>
        </p:txBody>
      </p:sp>
      <p:sp>
        <p:nvSpPr>
          <p:cNvPr id="33" name="矩形 32"/>
          <p:cNvSpPr>
            <a:spLocks noChangeArrowheads="1"/>
          </p:cNvSpPr>
          <p:nvPr/>
        </p:nvSpPr>
        <p:spPr bwMode="auto">
          <a:xfrm>
            <a:off x="2805113" y="4357688"/>
            <a:ext cx="484187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</a:rPr>
              <a:t>一是非常穷困，二是十分为难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32" grpId="0"/>
      <p:bldP spid="3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3" name="图片 3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9063" y="2616200"/>
            <a:ext cx="2441575" cy="1892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任意多边形 1"/>
          <p:cNvSpPr/>
          <p:nvPr>
            <p:custDataLst>
              <p:tags r:id="rId1"/>
            </p:custDataLst>
          </p:nvPr>
        </p:nvSpPr>
        <p:spPr bwMode="auto">
          <a:xfrm>
            <a:off x="539750" y="690563"/>
            <a:ext cx="554038" cy="563562"/>
          </a:xfrm>
          <a:custGeom>
            <a:avLst/>
            <a:gdLst>
              <a:gd name="connsiteX0" fmla="*/ 496843 w 993687"/>
              <a:gd name="connsiteY0" fmla="*/ 100503 h 1199267"/>
              <a:gd name="connsiteX1" fmla="*/ 100503 w 993687"/>
              <a:gd name="connsiteY1" fmla="*/ 496844 h 1199267"/>
              <a:gd name="connsiteX2" fmla="*/ 496843 w 993687"/>
              <a:gd name="connsiteY2" fmla="*/ 893185 h 1199267"/>
              <a:gd name="connsiteX3" fmla="*/ 893185 w 993687"/>
              <a:gd name="connsiteY3" fmla="*/ 496845 h 1199267"/>
              <a:gd name="connsiteX4" fmla="*/ 496843 w 993687"/>
              <a:gd name="connsiteY4" fmla="*/ 100503 h 1199267"/>
              <a:gd name="connsiteX5" fmla="*/ 509266 w 993687"/>
              <a:gd name="connsiteY5" fmla="*/ 156 h 1199267"/>
              <a:gd name="connsiteX6" fmla="*/ 856839 w 993687"/>
              <a:gd name="connsiteY6" fmla="*/ 154416 h 1199267"/>
              <a:gd name="connsiteX7" fmla="*/ 856838 w 993687"/>
              <a:gd name="connsiteY7" fmla="*/ 154417 h 1199267"/>
              <a:gd name="connsiteX8" fmla="*/ 839271 w 993687"/>
              <a:gd name="connsiteY8" fmla="*/ 856840 h 1199267"/>
              <a:gd name="connsiteX9" fmla="*/ 479277 w 993687"/>
              <a:gd name="connsiteY9" fmla="*/ 1199267 h 1199267"/>
              <a:gd name="connsiteX10" fmla="*/ 136849 w 993687"/>
              <a:gd name="connsiteY10" fmla="*/ 839272 h 1199267"/>
              <a:gd name="connsiteX11" fmla="*/ 154416 w 993687"/>
              <a:gd name="connsiteY11" fmla="*/ 136849 h 1199267"/>
              <a:gd name="connsiteX12" fmla="*/ 509266 w 993687"/>
              <a:gd name="connsiteY12" fmla="*/ 156 h 1199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993687" h="1199267">
                <a:moveTo>
                  <a:pt x="496843" y="100503"/>
                </a:moveTo>
                <a:cubicBezTo>
                  <a:pt x="277951" y="100504"/>
                  <a:pt x="100502" y="277952"/>
                  <a:pt x="100503" y="496844"/>
                </a:cubicBezTo>
                <a:cubicBezTo>
                  <a:pt x="100502" y="715738"/>
                  <a:pt x="277950" y="893186"/>
                  <a:pt x="496843" y="893185"/>
                </a:cubicBezTo>
                <a:cubicBezTo>
                  <a:pt x="715737" y="893185"/>
                  <a:pt x="893185" y="715737"/>
                  <a:pt x="893185" y="496845"/>
                </a:cubicBezTo>
                <a:cubicBezTo>
                  <a:pt x="893185" y="277951"/>
                  <a:pt x="715737" y="100503"/>
                  <a:pt x="496843" y="100503"/>
                </a:cubicBezTo>
                <a:close/>
                <a:moveTo>
                  <a:pt x="509266" y="156"/>
                </a:moveTo>
                <a:cubicBezTo>
                  <a:pt x="636380" y="3335"/>
                  <a:pt x="762280" y="55006"/>
                  <a:pt x="856839" y="154416"/>
                </a:cubicBezTo>
                <a:lnTo>
                  <a:pt x="856838" y="154417"/>
                </a:lnTo>
                <a:cubicBezTo>
                  <a:pt x="1045956" y="353237"/>
                  <a:pt x="1038091" y="667722"/>
                  <a:pt x="839271" y="856840"/>
                </a:cubicBezTo>
                <a:lnTo>
                  <a:pt x="479277" y="1199267"/>
                </a:lnTo>
                <a:lnTo>
                  <a:pt x="136849" y="839272"/>
                </a:lnTo>
                <a:cubicBezTo>
                  <a:pt x="-52268" y="640452"/>
                  <a:pt x="-44403" y="325967"/>
                  <a:pt x="154416" y="136849"/>
                </a:cubicBezTo>
                <a:cubicBezTo>
                  <a:pt x="253826" y="42291"/>
                  <a:pt x="382152" y="-3023"/>
                  <a:pt x="509266" y="156"/>
                </a:cubicBezTo>
                <a:close/>
              </a:path>
            </a:pathLst>
          </a:custGeom>
          <a:solidFill>
            <a:srgbClr val="48A8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0" rIns="108000" bIns="216000" anchor="ctr">
            <a:normAutofit fontScale="55000" lnSpcReduction="20000"/>
          </a:bodyPr>
          <a:lstStyle/>
          <a:p>
            <a:pPr algn="ctr">
              <a:lnSpc>
                <a:spcPct val="120000"/>
              </a:lnSpc>
              <a:defRPr/>
            </a:pPr>
            <a:endParaRPr lang="zh-CN" altLang="en-US" sz="3600" dirty="0">
              <a:solidFill>
                <a:srgbClr val="01A7AB"/>
              </a:solidFill>
              <a:latin typeface="Adobe Garamond Pro Bold" panose="02020702060506020403" pitchFamily="18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79388" y="690563"/>
            <a:ext cx="3392487" cy="523875"/>
          </a:xfrm>
          <a:prstGeom prst="rect">
            <a:avLst/>
          </a:prstGeom>
          <a:noFill/>
        </p:spPr>
        <p:txBody>
          <a:bodyPr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buFont typeface="Arial" panose="020B0604020202020204" pitchFamily="34" charset="0"/>
              <a:buNone/>
              <a:defRPr/>
            </a:pPr>
            <a:r>
              <a:rPr lang="zh-CN" altLang="en-US" sz="2800" spc="100" noProof="1" smtClean="0">
                <a:solidFill>
                  <a:srgbClr val="48A86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康海报体W12" pitchFamily="81" charset="-122"/>
                <a:ea typeface="华康海报体W12" pitchFamily="81" charset="-122"/>
              </a:rPr>
              <a:t>初读感知</a:t>
            </a:r>
            <a:endParaRPr lang="zh-CN" altLang="en-US" sz="2800" spc="100" noProof="1">
              <a:solidFill>
                <a:srgbClr val="48A86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华康海报体W12" pitchFamily="81" charset="-122"/>
              <a:ea typeface="华康海报体W12" pitchFamily="81" charset="-122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1741488" y="1976438"/>
            <a:ext cx="6070600" cy="720725"/>
          </a:xfrm>
          <a:prstGeom prst="rect">
            <a:avLst/>
          </a:prstGeom>
          <a:gradFill>
            <a:gsLst>
              <a:gs pos="33000">
                <a:srgbClr val="F9F9F9"/>
              </a:gs>
              <a:gs pos="100000">
                <a:srgbClr val="D7D7D7"/>
              </a:gs>
            </a:gsLst>
            <a:lin ang="5400000" scaled="0"/>
          </a:gradFill>
          <a:ln w="3175" cap="flat" cmpd="sng" algn="ctr">
            <a:solidFill>
              <a:srgbClr val="D7D7D7"/>
            </a:solidFill>
            <a:prstDash val="soli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600" b="1" kern="0" dirty="0">
              <a:solidFill>
                <a:sysClr val="window" lastClr="FFFFFF">
                  <a:lumMod val="50000"/>
                </a:sys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AutoShape 4"/>
          <p:cNvSpPr>
            <a:spLocks noChangeArrowheads="1"/>
          </p:cNvSpPr>
          <p:nvPr/>
        </p:nvSpPr>
        <p:spPr bwMode="auto">
          <a:xfrm>
            <a:off x="1187450" y="1962150"/>
            <a:ext cx="1620838" cy="735013"/>
          </a:xfrm>
          <a:prstGeom prst="hexagon">
            <a:avLst>
              <a:gd name="adj" fmla="val 28657"/>
              <a:gd name="vf" fmla="val 115470"/>
            </a:avLst>
          </a:prstGeom>
          <a:gradFill>
            <a:gsLst>
              <a:gs pos="33000">
                <a:srgbClr val="92D050"/>
              </a:gs>
              <a:gs pos="100000">
                <a:srgbClr val="5F9B6A"/>
              </a:gs>
            </a:gsLst>
            <a:lin ang="5400000" scaled="0"/>
          </a:gradFill>
          <a:ln w="3175" cap="flat" cmpd="sng" algn="ctr">
            <a:solidFill>
              <a:srgbClr val="D7D7D7"/>
            </a:solidFill>
            <a:prstDash val="solid"/>
          </a:ln>
          <a:effectLst/>
        </p:spPr>
        <p:txBody>
          <a:bodyPr anchor="ctr"/>
          <a:lstStyle/>
          <a:p>
            <a:pPr algn="ctr">
              <a:lnSpc>
                <a:spcPct val="120000"/>
              </a:lnSpc>
              <a:defRPr/>
            </a:pPr>
            <a:endParaRPr lang="en-US" altLang="zh-CN" sz="2800" b="1" kern="0" dirty="0">
              <a:solidFill>
                <a:sysClr val="window" lastClr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3798" name="矩形 20"/>
          <p:cNvSpPr>
            <a:spLocks noChangeArrowheads="1"/>
          </p:cNvSpPr>
          <p:nvPr/>
        </p:nvSpPr>
        <p:spPr bwMode="auto">
          <a:xfrm>
            <a:off x="1187450" y="2068513"/>
            <a:ext cx="1606550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 b="1">
                <a:solidFill>
                  <a:srgbClr val="FFFFFF"/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老奸巨猾</a:t>
            </a:r>
          </a:p>
        </p:txBody>
      </p:sp>
      <p:sp>
        <p:nvSpPr>
          <p:cNvPr id="22" name="矩形 21"/>
          <p:cNvSpPr>
            <a:spLocks noChangeArrowheads="1"/>
          </p:cNvSpPr>
          <p:nvPr/>
        </p:nvSpPr>
        <p:spPr bwMode="auto">
          <a:xfrm>
            <a:off x="2808288" y="2074863"/>
            <a:ext cx="50038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</a:rPr>
              <a:t>滑，狡诈。阴险狡诈的人。</a:t>
            </a:r>
          </a:p>
        </p:txBody>
      </p:sp>
      <p:sp>
        <p:nvSpPr>
          <p:cNvPr id="23" name="矩形 22"/>
          <p:cNvSpPr/>
          <p:nvPr/>
        </p:nvSpPr>
        <p:spPr>
          <a:xfrm>
            <a:off x="2560638" y="3152775"/>
            <a:ext cx="4022725" cy="720725"/>
          </a:xfrm>
          <a:prstGeom prst="rect">
            <a:avLst/>
          </a:prstGeom>
          <a:gradFill>
            <a:gsLst>
              <a:gs pos="33000">
                <a:srgbClr val="F9F9F9"/>
              </a:gs>
              <a:gs pos="100000">
                <a:srgbClr val="D7D7D7"/>
              </a:gs>
            </a:gsLst>
            <a:lin ang="5400000" scaled="0"/>
          </a:gradFill>
          <a:ln w="3175" cap="flat" cmpd="sng" algn="ctr">
            <a:solidFill>
              <a:srgbClr val="D7D7D7"/>
            </a:solidFill>
            <a:prstDash val="soli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600" b="1" kern="0" dirty="0">
              <a:solidFill>
                <a:sysClr val="window" lastClr="FFFFFF">
                  <a:lumMod val="50000"/>
                </a:sys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AutoShape 4"/>
          <p:cNvSpPr>
            <a:spLocks noChangeArrowheads="1"/>
          </p:cNvSpPr>
          <p:nvPr/>
        </p:nvSpPr>
        <p:spPr bwMode="auto">
          <a:xfrm>
            <a:off x="6329363" y="3152775"/>
            <a:ext cx="1620837" cy="735013"/>
          </a:xfrm>
          <a:prstGeom prst="hexagon">
            <a:avLst>
              <a:gd name="adj" fmla="val 28657"/>
              <a:gd name="vf" fmla="val 115470"/>
            </a:avLst>
          </a:prstGeom>
          <a:gradFill>
            <a:gsLst>
              <a:gs pos="33000">
                <a:srgbClr val="92D050"/>
              </a:gs>
              <a:gs pos="100000">
                <a:srgbClr val="5F9B6A"/>
              </a:gs>
            </a:gsLst>
            <a:lin ang="5400000" scaled="0"/>
          </a:gradFill>
          <a:ln w="3175" cap="flat" cmpd="sng" algn="ctr">
            <a:solidFill>
              <a:srgbClr val="D7D7D7"/>
            </a:solidFill>
            <a:prstDash val="solid"/>
          </a:ln>
          <a:effectLst/>
        </p:spPr>
        <p:txBody>
          <a:bodyPr anchor="ctr"/>
          <a:lstStyle/>
          <a:p>
            <a:pPr algn="ctr">
              <a:lnSpc>
                <a:spcPct val="120000"/>
              </a:lnSpc>
              <a:defRPr/>
            </a:pPr>
            <a:endParaRPr lang="en-US" altLang="zh-CN" sz="2800" b="1" kern="0" dirty="0">
              <a:solidFill>
                <a:sysClr val="window" lastClr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3802" name="矩形 24"/>
          <p:cNvSpPr>
            <a:spLocks noChangeArrowheads="1"/>
          </p:cNvSpPr>
          <p:nvPr/>
        </p:nvSpPr>
        <p:spPr bwMode="auto">
          <a:xfrm>
            <a:off x="6329363" y="3259138"/>
            <a:ext cx="1604962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 b="1">
                <a:solidFill>
                  <a:srgbClr val="FFFFFF"/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一劳永逸</a:t>
            </a:r>
          </a:p>
        </p:txBody>
      </p:sp>
      <p:sp>
        <p:nvSpPr>
          <p:cNvPr id="26" name="矩形 25"/>
          <p:cNvSpPr/>
          <p:nvPr/>
        </p:nvSpPr>
        <p:spPr>
          <a:xfrm>
            <a:off x="1482725" y="4256088"/>
            <a:ext cx="6977063" cy="720725"/>
          </a:xfrm>
          <a:prstGeom prst="rect">
            <a:avLst/>
          </a:prstGeom>
          <a:gradFill>
            <a:gsLst>
              <a:gs pos="33000">
                <a:srgbClr val="F9F9F9"/>
              </a:gs>
              <a:gs pos="100000">
                <a:srgbClr val="D7D7D7"/>
              </a:gs>
            </a:gsLst>
            <a:lin ang="5400000" scaled="0"/>
          </a:gradFill>
          <a:ln w="3175" cap="flat" cmpd="sng" algn="ctr">
            <a:solidFill>
              <a:srgbClr val="D7D7D7"/>
            </a:solidFill>
            <a:prstDash val="soli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600" b="1" kern="0" dirty="0">
              <a:solidFill>
                <a:sysClr val="window" lastClr="FFFFFF">
                  <a:lumMod val="50000"/>
                </a:sys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AutoShape 4"/>
          <p:cNvSpPr>
            <a:spLocks noChangeArrowheads="1"/>
          </p:cNvSpPr>
          <p:nvPr/>
        </p:nvSpPr>
        <p:spPr bwMode="auto">
          <a:xfrm>
            <a:off x="179388" y="4249738"/>
            <a:ext cx="1620837" cy="733425"/>
          </a:xfrm>
          <a:prstGeom prst="hexagon">
            <a:avLst>
              <a:gd name="adj" fmla="val 28657"/>
              <a:gd name="vf" fmla="val 115470"/>
            </a:avLst>
          </a:prstGeom>
          <a:gradFill>
            <a:gsLst>
              <a:gs pos="33000">
                <a:srgbClr val="92D050"/>
              </a:gs>
              <a:gs pos="100000">
                <a:srgbClr val="5F9B6A"/>
              </a:gs>
            </a:gsLst>
            <a:lin ang="5400000" scaled="0"/>
          </a:gradFill>
          <a:ln w="3175" cap="flat" cmpd="sng" algn="ctr">
            <a:solidFill>
              <a:srgbClr val="D7D7D7"/>
            </a:solidFill>
            <a:prstDash val="solid"/>
          </a:ln>
          <a:effectLst/>
        </p:spPr>
        <p:txBody>
          <a:bodyPr anchor="ctr"/>
          <a:lstStyle/>
          <a:p>
            <a:pPr algn="ctr">
              <a:lnSpc>
                <a:spcPct val="120000"/>
              </a:lnSpc>
              <a:defRPr/>
            </a:pPr>
            <a:endParaRPr lang="en-US" altLang="zh-CN" sz="2800" b="1" kern="0" dirty="0">
              <a:solidFill>
                <a:sysClr val="window" lastClr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3805" name="矩形 27"/>
          <p:cNvSpPr>
            <a:spLocks noChangeArrowheads="1"/>
          </p:cNvSpPr>
          <p:nvPr/>
        </p:nvSpPr>
        <p:spPr bwMode="auto">
          <a:xfrm>
            <a:off x="179388" y="4354513"/>
            <a:ext cx="1604962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 b="1">
                <a:solidFill>
                  <a:srgbClr val="FFFFFF"/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痴心妄想</a:t>
            </a:r>
          </a:p>
        </p:txBody>
      </p:sp>
      <p:sp>
        <p:nvSpPr>
          <p:cNvPr id="32" name="矩形 31"/>
          <p:cNvSpPr>
            <a:spLocks noChangeArrowheads="1"/>
          </p:cNvSpPr>
          <p:nvPr/>
        </p:nvSpPr>
        <p:spPr bwMode="auto">
          <a:xfrm>
            <a:off x="2794000" y="3289300"/>
            <a:ext cx="3457575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</a:rPr>
              <a:t>劳动一次，永享安逸</a:t>
            </a:r>
          </a:p>
        </p:txBody>
      </p:sp>
      <p:sp>
        <p:nvSpPr>
          <p:cNvPr id="33" name="矩形 32"/>
          <p:cNvSpPr>
            <a:spLocks noChangeArrowheads="1"/>
          </p:cNvSpPr>
          <p:nvPr/>
        </p:nvSpPr>
        <p:spPr bwMode="auto">
          <a:xfrm>
            <a:off x="1741488" y="4373563"/>
            <a:ext cx="6792912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</a:rPr>
              <a:t>一心想着不可能实现的事。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32" grpId="0"/>
      <p:bldP spid="3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7" name="图片 9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477125" y="4448175"/>
            <a:ext cx="1571625" cy="209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任意多边形 1"/>
          <p:cNvSpPr/>
          <p:nvPr>
            <p:custDataLst>
              <p:tags r:id="rId1"/>
            </p:custDataLst>
          </p:nvPr>
        </p:nvSpPr>
        <p:spPr bwMode="auto">
          <a:xfrm>
            <a:off x="539750" y="690563"/>
            <a:ext cx="554038" cy="563562"/>
          </a:xfrm>
          <a:custGeom>
            <a:avLst/>
            <a:gdLst>
              <a:gd name="connsiteX0" fmla="*/ 496843 w 993687"/>
              <a:gd name="connsiteY0" fmla="*/ 100503 h 1199267"/>
              <a:gd name="connsiteX1" fmla="*/ 100503 w 993687"/>
              <a:gd name="connsiteY1" fmla="*/ 496844 h 1199267"/>
              <a:gd name="connsiteX2" fmla="*/ 496843 w 993687"/>
              <a:gd name="connsiteY2" fmla="*/ 893185 h 1199267"/>
              <a:gd name="connsiteX3" fmla="*/ 893185 w 993687"/>
              <a:gd name="connsiteY3" fmla="*/ 496845 h 1199267"/>
              <a:gd name="connsiteX4" fmla="*/ 496843 w 993687"/>
              <a:gd name="connsiteY4" fmla="*/ 100503 h 1199267"/>
              <a:gd name="connsiteX5" fmla="*/ 509266 w 993687"/>
              <a:gd name="connsiteY5" fmla="*/ 156 h 1199267"/>
              <a:gd name="connsiteX6" fmla="*/ 856839 w 993687"/>
              <a:gd name="connsiteY6" fmla="*/ 154416 h 1199267"/>
              <a:gd name="connsiteX7" fmla="*/ 856838 w 993687"/>
              <a:gd name="connsiteY7" fmla="*/ 154417 h 1199267"/>
              <a:gd name="connsiteX8" fmla="*/ 839271 w 993687"/>
              <a:gd name="connsiteY8" fmla="*/ 856840 h 1199267"/>
              <a:gd name="connsiteX9" fmla="*/ 479277 w 993687"/>
              <a:gd name="connsiteY9" fmla="*/ 1199267 h 1199267"/>
              <a:gd name="connsiteX10" fmla="*/ 136849 w 993687"/>
              <a:gd name="connsiteY10" fmla="*/ 839272 h 1199267"/>
              <a:gd name="connsiteX11" fmla="*/ 154416 w 993687"/>
              <a:gd name="connsiteY11" fmla="*/ 136849 h 1199267"/>
              <a:gd name="connsiteX12" fmla="*/ 509266 w 993687"/>
              <a:gd name="connsiteY12" fmla="*/ 156 h 1199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993687" h="1199267">
                <a:moveTo>
                  <a:pt x="496843" y="100503"/>
                </a:moveTo>
                <a:cubicBezTo>
                  <a:pt x="277951" y="100504"/>
                  <a:pt x="100502" y="277952"/>
                  <a:pt x="100503" y="496844"/>
                </a:cubicBezTo>
                <a:cubicBezTo>
                  <a:pt x="100502" y="715738"/>
                  <a:pt x="277950" y="893186"/>
                  <a:pt x="496843" y="893185"/>
                </a:cubicBezTo>
                <a:cubicBezTo>
                  <a:pt x="715737" y="893185"/>
                  <a:pt x="893185" y="715737"/>
                  <a:pt x="893185" y="496845"/>
                </a:cubicBezTo>
                <a:cubicBezTo>
                  <a:pt x="893185" y="277951"/>
                  <a:pt x="715737" y="100503"/>
                  <a:pt x="496843" y="100503"/>
                </a:cubicBezTo>
                <a:close/>
                <a:moveTo>
                  <a:pt x="509266" y="156"/>
                </a:moveTo>
                <a:cubicBezTo>
                  <a:pt x="636380" y="3335"/>
                  <a:pt x="762280" y="55006"/>
                  <a:pt x="856839" y="154416"/>
                </a:cubicBezTo>
                <a:lnTo>
                  <a:pt x="856838" y="154417"/>
                </a:lnTo>
                <a:cubicBezTo>
                  <a:pt x="1045956" y="353237"/>
                  <a:pt x="1038091" y="667722"/>
                  <a:pt x="839271" y="856840"/>
                </a:cubicBezTo>
                <a:lnTo>
                  <a:pt x="479277" y="1199267"/>
                </a:lnTo>
                <a:lnTo>
                  <a:pt x="136849" y="839272"/>
                </a:lnTo>
                <a:cubicBezTo>
                  <a:pt x="-52268" y="640452"/>
                  <a:pt x="-44403" y="325967"/>
                  <a:pt x="154416" y="136849"/>
                </a:cubicBezTo>
                <a:cubicBezTo>
                  <a:pt x="253826" y="42291"/>
                  <a:pt x="382152" y="-3023"/>
                  <a:pt x="509266" y="156"/>
                </a:cubicBezTo>
                <a:close/>
              </a:path>
            </a:pathLst>
          </a:custGeom>
          <a:solidFill>
            <a:srgbClr val="48A8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0" rIns="108000" bIns="216000" anchor="ctr">
            <a:normAutofit fontScale="55000" lnSpcReduction="20000"/>
          </a:bodyPr>
          <a:lstStyle/>
          <a:p>
            <a:pPr algn="ctr">
              <a:lnSpc>
                <a:spcPct val="120000"/>
              </a:lnSpc>
              <a:defRPr/>
            </a:pPr>
            <a:endParaRPr lang="zh-CN" altLang="en-US" sz="3600" dirty="0">
              <a:solidFill>
                <a:srgbClr val="01A7AB"/>
              </a:solidFill>
              <a:latin typeface="Adobe Garamond Pro Bold" panose="02020702060506020403" pitchFamily="18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79388" y="690563"/>
            <a:ext cx="3392487" cy="523875"/>
          </a:xfrm>
          <a:prstGeom prst="rect">
            <a:avLst/>
          </a:prstGeom>
          <a:noFill/>
        </p:spPr>
        <p:txBody>
          <a:bodyPr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buFont typeface="Arial" panose="020B0604020202020204" pitchFamily="34" charset="0"/>
              <a:buNone/>
              <a:defRPr/>
            </a:pPr>
            <a:r>
              <a:rPr lang="zh-CN" altLang="en-US" sz="2800" spc="100" noProof="1" smtClean="0">
                <a:solidFill>
                  <a:srgbClr val="48A86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康海报体W12" pitchFamily="81" charset="-122"/>
                <a:ea typeface="华康海报体W12" pitchFamily="81" charset="-122"/>
              </a:rPr>
              <a:t>初读感知</a:t>
            </a:r>
            <a:endParaRPr lang="zh-CN" altLang="en-US" sz="2800" spc="100" noProof="1">
              <a:solidFill>
                <a:srgbClr val="48A86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华康海报体W12" pitchFamily="81" charset="-122"/>
              <a:ea typeface="华康海报体W12" pitchFamily="81" charset="-122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1741488" y="1976438"/>
            <a:ext cx="6070600" cy="720725"/>
          </a:xfrm>
          <a:prstGeom prst="rect">
            <a:avLst/>
          </a:prstGeom>
          <a:gradFill>
            <a:gsLst>
              <a:gs pos="33000">
                <a:srgbClr val="F9F9F9"/>
              </a:gs>
              <a:gs pos="100000">
                <a:srgbClr val="D7D7D7"/>
              </a:gs>
            </a:gsLst>
            <a:lin ang="5400000" scaled="0"/>
          </a:gradFill>
          <a:ln w="3175" cap="flat" cmpd="sng" algn="ctr">
            <a:solidFill>
              <a:srgbClr val="D7D7D7"/>
            </a:solidFill>
            <a:prstDash val="soli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600" b="1" kern="0" dirty="0">
              <a:solidFill>
                <a:sysClr val="window" lastClr="FFFFFF">
                  <a:lumMod val="50000"/>
                </a:sys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AutoShape 4"/>
          <p:cNvSpPr>
            <a:spLocks noChangeArrowheads="1"/>
          </p:cNvSpPr>
          <p:nvPr/>
        </p:nvSpPr>
        <p:spPr bwMode="auto">
          <a:xfrm>
            <a:off x="1187450" y="1962150"/>
            <a:ext cx="1620838" cy="735013"/>
          </a:xfrm>
          <a:prstGeom prst="hexagon">
            <a:avLst>
              <a:gd name="adj" fmla="val 28657"/>
              <a:gd name="vf" fmla="val 115470"/>
            </a:avLst>
          </a:prstGeom>
          <a:gradFill>
            <a:gsLst>
              <a:gs pos="33000">
                <a:srgbClr val="92D050"/>
              </a:gs>
              <a:gs pos="100000">
                <a:srgbClr val="5F9B6A"/>
              </a:gs>
            </a:gsLst>
            <a:lin ang="5400000" scaled="0"/>
          </a:gradFill>
          <a:ln w="3175" cap="flat" cmpd="sng" algn="ctr">
            <a:solidFill>
              <a:srgbClr val="D7D7D7"/>
            </a:solidFill>
            <a:prstDash val="solid"/>
          </a:ln>
          <a:effectLst/>
        </p:spPr>
        <p:txBody>
          <a:bodyPr anchor="ctr"/>
          <a:lstStyle/>
          <a:p>
            <a:pPr algn="ctr">
              <a:lnSpc>
                <a:spcPct val="120000"/>
              </a:lnSpc>
              <a:defRPr/>
            </a:pPr>
            <a:endParaRPr lang="en-US" altLang="zh-CN" sz="2800" b="1" kern="0" dirty="0">
              <a:solidFill>
                <a:sysClr val="window" lastClr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4822" name="矩形 20"/>
          <p:cNvSpPr>
            <a:spLocks noChangeArrowheads="1"/>
          </p:cNvSpPr>
          <p:nvPr/>
        </p:nvSpPr>
        <p:spPr bwMode="auto">
          <a:xfrm>
            <a:off x="1187450" y="2068513"/>
            <a:ext cx="1606550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 b="1">
                <a:solidFill>
                  <a:srgbClr val="FFFFFF"/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提心吊胆</a:t>
            </a:r>
          </a:p>
        </p:txBody>
      </p:sp>
      <p:sp>
        <p:nvSpPr>
          <p:cNvPr id="22" name="矩形 21"/>
          <p:cNvSpPr>
            <a:spLocks noChangeArrowheads="1"/>
          </p:cNvSpPr>
          <p:nvPr/>
        </p:nvSpPr>
        <p:spPr bwMode="auto">
          <a:xfrm>
            <a:off x="2808288" y="2074863"/>
            <a:ext cx="50038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</a:rPr>
              <a:t>形容十分担心或害怕</a:t>
            </a:r>
          </a:p>
        </p:txBody>
      </p:sp>
      <p:sp>
        <p:nvSpPr>
          <p:cNvPr id="23" name="矩形 22"/>
          <p:cNvSpPr/>
          <p:nvPr/>
        </p:nvSpPr>
        <p:spPr>
          <a:xfrm>
            <a:off x="1093788" y="3152775"/>
            <a:ext cx="5489575" cy="720725"/>
          </a:xfrm>
          <a:prstGeom prst="rect">
            <a:avLst/>
          </a:prstGeom>
          <a:gradFill>
            <a:gsLst>
              <a:gs pos="33000">
                <a:srgbClr val="F9F9F9"/>
              </a:gs>
              <a:gs pos="100000">
                <a:srgbClr val="D7D7D7"/>
              </a:gs>
            </a:gsLst>
            <a:lin ang="5400000" scaled="0"/>
          </a:gradFill>
          <a:ln w="3175" cap="flat" cmpd="sng" algn="ctr">
            <a:solidFill>
              <a:srgbClr val="D7D7D7"/>
            </a:solidFill>
            <a:prstDash val="soli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600" b="1" kern="0" dirty="0">
              <a:solidFill>
                <a:sysClr val="window" lastClr="FFFFFF">
                  <a:lumMod val="50000"/>
                </a:sys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AutoShape 4"/>
          <p:cNvSpPr>
            <a:spLocks noChangeArrowheads="1"/>
          </p:cNvSpPr>
          <p:nvPr/>
        </p:nvSpPr>
        <p:spPr bwMode="auto">
          <a:xfrm>
            <a:off x="6329363" y="3152775"/>
            <a:ext cx="1620837" cy="735013"/>
          </a:xfrm>
          <a:prstGeom prst="hexagon">
            <a:avLst>
              <a:gd name="adj" fmla="val 28657"/>
              <a:gd name="vf" fmla="val 115470"/>
            </a:avLst>
          </a:prstGeom>
          <a:gradFill>
            <a:gsLst>
              <a:gs pos="33000">
                <a:srgbClr val="92D050"/>
              </a:gs>
              <a:gs pos="100000">
                <a:srgbClr val="5F9B6A"/>
              </a:gs>
            </a:gsLst>
            <a:lin ang="5400000" scaled="0"/>
          </a:gradFill>
          <a:ln w="3175" cap="flat" cmpd="sng" algn="ctr">
            <a:solidFill>
              <a:srgbClr val="D7D7D7"/>
            </a:solidFill>
            <a:prstDash val="solid"/>
          </a:ln>
          <a:effectLst/>
        </p:spPr>
        <p:txBody>
          <a:bodyPr anchor="ctr"/>
          <a:lstStyle/>
          <a:p>
            <a:pPr algn="ctr">
              <a:lnSpc>
                <a:spcPct val="120000"/>
              </a:lnSpc>
              <a:defRPr/>
            </a:pPr>
            <a:endParaRPr lang="en-US" altLang="zh-CN" sz="2800" b="1" kern="0" dirty="0">
              <a:solidFill>
                <a:sysClr val="window" lastClr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4826" name="矩形 24"/>
          <p:cNvSpPr>
            <a:spLocks noChangeArrowheads="1"/>
          </p:cNvSpPr>
          <p:nvPr/>
        </p:nvSpPr>
        <p:spPr bwMode="auto">
          <a:xfrm>
            <a:off x="6329363" y="3259138"/>
            <a:ext cx="1604962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 b="1">
                <a:solidFill>
                  <a:srgbClr val="FFFFFF"/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毫不犹豫</a:t>
            </a:r>
          </a:p>
        </p:txBody>
      </p:sp>
      <p:sp>
        <p:nvSpPr>
          <p:cNvPr id="26" name="矩形 25"/>
          <p:cNvSpPr/>
          <p:nvPr/>
        </p:nvSpPr>
        <p:spPr>
          <a:xfrm>
            <a:off x="1482725" y="4256088"/>
            <a:ext cx="6977063" cy="720725"/>
          </a:xfrm>
          <a:prstGeom prst="rect">
            <a:avLst/>
          </a:prstGeom>
          <a:gradFill>
            <a:gsLst>
              <a:gs pos="33000">
                <a:srgbClr val="F9F9F9"/>
              </a:gs>
              <a:gs pos="100000">
                <a:srgbClr val="D7D7D7"/>
              </a:gs>
            </a:gsLst>
            <a:lin ang="5400000" scaled="0"/>
          </a:gradFill>
          <a:ln w="3175" cap="flat" cmpd="sng" algn="ctr">
            <a:solidFill>
              <a:srgbClr val="D7D7D7"/>
            </a:solidFill>
            <a:prstDash val="soli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600" b="1" kern="0" dirty="0">
              <a:solidFill>
                <a:sysClr val="window" lastClr="FFFFFF">
                  <a:lumMod val="50000"/>
                </a:sys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AutoShape 4"/>
          <p:cNvSpPr>
            <a:spLocks noChangeArrowheads="1"/>
          </p:cNvSpPr>
          <p:nvPr/>
        </p:nvSpPr>
        <p:spPr bwMode="auto">
          <a:xfrm>
            <a:off x="179388" y="4249738"/>
            <a:ext cx="1620837" cy="733425"/>
          </a:xfrm>
          <a:prstGeom prst="hexagon">
            <a:avLst>
              <a:gd name="adj" fmla="val 28657"/>
              <a:gd name="vf" fmla="val 115470"/>
            </a:avLst>
          </a:prstGeom>
          <a:gradFill>
            <a:gsLst>
              <a:gs pos="33000">
                <a:srgbClr val="92D050"/>
              </a:gs>
              <a:gs pos="100000">
                <a:srgbClr val="5F9B6A"/>
              </a:gs>
            </a:gsLst>
            <a:lin ang="5400000" scaled="0"/>
          </a:gradFill>
          <a:ln w="3175" cap="flat" cmpd="sng" algn="ctr">
            <a:solidFill>
              <a:srgbClr val="D7D7D7"/>
            </a:solidFill>
            <a:prstDash val="solid"/>
          </a:ln>
          <a:effectLst/>
        </p:spPr>
        <p:txBody>
          <a:bodyPr anchor="ctr"/>
          <a:lstStyle/>
          <a:p>
            <a:pPr algn="ctr">
              <a:lnSpc>
                <a:spcPct val="120000"/>
              </a:lnSpc>
              <a:defRPr/>
            </a:pPr>
            <a:endParaRPr lang="en-US" altLang="zh-CN" sz="2800" b="1" kern="0" dirty="0">
              <a:solidFill>
                <a:sysClr val="window" lastClr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4829" name="矩形 27"/>
          <p:cNvSpPr>
            <a:spLocks noChangeArrowheads="1"/>
          </p:cNvSpPr>
          <p:nvPr/>
        </p:nvSpPr>
        <p:spPr bwMode="auto">
          <a:xfrm>
            <a:off x="179388" y="4354513"/>
            <a:ext cx="1604962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 b="1">
                <a:solidFill>
                  <a:srgbClr val="FFFFFF"/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奔腾万里</a:t>
            </a:r>
          </a:p>
        </p:txBody>
      </p:sp>
      <p:sp>
        <p:nvSpPr>
          <p:cNvPr id="32" name="矩形 31"/>
          <p:cNvSpPr>
            <a:spLocks noChangeArrowheads="1"/>
          </p:cNvSpPr>
          <p:nvPr/>
        </p:nvSpPr>
        <p:spPr bwMode="auto">
          <a:xfrm>
            <a:off x="1414463" y="3254375"/>
            <a:ext cx="4846637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</a:rPr>
              <a:t>形容做事非常果断，没有迟疑</a:t>
            </a:r>
          </a:p>
        </p:txBody>
      </p:sp>
      <p:sp>
        <p:nvSpPr>
          <p:cNvPr id="33" name="矩形 32"/>
          <p:cNvSpPr>
            <a:spLocks noChangeArrowheads="1"/>
          </p:cNvSpPr>
          <p:nvPr/>
        </p:nvSpPr>
        <p:spPr bwMode="auto">
          <a:xfrm>
            <a:off x="1741488" y="4373563"/>
            <a:ext cx="6792912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</a:rPr>
              <a:t>一口气跑下万里路。形容气势磅礴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32" grpId="0"/>
      <p:bldP spid="33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826203740"/>
  <p:tag name="MH_LIBRARY" val="GRAPHIC"/>
  <p:tag name="MH_ORDER" val="Freeform 27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826203740"/>
  <p:tag name="MH_LIBRARY" val="GRAPHIC"/>
  <p:tag name="MH_ORDER" val="Freeform 27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826203740"/>
  <p:tag name="MH_LIBRARY" val="GRAPHIC"/>
  <p:tag name="MH_ORDER" val="Freeform 27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826203734"/>
  <p:tag name="MH_LIBRARY" val="GRAPHIC"/>
  <p:tag name="MH_ORDER" val="Freeform 14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826203740"/>
  <p:tag name="MH_LIBRARY" val="GRAPHIC"/>
  <p:tag name="MH_ORDER" val="Freeform 27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826203811"/>
  <p:tag name="MH_LIBRARY" val="GRAPHIC"/>
  <p:tag name="MH_ORDER" val="Rounded Rectangle 28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826203811"/>
  <p:tag name="MH_LIBRARY" val="GRAPHIC"/>
  <p:tag name="MH_ORDER" val="Rounded Rectangle 29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826203740"/>
  <p:tag name="MH_LIBRARY" val="GRAPHIC"/>
  <p:tag name="MH_ORDER" val="Freeform 27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826203811"/>
  <p:tag name="MH_LIBRARY" val="GRAPHIC"/>
  <p:tag name="MH_ORDER" val="Rounded Rectangle 28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826203811"/>
  <p:tag name="MH_LIBRARY" val="GRAPHIC"/>
  <p:tag name="MH_ORDER" val="Rounded Rectangle 29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826203734"/>
  <p:tag name="MH_LIBRARY" val="GRAPHIC"/>
  <p:tag name="MH_ORDER" val="Freeform 14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826203740"/>
  <p:tag name="MH_LIBRARY" val="GRAPHIC"/>
  <p:tag name="MH_ORDER" val="Freeform 27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826203740"/>
  <p:tag name="MH_LIBRARY" val="GRAPHIC"/>
  <p:tag name="MH_ORDER" val="Freeform 27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826203740"/>
  <p:tag name="MH_LIBRARY" val="GRAPHIC"/>
  <p:tag name="MH_ORDER" val="Freeform 27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826203740"/>
  <p:tag name="MH_LIBRARY" val="GRAPHIC"/>
  <p:tag name="MH_ORDER" val="Freeform 27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826203740"/>
  <p:tag name="MH_LIBRARY" val="GRAPHIC"/>
  <p:tag name="MH_ORDER" val="Freeform 27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826203657"/>
  <p:tag name="MH_LIBRARY" val="GRAPHIC"/>
  <p:tag name="MH_ORDER" val="Freeform 5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826203657"/>
  <p:tag name="MH_LIBRARY" val="GRAPHIC"/>
  <p:tag name="MH_ORDER" val="Freeform 2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826203657"/>
  <p:tag name="MH_LIBRARY" val="GRAPHIC"/>
  <p:tag name="MH_ORDER" val="Freeform 7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826203657"/>
  <p:tag name="MH_LIBRARY" val="GRAPHIC"/>
  <p:tag name="MH_ORDER" val="Freeform 19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826203740"/>
  <p:tag name="MH_LIBRARY" val="GRAPHIC"/>
  <p:tag name="MH_ORDER" val="Freeform 27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826203740"/>
  <p:tag name="MH_LIBRARY" val="GRAPHIC"/>
  <p:tag name="MH_ORDER" val="Freeform 27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826203740"/>
  <p:tag name="MH_LIBRARY" val="GRAPHIC"/>
  <p:tag name="MH_ORDER" val="Freeform 27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826203740"/>
  <p:tag name="MH_LIBRARY" val="GRAPHIC"/>
  <p:tag name="MH_ORDER" val="Freeform 27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826203740"/>
  <p:tag name="MH_LIBRARY" val="GRAPHIC"/>
  <p:tag name="MH_ORDER" val="Freeform 27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826203740"/>
  <p:tag name="MH_LIBRARY" val="GRAPHIC"/>
  <p:tag name="MH_ORDER" val="Freeform 27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826203740"/>
  <p:tag name="MH_LIBRARY" val="GRAPHIC"/>
  <p:tag name="MH_ORDER" val="Freeform 27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826203734"/>
  <p:tag name="MH_LIBRARY" val="GRAPHIC"/>
  <p:tag name="MH_ORDER" val="Freeform 14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826203740"/>
  <p:tag name="MH_LIBRARY" val="GRAPHIC"/>
  <p:tag name="MH_ORDER" val="Freeform 27"/>
</p:tagLst>
</file>

<file path=ppt/theme/theme1.xml><?xml version="1.0" encoding="utf-8"?>
<a:theme xmlns:a="http://schemas.openxmlformats.org/drawingml/2006/main" name="默认设计模板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1312</Words>
  <Application>WPS 演示</Application>
  <PresentationFormat>全屏显示(4:3)</PresentationFormat>
  <Paragraphs>113</Paragraphs>
  <Slides>22</Slides>
  <Notes>0</Notes>
  <HiddenSlides>0</HiddenSlides>
  <MMClips>1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演示文稿设计模板</vt:lpstr>
      </vt:variant>
      <vt:variant>
        <vt:i4>1</vt:i4>
      </vt:variant>
      <vt:variant>
        <vt:lpstr>幻灯片标题</vt:lpstr>
      </vt:variant>
      <vt:variant>
        <vt:i4>22</vt:i4>
      </vt:variant>
    </vt:vector>
  </HeadingPairs>
  <TitlesOfParts>
    <vt:vector size="33" baseType="lpstr">
      <vt:lpstr>Arial</vt:lpstr>
      <vt:lpstr>宋体</vt:lpstr>
      <vt:lpstr>Calibri</vt:lpstr>
      <vt:lpstr>微软雅黑</vt:lpstr>
      <vt:lpstr>+mn-ea</vt:lpstr>
      <vt:lpstr>华康海报体W12</vt:lpstr>
      <vt:lpstr>Adobe Garamond Pro Bold</vt:lpstr>
      <vt:lpstr>Wingdings</vt:lpstr>
      <vt:lpstr>Times New Roman</vt:lpstr>
      <vt:lpstr>华文楷体</vt:lpstr>
      <vt:lpstr>默认设计模板</vt:lpstr>
      <vt:lpstr>幻灯片 1</vt:lpstr>
      <vt:lpstr>幻灯片 2</vt:lpstr>
      <vt:lpstr>梅兰芳舞台艺术纪念邮票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  <vt:lpstr>幻灯片 11</vt:lpstr>
      <vt:lpstr>幻灯片 12</vt:lpstr>
      <vt:lpstr>幻灯片 13</vt:lpstr>
      <vt:lpstr>幻灯片 14</vt:lpstr>
      <vt:lpstr>幻灯片 15</vt:lpstr>
      <vt:lpstr>幻灯片 16</vt:lpstr>
      <vt:lpstr>幻灯片 17</vt:lpstr>
      <vt:lpstr>幻灯片 18</vt:lpstr>
      <vt:lpstr>幻灯片 19</vt:lpstr>
      <vt:lpstr>幻灯片 20</vt:lpstr>
      <vt:lpstr>幻灯片 21</vt:lpstr>
      <vt:lpstr>幻灯片 22</vt:lpstr>
    </vt:vector>
  </TitlesOfParts>
  <Manager/>
  <Company/>
  <LinksUpToDate>false</LinksUpToDate>
  <SharedDoc>false</SharedDoc>
  <HyperlinkBase/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subject/>
  <dc:creator/>
  <cp:keywords/>
  <dc:description/>
  <cp:lastModifiedBy>User</cp:lastModifiedBy>
  <cp:revision>39</cp:revision>
  <dcterms:created xsi:type="dcterms:W3CDTF">2016-06-22T11:48:00Z</dcterms:created>
  <dcterms:modified xsi:type="dcterms:W3CDTF">2017-11-09T01:57:59Z</dcterms:modified>
  <cp:category/>
</cp:coreProperties>
</file>