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1"/>
  </p:notesMasterIdLst>
  <p:sldIdLst>
    <p:sldId id="295" r:id="rId2"/>
    <p:sldId id="338" r:id="rId3"/>
    <p:sldId id="339" r:id="rId4"/>
    <p:sldId id="340" r:id="rId5"/>
    <p:sldId id="341" r:id="rId6"/>
    <p:sldId id="342" r:id="rId7"/>
    <p:sldId id="343" r:id="rId8"/>
    <p:sldId id="344" r:id="rId9"/>
    <p:sldId id="345" r:id="rId10"/>
    <p:sldId id="346" r:id="rId11"/>
    <p:sldId id="347" r:id="rId12"/>
    <p:sldId id="348" r:id="rId13"/>
    <p:sldId id="349" r:id="rId14"/>
    <p:sldId id="350" r:id="rId15"/>
    <p:sldId id="351" r:id="rId16"/>
    <p:sldId id="352" r:id="rId17"/>
    <p:sldId id="353" r:id="rId18"/>
    <p:sldId id="354" r:id="rId19"/>
    <p:sldId id="355" r:id="rId20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00"/>
    <a:srgbClr val="5F9B6A"/>
    <a:srgbClr val="FF00FF"/>
    <a:srgbClr val="9933FF"/>
    <a:srgbClr val="000000"/>
    <a:srgbClr val="FFFFFF"/>
    <a:srgbClr val="66FF33"/>
    <a:srgbClr val="FF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7015" autoAdjust="0"/>
    <p:restoredTop sz="94660"/>
  </p:normalViewPr>
  <p:slideViewPr>
    <p:cSldViewPr>
      <p:cViewPr varScale="1">
        <p:scale>
          <a:sx n="92" d="100"/>
          <a:sy n="92" d="100"/>
        </p:scale>
        <p:origin x="-126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0D807A48-C954-4C6D-A15F-6E9D5BDB27FE}" type="datetimeFigureOut">
              <a:rPr lang="zh-CN" altLang="en-US"/>
              <a:pPr>
                <a:defRPr/>
              </a:pPr>
              <a:t>2017/11/9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43439413-5533-4BE7-9F63-F62F8C2127B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4D537D-B684-41B7-8166-BDEFE7B377C1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E4DEF0-DF2C-498B-9AF1-3035EF92721B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619E61-112E-4382-B7D3-9F59414BD91C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1A0118-EC1B-4D77-8A6F-BDBE71E804BA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1558F4-A706-4AB0-82EC-E2A3D8638749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CEDEB0-8C89-4B1B-971E-864393CE2D05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659472-9A50-4360-8E21-5777C50B4A06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066807-3736-43F2-8B9D-12A2367D5501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F37238-F018-488A-AC32-A885D39682D8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B9430D-4D31-4DB7-B79B-31FC913D74C1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E07B31-4319-4D98-8D68-440FC226BECE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7168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 sz="14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168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/>
          <a:lstStyle>
            <a:lvl1pPr algn="ctr">
              <a:defRPr sz="14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168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/>
          <a:lstStyle>
            <a:lvl1pPr algn="r">
              <a:defRPr sz="14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95A8D62D-39FE-4D6E-9B22-580B2886938D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image" Target="../media/image8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E:\&#24037;&#20316;\12.17-12.18\12.17-12.18\S&#29256;Y5&#36164;&#26009;&#21253;6.1&#22825;&#31383;&#8212;&#23609;&#32418;&#26757;\S&#29256;Y5&#36164;&#26009;&#21253;6.1&#22825;&#31383;&#8212;&#23609;&#32418;&#26757;\26&#31532;&#20108;&#21313;&#20845;&#35838;%20&#22825;&#31383;.mp3" TargetMode="External"/><Relationship Id="rId6" Type="http://schemas.openxmlformats.org/officeDocument/2006/relationships/image" Target="../media/image7.png"/><Relationship Id="rId5" Type="http://schemas.openxmlformats.org/officeDocument/2006/relationships/hyperlink" Target="26&#31532;&#20108;&#21313;&#20845;&#35838;%20&#22825;&#31383;.mp3" TargetMode="Externa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文本框 1"/>
          <p:cNvSpPr txBox="1">
            <a:spLocks noChangeArrowheads="1"/>
          </p:cNvSpPr>
          <p:nvPr/>
        </p:nvSpPr>
        <p:spPr bwMode="auto">
          <a:xfrm>
            <a:off x="3492500" y="3213100"/>
            <a:ext cx="4751388" cy="417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000">
                <a:latin typeface="微软雅黑" pitchFamily="34" charset="-122"/>
                <a:sym typeface="微软雅黑" pitchFamily="34" charset="-122"/>
              </a:rPr>
              <a:t> 语文</a:t>
            </a:r>
            <a:r>
              <a:rPr lang="en-US" altLang="zh-CN" sz="2000">
                <a:latin typeface="微软雅黑" pitchFamily="34" charset="-122"/>
                <a:sym typeface="微软雅黑" pitchFamily="34" charset="-122"/>
              </a:rPr>
              <a:t>S</a:t>
            </a:r>
            <a:r>
              <a:rPr lang="zh-CN" altLang="en-US" sz="2000">
                <a:latin typeface="微软雅黑" pitchFamily="34" charset="-122"/>
                <a:sym typeface="微软雅黑" pitchFamily="34" charset="-122"/>
              </a:rPr>
              <a:t>版    五年级上</a:t>
            </a:r>
            <a:endParaRPr lang="zh-CN" altLang="en-US" sz="20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086100" y="1997075"/>
            <a:ext cx="3167063" cy="14795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zh-CN" altLang="en-US" sz="44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  <a:sym typeface="+mn-ea"/>
              </a:rPr>
              <a:t>天窗</a:t>
            </a:r>
            <a:endParaRPr lang="zh-CN" altLang="zh-CN" sz="440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j-cs"/>
            </a:endParaRPr>
          </a:p>
          <a:p>
            <a:pPr algn="ctr">
              <a:defRPr/>
            </a:pPr>
            <a:endParaRPr lang="zh-CN" altLang="en-US" sz="4400" b="1" dirty="0">
              <a:solidFill>
                <a:srgbClr val="5F9B6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0"/>
            <a:ext cx="9144000" cy="549275"/>
          </a:xfrm>
          <a:prstGeom prst="rect">
            <a:avLst/>
          </a:prstGeom>
          <a:solidFill>
            <a:srgbClr val="0099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6804025" y="17463"/>
            <a:ext cx="2303463" cy="747712"/>
          </a:xfrm>
          <a:prstGeom prst="rect">
            <a:avLst/>
          </a:prstGeom>
          <a:solidFill>
            <a:srgbClr val="00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9" name="等腰三角形 8"/>
          <p:cNvSpPr/>
          <p:nvPr/>
        </p:nvSpPr>
        <p:spPr>
          <a:xfrm rot="10800000" flipH="1">
            <a:off x="6588125" y="484188"/>
            <a:ext cx="360363" cy="287337"/>
          </a:xfrm>
          <a:prstGeom prst="triangle">
            <a:avLst/>
          </a:prstGeom>
          <a:solidFill>
            <a:srgbClr val="00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1" name="Picture 2" descr="C:\Users\Administrator\Desktop\做课\图库\图库-02 PPT高精图库\PPT高精图库\PPT-bg 精制背景图1500张\43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928688"/>
            <a:ext cx="9144000" cy="5357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39" name="椭圆 10"/>
          <p:cNvSpPr>
            <a:spLocks noChangeArrowheads="1"/>
          </p:cNvSpPr>
          <p:nvPr/>
        </p:nvSpPr>
        <p:spPr bwMode="auto">
          <a:xfrm>
            <a:off x="2786063" y="4143375"/>
            <a:ext cx="3714750" cy="1357313"/>
          </a:xfrm>
          <a:prstGeom prst="ellipse">
            <a:avLst/>
          </a:prstGeom>
          <a:solidFill>
            <a:schemeClr val="bg1"/>
          </a:solidFill>
          <a:ln w="9525">
            <a:solidFill>
              <a:srgbClr val="C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4341" name="TextBox 3"/>
          <p:cNvSpPr txBox="1">
            <a:spLocks noChangeArrowheads="1"/>
          </p:cNvSpPr>
          <p:nvPr/>
        </p:nvSpPr>
        <p:spPr bwMode="auto">
          <a:xfrm>
            <a:off x="3143250" y="4500563"/>
            <a:ext cx="3262313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4000">
                <a:solidFill>
                  <a:srgbClr val="002060"/>
                </a:solidFill>
                <a:latin typeface="微软雅黑" pitchFamily="34" charset="-122"/>
                <a:ea typeface="微软雅黑" pitchFamily="34" charset="-122"/>
              </a:rPr>
              <a:t>安慰、抚慰。</a:t>
            </a:r>
          </a:p>
        </p:txBody>
      </p:sp>
      <p:sp>
        <p:nvSpPr>
          <p:cNvPr id="14342" name="流程图: 终止 4"/>
          <p:cNvSpPr>
            <a:spLocks noChangeArrowheads="1"/>
          </p:cNvSpPr>
          <p:nvPr/>
        </p:nvSpPr>
        <p:spPr bwMode="auto">
          <a:xfrm>
            <a:off x="1500188" y="1285875"/>
            <a:ext cx="7000875" cy="928688"/>
          </a:xfrm>
          <a:prstGeom prst="flowChartTerminator">
            <a:avLst/>
          </a:prstGeom>
          <a:solidFill>
            <a:srgbClr val="92D05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4343" name="矩形 5"/>
          <p:cNvSpPr>
            <a:spLocks noChangeArrowheads="1"/>
          </p:cNvSpPr>
          <p:nvPr/>
        </p:nvSpPr>
        <p:spPr bwMode="auto">
          <a:xfrm>
            <a:off x="1714500" y="1428750"/>
            <a:ext cx="657225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36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“小小的天窗是唯一的慰藉。” </a:t>
            </a:r>
            <a:endParaRPr lang="zh-CN" altLang="en-US" sz="36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1142976" y="2714620"/>
            <a:ext cx="7837403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buFont typeface="Arial" panose="020B0604020202020204" pitchFamily="34" charset="0"/>
              <a:buNone/>
              <a:defRPr/>
            </a:pPr>
            <a:r>
              <a:rPr lang="zh-CN" altLang="en-US" sz="5400" b="1" dirty="0">
                <a:ln w="1905"/>
                <a:solidFill>
                  <a:srgbClr val="99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“慰藉”的意思是什么？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143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0" dur="500"/>
                                        <p:tgtEl>
                                          <p:spTgt spid="143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" fill="hold"/>
                                        <p:tgtEl>
                                          <p:spTgt spid="14341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9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" fill="hold"/>
                                        <p:tgtEl>
                                          <p:spTgt spid="14339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9" grpId="0" bldLvl="0" animBg="1"/>
      <p:bldP spid="14341" grpId="0"/>
      <p:bldP spid="14342" grpId="0" bldLvl="0" animBg="1"/>
      <p:bldP spid="1434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AutoShape 2"/>
          <p:cNvSpPr>
            <a:spLocks noChangeArrowheads="1"/>
          </p:cNvSpPr>
          <p:nvPr/>
        </p:nvSpPr>
        <p:spPr bwMode="auto">
          <a:xfrm>
            <a:off x="5143500" y="2286000"/>
            <a:ext cx="3689350" cy="3429000"/>
          </a:xfrm>
          <a:prstGeom prst="roundRect">
            <a:avLst>
              <a:gd name="adj" fmla="val 16667"/>
            </a:avLst>
          </a:prstGeom>
          <a:noFill/>
          <a:ln w="38100">
            <a:solidFill>
              <a:srgbClr val="00B050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>
              <a:buFontTx/>
              <a:buChar char="•"/>
            </a:pPr>
            <a:endParaRPr lang="ko-KR" altLang="en-US" sz="1600">
              <a:solidFill>
                <a:schemeClr val="tx2"/>
              </a:solidFill>
              <a:latin typeface="Verdana" pitchFamily="34" charset="0"/>
              <a:ea typeface="Gulim" pitchFamily="34" charset="-127"/>
            </a:endParaRPr>
          </a:p>
        </p:txBody>
      </p:sp>
      <p:sp>
        <p:nvSpPr>
          <p:cNvPr id="15363" name="AutoShape 3"/>
          <p:cNvSpPr>
            <a:spLocks noChangeArrowheads="1"/>
          </p:cNvSpPr>
          <p:nvPr/>
        </p:nvSpPr>
        <p:spPr bwMode="auto">
          <a:xfrm>
            <a:off x="500063" y="2286000"/>
            <a:ext cx="3670300" cy="3429000"/>
          </a:xfrm>
          <a:prstGeom prst="roundRect">
            <a:avLst>
              <a:gd name="adj" fmla="val 16667"/>
            </a:avLst>
          </a:prstGeom>
          <a:noFill/>
          <a:ln w="38100">
            <a:solidFill>
              <a:srgbClr val="00B050"/>
            </a:solidFill>
            <a:round/>
            <a:headEnd/>
            <a:tailEnd/>
          </a:ln>
        </p:spPr>
        <p:txBody>
          <a:bodyPr wrap="none" anchor="ctr"/>
          <a:lstStyle/>
          <a:p>
            <a:pPr eaLnBrk="0" hangingPunct="0"/>
            <a:endParaRPr lang="ko-KR" altLang="en-US" sz="1600">
              <a:solidFill>
                <a:schemeClr val="tx2"/>
              </a:solidFill>
              <a:latin typeface="Verdana" pitchFamily="34" charset="0"/>
              <a:ea typeface="Gulim" pitchFamily="34" charset="-127"/>
            </a:endParaRPr>
          </a:p>
        </p:txBody>
      </p:sp>
      <p:sp>
        <p:nvSpPr>
          <p:cNvPr id="36867" name="AutoShape 5"/>
          <p:cNvSpPr>
            <a:spLocks noChangeAspect="1" noTextEdit="1"/>
          </p:cNvSpPr>
          <p:nvPr/>
        </p:nvSpPr>
        <p:spPr bwMode="auto">
          <a:xfrm>
            <a:off x="2936875" y="2851150"/>
            <a:ext cx="1554163" cy="127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06502" name="Freeform 6"/>
          <p:cNvSpPr/>
          <p:nvPr/>
        </p:nvSpPr>
        <p:spPr bwMode="gray">
          <a:xfrm>
            <a:off x="3643313" y="2357438"/>
            <a:ext cx="971550" cy="1266825"/>
          </a:xfrm>
          <a:custGeom>
            <a:avLst/>
            <a:gdLst/>
            <a:ahLst/>
            <a:cxnLst>
              <a:cxn ang="0">
                <a:pos x="580" y="0"/>
              </a:cxn>
              <a:cxn ang="0">
                <a:pos x="578" y="90"/>
              </a:cxn>
              <a:cxn ang="0">
                <a:pos x="568" y="174"/>
              </a:cxn>
              <a:cxn ang="0">
                <a:pos x="552" y="252"/>
              </a:cxn>
              <a:cxn ang="0">
                <a:pos x="526" y="324"/>
              </a:cxn>
              <a:cxn ang="0">
                <a:pos x="494" y="390"/>
              </a:cxn>
              <a:cxn ang="0">
                <a:pos x="452" y="450"/>
              </a:cxn>
              <a:cxn ang="0">
                <a:pos x="402" y="508"/>
              </a:cxn>
              <a:cxn ang="0">
                <a:pos x="342" y="560"/>
              </a:cxn>
              <a:cxn ang="0">
                <a:pos x="270" y="610"/>
              </a:cxn>
              <a:cxn ang="0">
                <a:pos x="188" y="656"/>
              </a:cxn>
              <a:cxn ang="0">
                <a:pos x="188" y="798"/>
              </a:cxn>
              <a:cxn ang="0">
                <a:pos x="0" y="514"/>
              </a:cxn>
              <a:cxn ang="0">
                <a:pos x="188" y="230"/>
              </a:cxn>
              <a:cxn ang="0">
                <a:pos x="188" y="372"/>
              </a:cxn>
              <a:cxn ang="0">
                <a:pos x="224" y="368"/>
              </a:cxn>
              <a:cxn ang="0">
                <a:pos x="264" y="356"/>
              </a:cxn>
              <a:cxn ang="0">
                <a:pos x="306" y="336"/>
              </a:cxn>
              <a:cxn ang="0">
                <a:pos x="348" y="310"/>
              </a:cxn>
              <a:cxn ang="0">
                <a:pos x="392" y="280"/>
              </a:cxn>
              <a:cxn ang="0">
                <a:pos x="432" y="246"/>
              </a:cxn>
              <a:cxn ang="0">
                <a:pos x="472" y="208"/>
              </a:cxn>
              <a:cxn ang="0">
                <a:pos x="506" y="166"/>
              </a:cxn>
              <a:cxn ang="0">
                <a:pos x="536" y="124"/>
              </a:cxn>
              <a:cxn ang="0">
                <a:pos x="558" y="82"/>
              </a:cxn>
              <a:cxn ang="0">
                <a:pos x="574" y="40"/>
              </a:cxn>
              <a:cxn ang="0">
                <a:pos x="578" y="0"/>
              </a:cxn>
              <a:cxn ang="0">
                <a:pos x="580" y="0"/>
              </a:cxn>
            </a:cxnLst>
            <a:rect l="0" t="0" r="r" b="b"/>
            <a:pathLst>
              <a:path w="580" h="798">
                <a:moveTo>
                  <a:pt x="580" y="0"/>
                </a:moveTo>
                <a:lnTo>
                  <a:pt x="578" y="90"/>
                </a:lnTo>
                <a:lnTo>
                  <a:pt x="568" y="174"/>
                </a:lnTo>
                <a:lnTo>
                  <a:pt x="552" y="252"/>
                </a:lnTo>
                <a:lnTo>
                  <a:pt x="526" y="324"/>
                </a:lnTo>
                <a:lnTo>
                  <a:pt x="494" y="390"/>
                </a:lnTo>
                <a:lnTo>
                  <a:pt x="452" y="450"/>
                </a:lnTo>
                <a:lnTo>
                  <a:pt x="402" y="508"/>
                </a:lnTo>
                <a:lnTo>
                  <a:pt x="342" y="560"/>
                </a:lnTo>
                <a:lnTo>
                  <a:pt x="270" y="610"/>
                </a:lnTo>
                <a:lnTo>
                  <a:pt x="188" y="656"/>
                </a:lnTo>
                <a:lnTo>
                  <a:pt x="188" y="798"/>
                </a:lnTo>
                <a:lnTo>
                  <a:pt x="0" y="514"/>
                </a:lnTo>
                <a:lnTo>
                  <a:pt x="188" y="230"/>
                </a:lnTo>
                <a:lnTo>
                  <a:pt x="188" y="372"/>
                </a:lnTo>
                <a:lnTo>
                  <a:pt x="224" y="368"/>
                </a:lnTo>
                <a:lnTo>
                  <a:pt x="264" y="356"/>
                </a:lnTo>
                <a:lnTo>
                  <a:pt x="306" y="336"/>
                </a:lnTo>
                <a:lnTo>
                  <a:pt x="348" y="310"/>
                </a:lnTo>
                <a:lnTo>
                  <a:pt x="392" y="280"/>
                </a:lnTo>
                <a:lnTo>
                  <a:pt x="432" y="246"/>
                </a:lnTo>
                <a:lnTo>
                  <a:pt x="472" y="208"/>
                </a:lnTo>
                <a:lnTo>
                  <a:pt x="506" y="166"/>
                </a:lnTo>
                <a:lnTo>
                  <a:pt x="536" y="124"/>
                </a:lnTo>
                <a:lnTo>
                  <a:pt x="558" y="82"/>
                </a:lnTo>
                <a:lnTo>
                  <a:pt x="574" y="40"/>
                </a:lnTo>
                <a:lnTo>
                  <a:pt x="578" y="0"/>
                </a:lnTo>
                <a:lnTo>
                  <a:pt x="580" y="0"/>
                </a:lnTo>
                <a:close/>
              </a:path>
            </a:pathLst>
          </a:cu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tint val="31765"/>
                  <a:invGamma/>
                </a:schemeClr>
              </a:gs>
            </a:gsLst>
            <a:lin ang="0" scaled="1"/>
          </a:gradFill>
          <a:ln w="0">
            <a:noFill/>
            <a:prstDash val="solid"/>
            <a:round/>
          </a:ln>
        </p:spPr>
        <p:txBody>
          <a:bodyPr/>
          <a:lstStyle/>
          <a:p>
            <a:pPr>
              <a:buFont typeface="Arial" panose="020B0604020202020204" pitchFamily="34" charset="0"/>
              <a:buNone/>
              <a:defRPr/>
            </a:pPr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6869" name="AutoShape 7"/>
          <p:cNvSpPr>
            <a:spLocks noChangeAspect="1" noTextEdit="1"/>
          </p:cNvSpPr>
          <p:nvPr/>
        </p:nvSpPr>
        <p:spPr bwMode="auto">
          <a:xfrm flipH="1">
            <a:off x="4572000" y="2857500"/>
            <a:ext cx="1112838" cy="127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06504" name="Freeform 8"/>
          <p:cNvSpPr/>
          <p:nvPr/>
        </p:nvSpPr>
        <p:spPr bwMode="gray">
          <a:xfrm flipH="1">
            <a:off x="4643438" y="2428875"/>
            <a:ext cx="785812" cy="1266825"/>
          </a:xfrm>
          <a:custGeom>
            <a:avLst/>
            <a:gdLst/>
            <a:ahLst/>
            <a:cxnLst>
              <a:cxn ang="0">
                <a:pos x="580" y="0"/>
              </a:cxn>
              <a:cxn ang="0">
                <a:pos x="578" y="90"/>
              </a:cxn>
              <a:cxn ang="0">
                <a:pos x="568" y="174"/>
              </a:cxn>
              <a:cxn ang="0">
                <a:pos x="552" y="252"/>
              </a:cxn>
              <a:cxn ang="0">
                <a:pos x="526" y="324"/>
              </a:cxn>
              <a:cxn ang="0">
                <a:pos x="494" y="390"/>
              </a:cxn>
              <a:cxn ang="0">
                <a:pos x="452" y="450"/>
              </a:cxn>
              <a:cxn ang="0">
                <a:pos x="402" y="508"/>
              </a:cxn>
              <a:cxn ang="0">
                <a:pos x="342" y="560"/>
              </a:cxn>
              <a:cxn ang="0">
                <a:pos x="270" y="610"/>
              </a:cxn>
              <a:cxn ang="0">
                <a:pos x="188" y="656"/>
              </a:cxn>
              <a:cxn ang="0">
                <a:pos x="188" y="798"/>
              </a:cxn>
              <a:cxn ang="0">
                <a:pos x="0" y="514"/>
              </a:cxn>
              <a:cxn ang="0">
                <a:pos x="188" y="230"/>
              </a:cxn>
              <a:cxn ang="0">
                <a:pos x="188" y="372"/>
              </a:cxn>
              <a:cxn ang="0">
                <a:pos x="224" y="368"/>
              </a:cxn>
              <a:cxn ang="0">
                <a:pos x="264" y="356"/>
              </a:cxn>
              <a:cxn ang="0">
                <a:pos x="306" y="336"/>
              </a:cxn>
              <a:cxn ang="0">
                <a:pos x="348" y="310"/>
              </a:cxn>
              <a:cxn ang="0">
                <a:pos x="392" y="280"/>
              </a:cxn>
              <a:cxn ang="0">
                <a:pos x="432" y="246"/>
              </a:cxn>
              <a:cxn ang="0">
                <a:pos x="472" y="208"/>
              </a:cxn>
              <a:cxn ang="0">
                <a:pos x="506" y="166"/>
              </a:cxn>
              <a:cxn ang="0">
                <a:pos x="536" y="124"/>
              </a:cxn>
              <a:cxn ang="0">
                <a:pos x="558" y="82"/>
              </a:cxn>
              <a:cxn ang="0">
                <a:pos x="574" y="40"/>
              </a:cxn>
              <a:cxn ang="0">
                <a:pos x="578" y="0"/>
              </a:cxn>
              <a:cxn ang="0">
                <a:pos x="580" y="0"/>
              </a:cxn>
            </a:cxnLst>
            <a:rect l="0" t="0" r="r" b="b"/>
            <a:pathLst>
              <a:path w="580" h="798">
                <a:moveTo>
                  <a:pt x="580" y="0"/>
                </a:moveTo>
                <a:lnTo>
                  <a:pt x="578" y="90"/>
                </a:lnTo>
                <a:lnTo>
                  <a:pt x="568" y="174"/>
                </a:lnTo>
                <a:lnTo>
                  <a:pt x="552" y="252"/>
                </a:lnTo>
                <a:lnTo>
                  <a:pt x="526" y="324"/>
                </a:lnTo>
                <a:lnTo>
                  <a:pt x="494" y="390"/>
                </a:lnTo>
                <a:lnTo>
                  <a:pt x="452" y="450"/>
                </a:lnTo>
                <a:lnTo>
                  <a:pt x="402" y="508"/>
                </a:lnTo>
                <a:lnTo>
                  <a:pt x="342" y="560"/>
                </a:lnTo>
                <a:lnTo>
                  <a:pt x="270" y="610"/>
                </a:lnTo>
                <a:lnTo>
                  <a:pt x="188" y="656"/>
                </a:lnTo>
                <a:lnTo>
                  <a:pt x="188" y="798"/>
                </a:lnTo>
                <a:lnTo>
                  <a:pt x="0" y="514"/>
                </a:lnTo>
                <a:lnTo>
                  <a:pt x="188" y="230"/>
                </a:lnTo>
                <a:lnTo>
                  <a:pt x="188" y="372"/>
                </a:lnTo>
                <a:lnTo>
                  <a:pt x="224" y="368"/>
                </a:lnTo>
                <a:lnTo>
                  <a:pt x="264" y="356"/>
                </a:lnTo>
                <a:lnTo>
                  <a:pt x="306" y="336"/>
                </a:lnTo>
                <a:lnTo>
                  <a:pt x="348" y="310"/>
                </a:lnTo>
                <a:lnTo>
                  <a:pt x="392" y="280"/>
                </a:lnTo>
                <a:lnTo>
                  <a:pt x="432" y="246"/>
                </a:lnTo>
                <a:lnTo>
                  <a:pt x="472" y="208"/>
                </a:lnTo>
                <a:lnTo>
                  <a:pt x="506" y="166"/>
                </a:lnTo>
                <a:lnTo>
                  <a:pt x="536" y="124"/>
                </a:lnTo>
                <a:lnTo>
                  <a:pt x="558" y="82"/>
                </a:lnTo>
                <a:lnTo>
                  <a:pt x="574" y="40"/>
                </a:lnTo>
                <a:lnTo>
                  <a:pt x="578" y="0"/>
                </a:lnTo>
                <a:lnTo>
                  <a:pt x="580" y="0"/>
                </a:lnTo>
                <a:close/>
              </a:path>
            </a:pathLst>
          </a:custGeom>
          <a:gradFill rotWithShape="1">
            <a:gsLst>
              <a:gs pos="0">
                <a:schemeClr val="hlink"/>
              </a:gs>
              <a:gs pos="100000">
                <a:schemeClr val="hlink">
                  <a:gamma/>
                  <a:tint val="31765"/>
                  <a:invGamma/>
                </a:schemeClr>
              </a:gs>
            </a:gsLst>
            <a:lin ang="0" scaled="1"/>
          </a:gradFill>
          <a:ln w="0">
            <a:noFill/>
            <a:prstDash val="solid"/>
            <a:round/>
          </a:ln>
        </p:spPr>
        <p:txBody>
          <a:bodyPr/>
          <a:lstStyle/>
          <a:p>
            <a:pPr>
              <a:buFont typeface="Arial" panose="020B0604020202020204" pitchFamily="34" charset="0"/>
              <a:buNone/>
              <a:defRPr/>
            </a:pPr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grpSp>
        <p:nvGrpSpPr>
          <p:cNvPr id="36871" name="Group 9"/>
          <p:cNvGrpSpPr>
            <a:grpSpLocks/>
          </p:cNvGrpSpPr>
          <p:nvPr/>
        </p:nvGrpSpPr>
        <p:grpSpPr bwMode="auto">
          <a:xfrm>
            <a:off x="2357438" y="1143000"/>
            <a:ext cx="4584700" cy="1143000"/>
            <a:chOff x="1973" y="1027"/>
            <a:chExt cx="1926" cy="937"/>
          </a:xfrm>
        </p:grpSpPr>
        <p:sp>
          <p:nvSpPr>
            <p:cNvPr id="106506" name="Oval 10"/>
            <p:cNvSpPr>
              <a:spLocks noChangeArrowheads="1"/>
            </p:cNvSpPr>
            <p:nvPr/>
          </p:nvSpPr>
          <p:spPr bwMode="gray">
            <a:xfrm>
              <a:off x="1994" y="1057"/>
              <a:ext cx="1905" cy="907"/>
            </a:xfrm>
            <a:prstGeom prst="ellipse">
              <a:avLst/>
            </a:prstGeom>
            <a:gradFill rotWithShape="1">
              <a:gsLst>
                <a:gs pos="0">
                  <a:schemeClr val="accent1">
                    <a:gamma/>
                    <a:shade val="63529"/>
                    <a:invGamma/>
                  </a:schemeClr>
                </a:gs>
                <a:gs pos="100000">
                  <a:schemeClr val="accent1"/>
                </a:gs>
              </a:gsLst>
              <a:lin ang="2700000" scaled="1"/>
            </a:gradFill>
            <a:ln w="9525">
              <a:noFill/>
              <a:round/>
            </a:ln>
            <a:effectLst/>
          </p:spPr>
          <p:txBody>
            <a:bodyPr wrap="none" anchor="ctr"/>
            <a:lstStyle/>
            <a:p>
              <a:pPr>
                <a:buFont typeface="Arial" panose="020B0604020202020204" pitchFamily="34" charset="0"/>
                <a:buNone/>
                <a:defRPr/>
              </a:pPr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06507" name="Oval 11"/>
            <p:cNvSpPr>
              <a:spLocks noChangeArrowheads="1"/>
            </p:cNvSpPr>
            <p:nvPr/>
          </p:nvSpPr>
          <p:spPr bwMode="gray">
            <a:xfrm>
              <a:off x="1973" y="1027"/>
              <a:ext cx="1905" cy="907"/>
            </a:xfrm>
            <a:prstGeom prst="ellipse">
              <a:avLst/>
            </a:prstGeom>
            <a:gradFill rotWithShape="1">
              <a:gsLst>
                <a:gs pos="0">
                  <a:schemeClr val="accent1">
                    <a:gamma/>
                    <a:tint val="44314"/>
                    <a:invGamma/>
                  </a:schemeClr>
                </a:gs>
                <a:gs pos="100000">
                  <a:schemeClr val="accent1"/>
                </a:gs>
              </a:gsLst>
              <a:lin ang="2700000" scaled="1"/>
            </a:gradFill>
            <a:ln w="9525">
              <a:noFill/>
              <a:round/>
            </a:ln>
            <a:effectLst/>
          </p:spPr>
          <p:txBody>
            <a:bodyPr wrap="none" anchor="ctr"/>
            <a:lstStyle/>
            <a:p>
              <a:pPr>
                <a:buFont typeface="Arial" panose="020B0604020202020204" pitchFamily="34" charset="0"/>
                <a:buNone/>
                <a:defRPr/>
              </a:pPr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3" name="Group 12"/>
          <p:cNvGrpSpPr>
            <a:grpSpLocks/>
          </p:cNvGrpSpPr>
          <p:nvPr/>
        </p:nvGrpSpPr>
        <p:grpSpPr bwMode="auto">
          <a:xfrm>
            <a:off x="2643188" y="928688"/>
            <a:ext cx="4103687" cy="1285875"/>
            <a:chOff x="4166" y="1706"/>
            <a:chExt cx="1252" cy="1252"/>
          </a:xfrm>
        </p:grpSpPr>
        <p:sp>
          <p:nvSpPr>
            <p:cNvPr id="106509" name="Oval 13"/>
            <p:cNvSpPr>
              <a:spLocks noChangeArrowheads="1"/>
            </p:cNvSpPr>
            <p:nvPr/>
          </p:nvSpPr>
          <p:spPr bwMode="gray">
            <a:xfrm>
              <a:off x="4166" y="1706"/>
              <a:ext cx="1252" cy="1252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shade val="46275"/>
                    <a:invGamma/>
                  </a:schemeClr>
                </a:gs>
                <a:gs pos="100000">
                  <a:schemeClr val="hlink"/>
                </a:gs>
              </a:gsLst>
              <a:lin ang="2700000" scaled="1"/>
            </a:gradFill>
            <a:ln w="9525" algn="ctr">
              <a:noFill/>
              <a:round/>
            </a:ln>
            <a:effectLst/>
          </p:spPr>
          <p:txBody>
            <a:bodyPr vert="eaVert" wrap="none" anchor="ctr"/>
            <a:lstStyle/>
            <a:p>
              <a:pPr>
                <a:buFont typeface="Arial" panose="020B0604020202020204" pitchFamily="34" charset="0"/>
                <a:buNone/>
                <a:defRPr/>
              </a:pPr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06510" name="Oval 14"/>
            <p:cNvSpPr>
              <a:spLocks noChangeArrowheads="1"/>
            </p:cNvSpPr>
            <p:nvPr/>
          </p:nvSpPr>
          <p:spPr bwMode="gray">
            <a:xfrm>
              <a:off x="4182" y="1714"/>
              <a:ext cx="1222" cy="1220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alpha val="0"/>
                  </a:schemeClr>
                </a:gs>
                <a:gs pos="100000">
                  <a:schemeClr val="hlink">
                    <a:gamma/>
                    <a:tint val="34902"/>
                    <a:invGamma/>
                  </a:schemeClr>
                </a:gs>
              </a:gsLst>
              <a:lin ang="2700000" scaled="1"/>
            </a:gradFill>
            <a:ln w="9525" algn="ctr">
              <a:noFill/>
              <a:round/>
            </a:ln>
            <a:effectLst/>
          </p:spPr>
          <p:txBody>
            <a:bodyPr vert="eaVert" wrap="none" anchor="ctr"/>
            <a:lstStyle/>
            <a:p>
              <a:pPr>
                <a:buFont typeface="Arial" panose="020B0604020202020204" pitchFamily="34" charset="0"/>
                <a:buNone/>
                <a:defRPr/>
              </a:pPr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06511" name="Oval 15"/>
            <p:cNvSpPr>
              <a:spLocks noChangeArrowheads="1"/>
            </p:cNvSpPr>
            <p:nvPr/>
          </p:nvSpPr>
          <p:spPr bwMode="gray">
            <a:xfrm>
              <a:off x="4195" y="1725"/>
              <a:ext cx="1162" cy="1141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shade val="79216"/>
                    <a:invGamma/>
                  </a:schemeClr>
                </a:gs>
                <a:gs pos="100000">
                  <a:schemeClr val="hlink">
                    <a:alpha val="48000"/>
                  </a:schemeClr>
                </a:gs>
              </a:gsLst>
              <a:lin ang="2700000" scaled="1"/>
            </a:gradFill>
            <a:ln w="9525" algn="ctr">
              <a:noFill/>
              <a:round/>
            </a:ln>
            <a:effectLst/>
          </p:spPr>
          <p:txBody>
            <a:bodyPr vert="eaVert" wrap="none" anchor="ctr"/>
            <a:lstStyle/>
            <a:p>
              <a:pPr>
                <a:buFont typeface="Arial" panose="020B0604020202020204" pitchFamily="34" charset="0"/>
                <a:buNone/>
                <a:defRPr/>
              </a:pPr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06512" name="Oval 16"/>
            <p:cNvSpPr>
              <a:spLocks noChangeArrowheads="1"/>
            </p:cNvSpPr>
            <p:nvPr/>
          </p:nvSpPr>
          <p:spPr bwMode="gray">
            <a:xfrm>
              <a:off x="4263" y="1757"/>
              <a:ext cx="1033" cy="924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tint val="0"/>
                    <a:invGamma/>
                  </a:schemeClr>
                </a:gs>
                <a:gs pos="100000">
                  <a:schemeClr val="hlink">
                    <a:alpha val="38000"/>
                  </a:schemeClr>
                </a:gs>
              </a:gsLst>
              <a:lin ang="2700000" scaled="1"/>
            </a:gradFill>
            <a:ln w="9525" algn="ctr">
              <a:noFill/>
              <a:round/>
            </a:ln>
            <a:effectLst/>
          </p:spPr>
          <p:txBody>
            <a:bodyPr wrap="none" anchor="ctr"/>
            <a:lstStyle/>
            <a:p>
              <a:pPr algn="ctr" eaLnBrk="0" hangingPunct="0">
                <a:buFont typeface="Arial" panose="020B0604020202020204" pitchFamily="34" charset="0"/>
                <a:buNone/>
                <a:defRPr/>
              </a:pPr>
              <a:endParaRPr lang="en-US" altLang="ko-KR" dirty="0">
                <a:latin typeface="Verdana" panose="020B0604030504040204" pitchFamily="34" charset="0"/>
                <a:ea typeface="Gulim" panose="020B0600000101010101" pitchFamily="34" charset="-127"/>
              </a:endParaRPr>
            </a:p>
          </p:txBody>
        </p:sp>
      </p:grpSp>
      <p:sp>
        <p:nvSpPr>
          <p:cNvPr id="15370" name="TextBox 19"/>
          <p:cNvSpPr txBox="1">
            <a:spLocks noChangeArrowheads="1"/>
          </p:cNvSpPr>
          <p:nvPr/>
        </p:nvSpPr>
        <p:spPr bwMode="auto">
          <a:xfrm>
            <a:off x="3286125" y="1000125"/>
            <a:ext cx="2786063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800">
                <a:latin typeface="微软雅黑" pitchFamily="34" charset="-122"/>
                <a:ea typeface="微软雅黑" pitchFamily="34" charset="-122"/>
              </a:rPr>
              <a:t>小小的天窗是唯一的慰藉。</a:t>
            </a:r>
          </a:p>
        </p:txBody>
      </p:sp>
      <p:sp>
        <p:nvSpPr>
          <p:cNvPr id="15371" name="矩形 21"/>
          <p:cNvSpPr>
            <a:spLocks noChangeArrowheads="1"/>
          </p:cNvSpPr>
          <p:nvPr/>
        </p:nvSpPr>
        <p:spPr bwMode="auto">
          <a:xfrm>
            <a:off x="571500" y="2357438"/>
            <a:ext cx="3429000" cy="341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400">
                <a:solidFill>
                  <a:srgbClr val="002060"/>
                </a:solidFill>
                <a:latin typeface="微软雅黑" pitchFamily="34" charset="-122"/>
                <a:ea typeface="微软雅黑" pitchFamily="34" charset="-122"/>
              </a:rPr>
              <a:t>       夏天阵雨来了时，孩子们顶喜欢在雨里跑跳，仰着脸看闪电，然而大人们偏就不许，“到屋里来呀！”孩子们跟着木板窗的关闭，也就被关在地洞似的屋里了；这时候，小小的天窗是唯一的慰藉。</a:t>
            </a:r>
          </a:p>
        </p:txBody>
      </p:sp>
      <p:sp>
        <p:nvSpPr>
          <p:cNvPr id="15372" name="矩形 22"/>
          <p:cNvSpPr>
            <a:spLocks noChangeArrowheads="1"/>
          </p:cNvSpPr>
          <p:nvPr/>
        </p:nvSpPr>
        <p:spPr bwMode="auto">
          <a:xfrm>
            <a:off x="5429250" y="2500313"/>
            <a:ext cx="3429000" cy="304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4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      </a:t>
            </a:r>
            <a:r>
              <a:rPr lang="zh-CN" altLang="en-US" sz="240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晚上，当你被逼着上床去“休息”的时候，也许你还忘不了月光下的草地河滩，你偷偷地从帐子里伸出头来，你仰起了脸，这时候，小小的天窗又是你唯一的慰藉！</a:t>
            </a:r>
          </a:p>
        </p:txBody>
      </p:sp>
      <p:sp>
        <p:nvSpPr>
          <p:cNvPr id="26" name="矩形 25"/>
          <p:cNvSpPr/>
          <p:nvPr/>
        </p:nvSpPr>
        <p:spPr>
          <a:xfrm>
            <a:off x="1571604" y="5715016"/>
            <a:ext cx="1576072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buFont typeface="Arial" panose="020B0604020202020204" pitchFamily="34" charset="0"/>
              <a:buNone/>
              <a:defRPr/>
            </a:pPr>
            <a:r>
              <a:rPr lang="zh-CN" altLang="en-US" sz="5400" b="1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一次</a:t>
            </a:r>
          </a:p>
        </p:txBody>
      </p:sp>
      <p:sp>
        <p:nvSpPr>
          <p:cNvPr id="27" name="矩形 26"/>
          <p:cNvSpPr/>
          <p:nvPr/>
        </p:nvSpPr>
        <p:spPr>
          <a:xfrm>
            <a:off x="6215074" y="5715016"/>
            <a:ext cx="1576072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buFont typeface="Arial" panose="020B0604020202020204" pitchFamily="34" charset="0"/>
              <a:buNone/>
              <a:defRPr/>
            </a:pPr>
            <a:r>
              <a:rPr lang="zh-CN" altLang="en-US" sz="5400" b="1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二次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153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" fill="hold"/>
                                        <p:tgtEl>
                                          <p:spTgt spid="106502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6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" fill="hold"/>
                                        <p:tgtEl>
                                          <p:spTgt spid="15371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9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" fill="hold"/>
                                        <p:tgtEl>
                                          <p:spTgt spid="15363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2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" fill="hold"/>
                                        <p:tgtEl>
                                          <p:spTgt spid="26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" fill="hold"/>
                                        <p:tgtEl>
                                          <p:spTgt spid="106504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30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" fill="hold"/>
                                        <p:tgtEl>
                                          <p:spTgt spid="15372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33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" fill="hold"/>
                                        <p:tgtEl>
                                          <p:spTgt spid="15362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36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" fill="hold"/>
                                        <p:tgtEl>
                                          <p:spTgt spid="27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2" grpId="0" bldLvl="0" animBg="1"/>
      <p:bldP spid="15363" grpId="0" bldLvl="0" animBg="1"/>
      <p:bldP spid="106502" grpId="0" bldLvl="0" animBg="1"/>
      <p:bldP spid="106504" grpId="0" bldLvl="0" animBg="1"/>
      <p:bldP spid="15370" grpId="0"/>
      <p:bldP spid="15371" grpId="0"/>
      <p:bldP spid="1537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圆角矩形 7"/>
          <p:cNvSpPr>
            <a:spLocks noChangeArrowheads="1"/>
          </p:cNvSpPr>
          <p:nvPr/>
        </p:nvSpPr>
        <p:spPr bwMode="auto">
          <a:xfrm>
            <a:off x="4429125" y="2643188"/>
            <a:ext cx="4143375" cy="3643312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9525">
            <a:solidFill>
              <a:srgbClr val="0070C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7890" name="TextBox 5"/>
          <p:cNvSpPr txBox="1">
            <a:spLocks noChangeArrowheads="1"/>
          </p:cNvSpPr>
          <p:nvPr/>
        </p:nvSpPr>
        <p:spPr bwMode="auto">
          <a:xfrm>
            <a:off x="2786063" y="3857625"/>
            <a:ext cx="4643437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 altLang="zh-CN"/>
          </a:p>
          <a:p>
            <a:endParaRPr lang="zh-CN" altLang="en-US"/>
          </a:p>
        </p:txBody>
      </p:sp>
      <p:sp>
        <p:nvSpPr>
          <p:cNvPr id="4" name="云形标注 3"/>
          <p:cNvSpPr/>
          <p:nvPr/>
        </p:nvSpPr>
        <p:spPr bwMode="auto">
          <a:xfrm>
            <a:off x="1857375" y="1000125"/>
            <a:ext cx="6286500" cy="1500188"/>
          </a:xfrm>
          <a:prstGeom prst="cloudCallout">
            <a:avLst>
              <a:gd name="adj1" fmla="val -55003"/>
              <a:gd name="adj2" fmla="val 34233"/>
            </a:avLst>
          </a:prstGeom>
          <a:solidFill>
            <a:schemeClr val="bg2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buFont typeface="Arial" panose="020B0604020202020204" pitchFamily="34" charset="0"/>
              <a:buNone/>
              <a:defRPr/>
            </a:pPr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6389" name="矩形 4"/>
          <p:cNvSpPr>
            <a:spLocks noChangeArrowheads="1"/>
          </p:cNvSpPr>
          <p:nvPr/>
        </p:nvSpPr>
        <p:spPr bwMode="auto">
          <a:xfrm>
            <a:off x="2500313" y="1214438"/>
            <a:ext cx="5429250" cy="954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80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为什么说天窗是孩子们唯一的慰藉呢？</a:t>
            </a:r>
          </a:p>
        </p:txBody>
      </p:sp>
      <p:sp>
        <p:nvSpPr>
          <p:cNvPr id="16390" name="矩形 5"/>
          <p:cNvSpPr>
            <a:spLocks noChangeArrowheads="1"/>
          </p:cNvSpPr>
          <p:nvPr/>
        </p:nvSpPr>
        <p:spPr bwMode="auto">
          <a:xfrm>
            <a:off x="4572000" y="2714625"/>
            <a:ext cx="4071938" cy="354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8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       </a:t>
            </a:r>
            <a:r>
              <a:rPr lang="zh-CN" altLang="en-US" sz="2800">
                <a:solidFill>
                  <a:srgbClr val="00B050"/>
                </a:solidFill>
                <a:latin typeface="微软雅黑" pitchFamily="34" charset="-122"/>
                <a:ea typeface="微软雅黑" pitchFamily="34" charset="-122"/>
              </a:rPr>
              <a:t>孩子们跟着木板窗的关闭也就被关在地洞似的屋里的时候，天窗给漆黑的屋子带来的仅有的光明，而且唤起了孩子们丰富多彩的想象，放飞了他们被禁锢的心灵。</a:t>
            </a:r>
          </a:p>
        </p:txBody>
      </p:sp>
      <p:pic>
        <p:nvPicPr>
          <p:cNvPr id="16391" name="Picture 2" descr="天窗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625" y="2571750"/>
            <a:ext cx="3929063" cy="3786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2" name="Picture 4" descr="C:\Users\Administrator\Desktop\做课\图库\图片大全\37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313" y="1143000"/>
            <a:ext cx="1285875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63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163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" fill="hold"/>
                                        <p:tgtEl>
                                          <p:spTgt spid="16391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9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" fill="hold"/>
                                        <p:tgtEl>
                                          <p:spTgt spid="16390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2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" fill="hold"/>
                                        <p:tgtEl>
                                          <p:spTgt spid="16386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6" grpId="0" bldLvl="0" animBg="1"/>
      <p:bldP spid="4" grpId="0" bldLvl="0" animBg="1"/>
      <p:bldP spid="16389" grpId="0"/>
      <p:bldP spid="1639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AutoShape 6"/>
          <p:cNvSpPr>
            <a:spLocks noChangeArrowheads="1"/>
          </p:cNvSpPr>
          <p:nvPr/>
        </p:nvSpPr>
        <p:spPr bwMode="auto">
          <a:xfrm>
            <a:off x="252413" y="3929063"/>
            <a:ext cx="2592387" cy="2500312"/>
          </a:xfrm>
          <a:custGeom>
            <a:avLst/>
            <a:gdLst>
              <a:gd name="T0" fmla="*/ 0 w 21600"/>
              <a:gd name="T1" fmla="*/ 0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0 h 21600"/>
              <a:gd name="T8" fmla="*/ 0 60000 65536"/>
              <a:gd name="T9" fmla="*/ 0 60000 65536"/>
              <a:gd name="T10" fmla="*/ 0 60000 65536"/>
              <a:gd name="T11" fmla="*/ 0 60000 65536"/>
              <a:gd name="T12" fmla="*/ 2812 w 21600"/>
              <a:gd name="T13" fmla="*/ 2812 h 21600"/>
              <a:gd name="T14" fmla="*/ 18788 w 21600"/>
              <a:gd name="T15" fmla="*/ 18788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024" y="21600"/>
                </a:lnTo>
                <a:lnTo>
                  <a:pt x="19576" y="21600"/>
                </a:lnTo>
                <a:lnTo>
                  <a:pt x="21600" y="0"/>
                </a:lnTo>
                <a:close/>
              </a:path>
            </a:pathLst>
          </a:custGeom>
          <a:gradFill rotWithShape="1">
            <a:gsLst>
              <a:gs pos="0">
                <a:srgbClr val="0000CC"/>
              </a:gs>
              <a:gs pos="100000">
                <a:srgbClr val="000066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7411" name="AutoShape 8"/>
          <p:cNvSpPr>
            <a:spLocks noChangeArrowheads="1"/>
          </p:cNvSpPr>
          <p:nvPr/>
        </p:nvSpPr>
        <p:spPr bwMode="auto">
          <a:xfrm rot="10800000">
            <a:off x="214313" y="3643313"/>
            <a:ext cx="2643187" cy="285750"/>
          </a:xfrm>
          <a:custGeom>
            <a:avLst/>
            <a:gdLst>
              <a:gd name="T0" fmla="*/ 0 w 21600"/>
              <a:gd name="T1" fmla="*/ 0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0 h 21600"/>
              <a:gd name="T8" fmla="*/ 0 60000 65536"/>
              <a:gd name="T9" fmla="*/ 0 60000 65536"/>
              <a:gd name="T10" fmla="*/ 0 60000 65536"/>
              <a:gd name="T11" fmla="*/ 0 60000 65536"/>
              <a:gd name="T12" fmla="*/ 2766 w 21600"/>
              <a:gd name="T13" fmla="*/ 2766 h 21600"/>
              <a:gd name="T14" fmla="*/ 18834 w 21600"/>
              <a:gd name="T15" fmla="*/ 18834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1931" y="21600"/>
                </a:lnTo>
                <a:lnTo>
                  <a:pt x="19669" y="21600"/>
                </a:lnTo>
                <a:lnTo>
                  <a:pt x="21600" y="0"/>
                </a:lnTo>
                <a:close/>
              </a:path>
            </a:pathLst>
          </a:custGeom>
          <a:gradFill rotWithShape="1">
            <a:gsLst>
              <a:gs pos="0">
                <a:srgbClr val="0000CC"/>
              </a:gs>
              <a:gs pos="100000">
                <a:srgbClr val="3399FF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7412" name="AutoShape 21"/>
          <p:cNvSpPr>
            <a:spLocks noChangeArrowheads="1"/>
          </p:cNvSpPr>
          <p:nvPr/>
        </p:nvSpPr>
        <p:spPr bwMode="auto">
          <a:xfrm>
            <a:off x="3286125" y="3929063"/>
            <a:ext cx="2592388" cy="2500312"/>
          </a:xfrm>
          <a:custGeom>
            <a:avLst/>
            <a:gdLst>
              <a:gd name="T0" fmla="*/ 0 w 21600"/>
              <a:gd name="T1" fmla="*/ 0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0 h 21600"/>
              <a:gd name="T8" fmla="*/ 0 60000 65536"/>
              <a:gd name="T9" fmla="*/ 0 60000 65536"/>
              <a:gd name="T10" fmla="*/ 0 60000 65536"/>
              <a:gd name="T11" fmla="*/ 0 60000 65536"/>
              <a:gd name="T12" fmla="*/ 2812 w 21600"/>
              <a:gd name="T13" fmla="*/ 2812 h 21600"/>
              <a:gd name="T14" fmla="*/ 18788 w 21600"/>
              <a:gd name="T15" fmla="*/ 18788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024" y="21600"/>
                </a:lnTo>
                <a:lnTo>
                  <a:pt x="19576" y="21600"/>
                </a:lnTo>
                <a:lnTo>
                  <a:pt x="21600" y="0"/>
                </a:lnTo>
                <a:close/>
              </a:path>
            </a:pathLst>
          </a:custGeom>
          <a:gradFill rotWithShape="1">
            <a:gsLst>
              <a:gs pos="0">
                <a:srgbClr val="006600"/>
              </a:gs>
              <a:gs pos="100000">
                <a:srgbClr val="001800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7413" name="AutoShape 22"/>
          <p:cNvSpPr>
            <a:spLocks noChangeArrowheads="1"/>
          </p:cNvSpPr>
          <p:nvPr/>
        </p:nvSpPr>
        <p:spPr bwMode="auto">
          <a:xfrm rot="10800000">
            <a:off x="3214688" y="3714750"/>
            <a:ext cx="2714625" cy="214313"/>
          </a:xfrm>
          <a:custGeom>
            <a:avLst/>
            <a:gdLst>
              <a:gd name="T0" fmla="*/ 0 w 21600"/>
              <a:gd name="T1" fmla="*/ 0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0 h 21600"/>
              <a:gd name="T8" fmla="*/ 0 60000 65536"/>
              <a:gd name="T9" fmla="*/ 0 60000 65536"/>
              <a:gd name="T10" fmla="*/ 0 60000 65536"/>
              <a:gd name="T11" fmla="*/ 0 60000 65536"/>
              <a:gd name="T12" fmla="*/ 2766 w 21600"/>
              <a:gd name="T13" fmla="*/ 2766 h 21600"/>
              <a:gd name="T14" fmla="*/ 18834 w 21600"/>
              <a:gd name="T15" fmla="*/ 18834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1931" y="21600"/>
                </a:lnTo>
                <a:lnTo>
                  <a:pt x="19669" y="21600"/>
                </a:lnTo>
                <a:lnTo>
                  <a:pt x="21600" y="0"/>
                </a:lnTo>
                <a:close/>
              </a:path>
            </a:pathLst>
          </a:custGeom>
          <a:gradFill rotWithShape="1">
            <a:gsLst>
              <a:gs pos="0">
                <a:srgbClr val="339966"/>
              </a:gs>
              <a:gs pos="100000">
                <a:srgbClr val="339933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7414" name="AutoShape 27"/>
          <p:cNvSpPr>
            <a:spLocks noChangeArrowheads="1"/>
          </p:cNvSpPr>
          <p:nvPr/>
        </p:nvSpPr>
        <p:spPr bwMode="auto">
          <a:xfrm>
            <a:off x="6308725" y="3929063"/>
            <a:ext cx="2592388" cy="2500312"/>
          </a:xfrm>
          <a:custGeom>
            <a:avLst/>
            <a:gdLst>
              <a:gd name="T0" fmla="*/ 0 w 21600"/>
              <a:gd name="T1" fmla="*/ 0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0 h 21600"/>
              <a:gd name="T8" fmla="*/ 0 60000 65536"/>
              <a:gd name="T9" fmla="*/ 0 60000 65536"/>
              <a:gd name="T10" fmla="*/ 0 60000 65536"/>
              <a:gd name="T11" fmla="*/ 0 60000 65536"/>
              <a:gd name="T12" fmla="*/ 2812 w 21600"/>
              <a:gd name="T13" fmla="*/ 2812 h 21600"/>
              <a:gd name="T14" fmla="*/ 18788 w 21600"/>
              <a:gd name="T15" fmla="*/ 18788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024" y="21600"/>
                </a:lnTo>
                <a:lnTo>
                  <a:pt x="19576" y="21600"/>
                </a:lnTo>
                <a:lnTo>
                  <a:pt x="21600" y="0"/>
                </a:lnTo>
                <a:close/>
              </a:path>
            </a:pathLst>
          </a:custGeom>
          <a:gradFill rotWithShape="1">
            <a:gsLst>
              <a:gs pos="0">
                <a:srgbClr val="808000"/>
              </a:gs>
              <a:gs pos="100000">
                <a:srgbClr val="212111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7415" name="AutoShape 28"/>
          <p:cNvSpPr>
            <a:spLocks noChangeArrowheads="1"/>
          </p:cNvSpPr>
          <p:nvPr/>
        </p:nvSpPr>
        <p:spPr bwMode="auto">
          <a:xfrm rot="10800000">
            <a:off x="6215063" y="3643313"/>
            <a:ext cx="2714625" cy="285750"/>
          </a:xfrm>
          <a:custGeom>
            <a:avLst/>
            <a:gdLst>
              <a:gd name="T0" fmla="*/ 0 w 21600"/>
              <a:gd name="T1" fmla="*/ 0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0 h 21600"/>
              <a:gd name="T8" fmla="*/ 0 60000 65536"/>
              <a:gd name="T9" fmla="*/ 0 60000 65536"/>
              <a:gd name="T10" fmla="*/ 0 60000 65536"/>
              <a:gd name="T11" fmla="*/ 0 60000 65536"/>
              <a:gd name="T12" fmla="*/ 2766 w 21600"/>
              <a:gd name="T13" fmla="*/ 2766 h 21600"/>
              <a:gd name="T14" fmla="*/ 18834 w 21600"/>
              <a:gd name="T15" fmla="*/ 18834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1931" y="21600"/>
                </a:lnTo>
                <a:lnTo>
                  <a:pt x="19669" y="21600"/>
                </a:lnTo>
                <a:lnTo>
                  <a:pt x="21600" y="0"/>
                </a:lnTo>
                <a:close/>
              </a:path>
            </a:pathLst>
          </a:custGeom>
          <a:gradFill rotWithShape="1">
            <a:gsLst>
              <a:gs pos="0">
                <a:srgbClr val="808000"/>
              </a:gs>
              <a:gs pos="100000">
                <a:srgbClr val="333300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7416" name="流程图: 终止 42"/>
          <p:cNvSpPr>
            <a:spLocks noChangeArrowheads="1"/>
          </p:cNvSpPr>
          <p:nvPr/>
        </p:nvSpPr>
        <p:spPr bwMode="auto">
          <a:xfrm>
            <a:off x="1357313" y="928688"/>
            <a:ext cx="7143750" cy="1000125"/>
          </a:xfrm>
          <a:prstGeom prst="flowChartTerminator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7417" name="TextBox 43"/>
          <p:cNvSpPr txBox="1">
            <a:spLocks noChangeArrowheads="1"/>
          </p:cNvSpPr>
          <p:nvPr/>
        </p:nvSpPr>
        <p:spPr bwMode="auto">
          <a:xfrm>
            <a:off x="1643063" y="1000125"/>
            <a:ext cx="6357937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80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透过这扇天窗，文中的孩子看到了什么？又想到了什么？</a:t>
            </a:r>
          </a:p>
        </p:txBody>
      </p:sp>
      <p:sp>
        <p:nvSpPr>
          <p:cNvPr id="17418" name="矩形 46"/>
          <p:cNvSpPr>
            <a:spLocks noChangeArrowheads="1"/>
          </p:cNvSpPr>
          <p:nvPr/>
        </p:nvSpPr>
        <p:spPr bwMode="auto">
          <a:xfrm>
            <a:off x="428625" y="4071938"/>
            <a:ext cx="2286000" cy="2246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0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你想象到这雨、这风、这雷、这电，怎样猛厉地扫荡了这世界，你想象它们的威力比你在露天真实感到的要大十倍百倍。</a:t>
            </a:r>
          </a:p>
        </p:txBody>
      </p:sp>
      <p:sp>
        <p:nvSpPr>
          <p:cNvPr id="17419" name="椭圆 55"/>
          <p:cNvSpPr>
            <a:spLocks noChangeArrowheads="1"/>
          </p:cNvSpPr>
          <p:nvPr/>
        </p:nvSpPr>
        <p:spPr bwMode="auto">
          <a:xfrm>
            <a:off x="3071813" y="2000250"/>
            <a:ext cx="2928937" cy="2000250"/>
          </a:xfrm>
          <a:prstGeom prst="ellipse">
            <a:avLst/>
          </a:prstGeom>
          <a:solidFill>
            <a:srgbClr val="CCFF66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7420" name="椭圆 56"/>
          <p:cNvSpPr>
            <a:spLocks noChangeArrowheads="1"/>
          </p:cNvSpPr>
          <p:nvPr/>
        </p:nvSpPr>
        <p:spPr bwMode="auto">
          <a:xfrm>
            <a:off x="6143625" y="1928813"/>
            <a:ext cx="2928938" cy="200025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7421" name="椭圆 57"/>
          <p:cNvSpPr>
            <a:spLocks noChangeArrowheads="1"/>
          </p:cNvSpPr>
          <p:nvPr/>
        </p:nvSpPr>
        <p:spPr bwMode="auto">
          <a:xfrm>
            <a:off x="0" y="1928813"/>
            <a:ext cx="2928938" cy="1928812"/>
          </a:xfrm>
          <a:prstGeom prst="ellipse">
            <a:avLst/>
          </a:prstGeom>
          <a:solidFill>
            <a:srgbClr val="CCFF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7422" name="TextBox 58"/>
          <p:cNvSpPr txBox="1">
            <a:spLocks noChangeArrowheads="1"/>
          </p:cNvSpPr>
          <p:nvPr/>
        </p:nvSpPr>
        <p:spPr bwMode="auto">
          <a:xfrm>
            <a:off x="357188" y="2143125"/>
            <a:ext cx="2357437" cy="163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000">
                <a:solidFill>
                  <a:srgbClr val="002060"/>
                </a:solidFill>
                <a:latin typeface="微软雅黑" pitchFamily="34" charset="-122"/>
                <a:ea typeface="微软雅黑" pitchFamily="34" charset="-122"/>
              </a:rPr>
              <a:t>从那小小的玻璃，你会看见雨脚在那里卜落卜落跳，你会看见带子似的闪电一片；</a:t>
            </a:r>
          </a:p>
        </p:txBody>
      </p:sp>
      <p:sp>
        <p:nvSpPr>
          <p:cNvPr id="17423" name="TextBox 59"/>
          <p:cNvSpPr txBox="1">
            <a:spLocks noChangeArrowheads="1"/>
          </p:cNvSpPr>
          <p:nvPr/>
        </p:nvSpPr>
        <p:spPr bwMode="auto">
          <a:xfrm>
            <a:off x="3429000" y="2500313"/>
            <a:ext cx="2357438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400">
                <a:solidFill>
                  <a:srgbClr val="002060"/>
                </a:solidFill>
                <a:latin typeface="微软雅黑" pitchFamily="34" charset="-122"/>
                <a:ea typeface="微软雅黑" pitchFamily="34" charset="-122"/>
              </a:rPr>
              <a:t>小玻璃上面的一颗星，一朵云，</a:t>
            </a:r>
          </a:p>
        </p:txBody>
      </p:sp>
      <p:sp>
        <p:nvSpPr>
          <p:cNvPr id="17424" name="TextBox 60"/>
          <p:cNvSpPr txBox="1">
            <a:spLocks noChangeArrowheads="1"/>
          </p:cNvSpPr>
          <p:nvPr/>
        </p:nvSpPr>
        <p:spPr bwMode="auto">
          <a:xfrm>
            <a:off x="3429000" y="4071938"/>
            <a:ext cx="2286000" cy="163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0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想象到无数闪闪烁烁可爱的星，无数像山似的、马似的、巨人似的奇幻的云彩；</a:t>
            </a:r>
          </a:p>
        </p:txBody>
      </p:sp>
      <p:sp>
        <p:nvSpPr>
          <p:cNvPr id="17425" name="TextBox 61"/>
          <p:cNvSpPr txBox="1">
            <a:spLocks noChangeArrowheads="1"/>
          </p:cNvSpPr>
          <p:nvPr/>
        </p:nvSpPr>
        <p:spPr bwMode="auto">
          <a:xfrm>
            <a:off x="6429375" y="2428875"/>
            <a:ext cx="2428875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400">
                <a:solidFill>
                  <a:srgbClr val="002060"/>
                </a:solidFill>
                <a:latin typeface="微软雅黑" pitchFamily="34" charset="-122"/>
                <a:ea typeface="微软雅黑" pitchFamily="34" charset="-122"/>
              </a:rPr>
              <a:t>从那小玻璃上面掠过一条黑影，</a:t>
            </a:r>
          </a:p>
        </p:txBody>
      </p:sp>
      <p:sp>
        <p:nvSpPr>
          <p:cNvPr id="17426" name="TextBox 62"/>
          <p:cNvSpPr txBox="1">
            <a:spLocks noChangeArrowheads="1"/>
          </p:cNvSpPr>
          <p:nvPr/>
        </p:nvSpPr>
        <p:spPr bwMode="auto">
          <a:xfrm>
            <a:off x="6500813" y="4214813"/>
            <a:ext cx="2143125" cy="163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0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想象到这也许是灰色的蝙蝠，也许是会唱歌的夜莺，也许是恶霸似的猫头鹰</a:t>
            </a:r>
            <a:r>
              <a:rPr lang="en-US" altLang="zh-CN" sz="20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——</a:t>
            </a:r>
            <a:endParaRPr lang="zh-CN" altLang="en-US" sz="2000" b="1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38930" name="图片 1"/>
          <p:cNvPicPr>
            <a:picLocks noChangeAspect="1"/>
          </p:cNvPicPr>
          <p:nvPr/>
        </p:nvPicPr>
        <p:blipFill>
          <a:blip r:embed="rId2"/>
          <a:srcRect b="8182"/>
          <a:stretch>
            <a:fillRect/>
          </a:stretch>
        </p:blipFill>
        <p:spPr bwMode="auto">
          <a:xfrm>
            <a:off x="252413" y="623888"/>
            <a:ext cx="1001712" cy="1304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" fill="hold"/>
                                        <p:tgtEl>
                                          <p:spTgt spid="17417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8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" fill="hold"/>
                                        <p:tgtEl>
                                          <p:spTgt spid="17416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174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174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1" dur="500"/>
                                        <p:tgtEl>
                                          <p:spTgt spid="174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4" dur="500"/>
                                        <p:tgtEl>
                                          <p:spTgt spid="174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174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0" dur="500"/>
                                        <p:tgtEl>
                                          <p:spTgt spid="174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" fill="hold"/>
                                        <p:tgtEl>
                                          <p:spTgt spid="17418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36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" fill="hold"/>
                                        <p:tgtEl>
                                          <p:spTgt spid="17410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39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" fill="hold"/>
                                        <p:tgtEl>
                                          <p:spTgt spid="17411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1" fill="hold"/>
                                        <p:tgtEl>
                                          <p:spTgt spid="17424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47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" fill="hold"/>
                                        <p:tgtEl>
                                          <p:spTgt spid="17412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50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" fill="hold"/>
                                        <p:tgtEl>
                                          <p:spTgt spid="17413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1" fill="hold"/>
                                        <p:tgtEl>
                                          <p:spTgt spid="17426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58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1" fill="hold"/>
                                        <p:tgtEl>
                                          <p:spTgt spid="17414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61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" fill="hold"/>
                                        <p:tgtEl>
                                          <p:spTgt spid="17415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0" grpId="0" bldLvl="0" animBg="1"/>
      <p:bldP spid="17411" grpId="0" bldLvl="0" animBg="1"/>
      <p:bldP spid="17412" grpId="0" bldLvl="0" animBg="1"/>
      <p:bldP spid="17413" grpId="0" bldLvl="0" animBg="1"/>
      <p:bldP spid="17414" grpId="0" bldLvl="0" animBg="1"/>
      <p:bldP spid="17415" grpId="0" bldLvl="0" animBg="1"/>
      <p:bldP spid="17416" grpId="0" bldLvl="0" animBg="1"/>
      <p:bldP spid="17417" grpId="0"/>
      <p:bldP spid="17418" grpId="0"/>
      <p:bldP spid="17419" grpId="0" bldLvl="0" animBg="1"/>
      <p:bldP spid="17420" grpId="0" bldLvl="0" animBg="1"/>
      <p:bldP spid="17421" grpId="0" bldLvl="0" animBg="1"/>
      <p:bldP spid="17422" grpId="0"/>
      <p:bldP spid="17423" grpId="0"/>
      <p:bldP spid="17424" grpId="0"/>
      <p:bldP spid="17425" grpId="0"/>
      <p:bldP spid="1742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7" name="Picture 7" descr="C:\Users\Administrator\Desktop\做课\图库\图库-02 PPT高精图库\PPT高精图库\PPT-bg 精制背景图1500张\皮皮淘PPT精英宝库 精选背景图 (1288).gif"/>
          <p:cNvPicPr>
            <a:picLocks noChangeAspect="1"/>
          </p:cNvPicPr>
          <p:nvPr/>
        </p:nvPicPr>
        <p:blipFill>
          <a:blip r:embed="rId2"/>
          <a:srcRect b="9386"/>
          <a:stretch>
            <a:fillRect/>
          </a:stretch>
        </p:blipFill>
        <p:spPr bwMode="auto">
          <a:xfrm>
            <a:off x="0" y="928688"/>
            <a:ext cx="9144000" cy="5500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9938" name="TextBox 5"/>
          <p:cNvSpPr txBox="1">
            <a:spLocks noChangeArrowheads="1"/>
          </p:cNvSpPr>
          <p:nvPr/>
        </p:nvSpPr>
        <p:spPr bwMode="auto">
          <a:xfrm>
            <a:off x="2786063" y="3857625"/>
            <a:ext cx="4643437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 altLang="zh-CN"/>
          </a:p>
          <a:p>
            <a:endParaRPr lang="zh-CN" altLang="en-US"/>
          </a:p>
        </p:txBody>
      </p:sp>
      <p:sp>
        <p:nvSpPr>
          <p:cNvPr id="18436" name="矩形 10"/>
          <p:cNvSpPr>
            <a:spLocks noChangeArrowheads="1"/>
          </p:cNvSpPr>
          <p:nvPr/>
        </p:nvSpPr>
        <p:spPr bwMode="auto">
          <a:xfrm>
            <a:off x="2643188" y="2428875"/>
            <a:ext cx="4071937" cy="3046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320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       </a:t>
            </a:r>
            <a:r>
              <a:rPr lang="zh-CN" altLang="en-US" sz="3200">
                <a:solidFill>
                  <a:srgbClr val="002060"/>
                </a:solidFill>
                <a:latin typeface="微软雅黑" pitchFamily="34" charset="-122"/>
                <a:ea typeface="微软雅黑" pitchFamily="34" charset="-122"/>
              </a:rPr>
              <a:t>我会从那小玻璃上面（</a:t>
            </a:r>
            <a:r>
              <a:rPr lang="en-US" sz="3200">
                <a:solidFill>
                  <a:srgbClr val="002060"/>
                </a:solidFill>
                <a:latin typeface="微软雅黑" pitchFamily="34" charset="-122"/>
                <a:ea typeface="微软雅黑" pitchFamily="34" charset="-122"/>
              </a:rPr>
              <a:t>                 </a:t>
            </a:r>
            <a:r>
              <a:rPr lang="zh-CN" altLang="en-US" sz="3200">
                <a:solidFill>
                  <a:srgbClr val="002060"/>
                </a:solidFill>
                <a:latin typeface="微软雅黑" pitchFamily="34" charset="-122"/>
                <a:ea typeface="微软雅黑" pitchFamily="34" charset="-122"/>
              </a:rPr>
              <a:t>），想象到这也许是（</a:t>
            </a:r>
            <a:r>
              <a:rPr lang="en-US" sz="3200">
                <a:solidFill>
                  <a:srgbClr val="002060"/>
                </a:solidFill>
                <a:latin typeface="微软雅黑" pitchFamily="34" charset="-122"/>
                <a:ea typeface="微软雅黑" pitchFamily="34" charset="-122"/>
              </a:rPr>
              <a:t>                 </a:t>
            </a:r>
            <a:r>
              <a:rPr lang="zh-CN" altLang="en-US" sz="3200">
                <a:solidFill>
                  <a:srgbClr val="002060"/>
                </a:solidFill>
                <a:latin typeface="微软雅黑" pitchFamily="34" charset="-122"/>
                <a:ea typeface="微软雅黑" pitchFamily="34" charset="-122"/>
              </a:rPr>
              <a:t>），也许是（</a:t>
            </a:r>
            <a:r>
              <a:rPr lang="en-US" sz="3200">
                <a:solidFill>
                  <a:srgbClr val="002060"/>
                </a:solidFill>
                <a:latin typeface="微软雅黑" pitchFamily="34" charset="-122"/>
                <a:ea typeface="微软雅黑" pitchFamily="34" charset="-122"/>
              </a:rPr>
              <a:t>               </a:t>
            </a:r>
            <a:r>
              <a:rPr lang="zh-CN" altLang="en-US" sz="3200">
                <a:solidFill>
                  <a:srgbClr val="002060"/>
                </a:solidFill>
                <a:latin typeface="微软雅黑" pitchFamily="34" charset="-122"/>
                <a:ea typeface="微软雅黑" pitchFamily="34" charset="-122"/>
              </a:rPr>
              <a:t>），也许是（</a:t>
            </a:r>
            <a:r>
              <a:rPr lang="en-US" sz="3200">
                <a:solidFill>
                  <a:srgbClr val="002060"/>
                </a:solidFill>
                <a:latin typeface="微软雅黑" pitchFamily="34" charset="-122"/>
                <a:ea typeface="微软雅黑" pitchFamily="34" charset="-122"/>
              </a:rPr>
              <a:t>              </a:t>
            </a:r>
            <a:r>
              <a:rPr lang="zh-CN" altLang="en-US" sz="3200">
                <a:solidFill>
                  <a:srgbClr val="002060"/>
                </a:solidFill>
                <a:latin typeface="微软雅黑" pitchFamily="34" charset="-122"/>
                <a:ea typeface="微软雅黑" pitchFamily="34" charset="-122"/>
              </a:rPr>
              <a:t>）。</a:t>
            </a:r>
          </a:p>
        </p:txBody>
      </p:sp>
      <p:sp>
        <p:nvSpPr>
          <p:cNvPr id="18437" name="TextBox 11"/>
          <p:cNvSpPr txBox="1">
            <a:spLocks noChangeArrowheads="1"/>
          </p:cNvSpPr>
          <p:nvPr/>
        </p:nvSpPr>
        <p:spPr bwMode="auto">
          <a:xfrm>
            <a:off x="571500" y="2286000"/>
            <a:ext cx="1662113" cy="3282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eaVert">
            <a:spAutoFit/>
          </a:bodyPr>
          <a:lstStyle/>
          <a:p>
            <a:r>
              <a:rPr lang="zh-CN" altLang="en-US" sz="480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发挥想象，</a:t>
            </a:r>
            <a:endParaRPr lang="en-US" altLang="zh-CN" sz="4800">
              <a:solidFill>
                <a:srgbClr val="C00000"/>
              </a:solidFill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480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练 写句子。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84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6" grpId="0"/>
      <p:bldP spid="1843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圆角矩形 5"/>
          <p:cNvSpPr>
            <a:spLocks noChangeArrowheads="1"/>
          </p:cNvSpPr>
          <p:nvPr/>
        </p:nvSpPr>
        <p:spPr bwMode="auto">
          <a:xfrm>
            <a:off x="1143000" y="3000375"/>
            <a:ext cx="7072313" cy="2786063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9525">
            <a:solidFill>
              <a:srgbClr val="FF66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9459" name="TextBox 5"/>
          <p:cNvSpPr txBox="1">
            <a:spLocks noChangeArrowheads="1"/>
          </p:cNvSpPr>
          <p:nvPr/>
        </p:nvSpPr>
        <p:spPr bwMode="auto">
          <a:xfrm>
            <a:off x="1428750" y="2857500"/>
            <a:ext cx="6357938" cy="2678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 altLang="zh-CN" sz="2800"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280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       活泼会想的孩子们会知道怎样通过天窗从</a:t>
            </a:r>
            <a:r>
              <a:rPr lang="en-US" sz="280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“</a:t>
            </a:r>
            <a:r>
              <a:rPr lang="zh-CN" altLang="en-US" sz="280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无</a:t>
            </a:r>
            <a:r>
              <a:rPr lang="en-US" sz="280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”</a:t>
            </a:r>
            <a:r>
              <a:rPr lang="zh-CN" altLang="en-US" sz="280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中看出</a:t>
            </a:r>
            <a:r>
              <a:rPr lang="en-US" sz="280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“</a:t>
            </a:r>
            <a:r>
              <a:rPr lang="zh-CN" altLang="en-US" sz="280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有</a:t>
            </a:r>
            <a:r>
              <a:rPr lang="en-US" sz="280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”</a:t>
            </a:r>
            <a:r>
              <a:rPr lang="zh-CN" altLang="en-US" sz="280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，从</a:t>
            </a:r>
            <a:r>
              <a:rPr lang="en-US" sz="280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“</a:t>
            </a:r>
            <a:r>
              <a:rPr lang="zh-CN" altLang="en-US" sz="280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虚</a:t>
            </a:r>
            <a:r>
              <a:rPr lang="en-US" sz="280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”</a:t>
            </a:r>
            <a:r>
              <a:rPr lang="zh-CN" altLang="en-US" sz="280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中看出</a:t>
            </a:r>
            <a:r>
              <a:rPr lang="en-US" sz="280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“</a:t>
            </a:r>
            <a:r>
              <a:rPr lang="zh-CN" altLang="en-US" sz="280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实</a:t>
            </a:r>
            <a:r>
              <a:rPr lang="en-US" sz="280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”</a:t>
            </a:r>
            <a:r>
              <a:rPr lang="zh-CN" altLang="en-US" sz="280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，比任凭他看到的更真切，更阔达，更复杂，更确实。</a:t>
            </a:r>
          </a:p>
          <a:p>
            <a:endParaRPr lang="zh-CN" altLang="en-US" sz="2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" name="云形标注 3"/>
          <p:cNvSpPr/>
          <p:nvPr/>
        </p:nvSpPr>
        <p:spPr bwMode="auto">
          <a:xfrm>
            <a:off x="1928813" y="1071563"/>
            <a:ext cx="5786437" cy="1285875"/>
          </a:xfrm>
          <a:prstGeom prst="cloudCallout">
            <a:avLst>
              <a:gd name="adj1" fmla="val -52939"/>
              <a:gd name="adj2" fmla="val 55728"/>
            </a:avLst>
          </a:prstGeom>
          <a:solidFill>
            <a:schemeClr val="accent3">
              <a:lumMod val="9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buFont typeface="Arial" panose="020B0604020202020204" pitchFamily="34" charset="0"/>
              <a:buNone/>
              <a:defRPr/>
            </a:pPr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9461" name="矩形 4"/>
          <p:cNvSpPr>
            <a:spLocks noChangeArrowheads="1"/>
          </p:cNvSpPr>
          <p:nvPr/>
        </p:nvSpPr>
        <p:spPr bwMode="auto">
          <a:xfrm>
            <a:off x="2643188" y="1285875"/>
            <a:ext cx="4714875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8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为什么说“这小小一方空白是神奇的”呢？</a:t>
            </a:r>
          </a:p>
        </p:txBody>
      </p:sp>
      <p:pic>
        <p:nvPicPr>
          <p:cNvPr id="40965" name="图片 1"/>
          <p:cNvPicPr>
            <a:picLocks noChangeAspect="1"/>
          </p:cNvPicPr>
          <p:nvPr/>
        </p:nvPicPr>
        <p:blipFill>
          <a:blip r:embed="rId2"/>
          <a:srcRect b="8182"/>
          <a:stretch>
            <a:fillRect/>
          </a:stretch>
        </p:blipFill>
        <p:spPr bwMode="auto">
          <a:xfrm>
            <a:off x="452438" y="933450"/>
            <a:ext cx="1476375" cy="1924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" fill="hold"/>
                                        <p:tgtEl>
                                          <p:spTgt spid="19461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8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" fill="hold"/>
                                        <p:tgtEl>
                                          <p:spTgt spid="4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" fill="hold"/>
                                        <p:tgtEl>
                                          <p:spTgt spid="19459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6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" fill="hold"/>
                                        <p:tgtEl>
                                          <p:spTgt spid="19458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8" grpId="0" bldLvl="0" animBg="1"/>
      <p:bldP spid="19459" grpId="0"/>
      <p:bldP spid="4" grpId="0" bldLvl="0" animBg="1"/>
      <p:bldP spid="19461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云形标注 3"/>
          <p:cNvSpPr/>
          <p:nvPr/>
        </p:nvSpPr>
        <p:spPr bwMode="auto">
          <a:xfrm>
            <a:off x="500063" y="1071563"/>
            <a:ext cx="6143625" cy="1857375"/>
          </a:xfrm>
          <a:prstGeom prst="cloudCallout">
            <a:avLst>
              <a:gd name="adj1" fmla="val -11855"/>
              <a:gd name="adj2" fmla="val 96883"/>
            </a:avLst>
          </a:prstGeom>
          <a:solidFill>
            <a:schemeClr val="bg2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buFont typeface="Arial" panose="020B0604020202020204" pitchFamily="34" charset="0"/>
              <a:buNone/>
              <a:defRPr/>
            </a:pPr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0483" name="TextBox 2"/>
          <p:cNvSpPr txBox="1">
            <a:spLocks noChangeArrowheads="1"/>
          </p:cNvSpPr>
          <p:nvPr/>
        </p:nvSpPr>
        <p:spPr bwMode="auto">
          <a:xfrm>
            <a:off x="1357313" y="1428750"/>
            <a:ext cx="4643437" cy="1230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800">
                <a:latin typeface="微软雅黑" pitchFamily="34" charset="-122"/>
                <a:ea typeface="微软雅黑" pitchFamily="34" charset="-122"/>
              </a:rPr>
              <a:t>同学们</a:t>
            </a:r>
            <a:r>
              <a:rPr lang="en-US" altLang="zh-CN" sz="2800">
                <a:latin typeface="微软雅黑" pitchFamily="34" charset="-122"/>
                <a:ea typeface="微软雅黑" pitchFamily="34" charset="-122"/>
              </a:rPr>
              <a:t>,</a:t>
            </a:r>
            <a:r>
              <a:rPr lang="zh-CN" altLang="en-US" sz="2800">
                <a:latin typeface="微软雅黑" pitchFamily="34" charset="-122"/>
                <a:ea typeface="微软雅黑" pitchFamily="34" charset="-122"/>
              </a:rPr>
              <a:t>在你孤独无奈的时候，什么是你的慰藉？”</a:t>
            </a:r>
          </a:p>
          <a:p>
            <a:endParaRPr lang="zh-CN" altLang="en-US"/>
          </a:p>
        </p:txBody>
      </p:sp>
      <p:pic>
        <p:nvPicPr>
          <p:cNvPr id="20484" name="Picture 6" descr="C:\Users\Administrator\Desktop\3.jpg"/>
          <p:cNvPicPr>
            <a:picLocks noChangeAspect="1"/>
          </p:cNvPicPr>
          <p:nvPr/>
        </p:nvPicPr>
        <p:blipFill>
          <a:blip r:embed="rId2"/>
          <a:srcRect b="4546"/>
          <a:stretch>
            <a:fillRect/>
          </a:stretch>
        </p:blipFill>
        <p:spPr bwMode="auto">
          <a:xfrm>
            <a:off x="642938" y="4071938"/>
            <a:ext cx="2809875" cy="200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5" name="Picture 9" descr="C:\Users\Administrator\Desktop\4_副本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405688" y="2000250"/>
            <a:ext cx="1738312" cy="1471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6" name="Picture 10" descr="C:\Users\Administrator\Desktop\8.pn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572125" y="3214688"/>
            <a:ext cx="2357438" cy="17145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" fill="hold"/>
                                        <p:tgtEl>
                                          <p:spTgt spid="20484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8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" fill="hold"/>
                                        <p:tgtEl>
                                          <p:spTgt spid="4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1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" fill="hold"/>
                                        <p:tgtEl>
                                          <p:spTgt spid="20483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" fill="hold"/>
                                        <p:tgtEl>
                                          <p:spTgt spid="20486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8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" fill="hold"/>
                                        <p:tgtEl>
                                          <p:spTgt spid="20485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ldLvl="0" animBg="1"/>
      <p:bldP spid="2048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云形标注 6"/>
          <p:cNvSpPr>
            <a:spLocks noChangeArrowheads="1"/>
          </p:cNvSpPr>
          <p:nvPr/>
        </p:nvSpPr>
        <p:spPr bwMode="auto">
          <a:xfrm>
            <a:off x="1500188" y="1000125"/>
            <a:ext cx="7072312" cy="2500313"/>
          </a:xfrm>
          <a:prstGeom prst="cloudCallout">
            <a:avLst>
              <a:gd name="adj1" fmla="val -37306"/>
              <a:gd name="adj2" fmla="val 75852"/>
            </a:avLst>
          </a:prstGeom>
          <a:solidFill>
            <a:srgbClr val="CCFF66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1507" name="TextBox 2"/>
          <p:cNvSpPr txBox="1">
            <a:spLocks noChangeArrowheads="1"/>
          </p:cNvSpPr>
          <p:nvPr/>
        </p:nvSpPr>
        <p:spPr bwMode="auto">
          <a:xfrm>
            <a:off x="2143125" y="1500188"/>
            <a:ext cx="6643688" cy="2062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320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发挥自己的想象力，把目光移向窗外，你看到了什么？你又想到了什么？</a:t>
            </a:r>
          </a:p>
          <a:p>
            <a:endParaRPr lang="zh-CN" altLang="en-US" sz="3200"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9" name="Picture 3" descr="C:\Users\Administrator\Desktop\图库\图片大全\图片1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88" y="2928938"/>
            <a:ext cx="2311400" cy="3459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" fill="hold"/>
                                        <p:tgtEl>
                                          <p:spTgt spid="9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8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" fill="hold"/>
                                        <p:tgtEl>
                                          <p:spTgt spid="21507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1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" fill="hold"/>
                                        <p:tgtEl>
                                          <p:spTgt spid="21506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6" grpId="0" bldLvl="0" animBg="1"/>
      <p:bldP spid="21507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TextBox 5"/>
          <p:cNvSpPr txBox="1">
            <a:spLocks noChangeArrowheads="1"/>
          </p:cNvSpPr>
          <p:nvPr/>
        </p:nvSpPr>
        <p:spPr bwMode="auto">
          <a:xfrm>
            <a:off x="2786063" y="3857625"/>
            <a:ext cx="4643437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 altLang="zh-CN"/>
          </a:p>
          <a:p>
            <a:endParaRPr lang="zh-CN" altLang="en-US"/>
          </a:p>
        </p:txBody>
      </p:sp>
      <p:sp>
        <p:nvSpPr>
          <p:cNvPr id="22531" name="TextBox 3"/>
          <p:cNvSpPr txBox="1">
            <a:spLocks noChangeArrowheads="1"/>
          </p:cNvSpPr>
          <p:nvPr/>
        </p:nvSpPr>
        <p:spPr bwMode="auto">
          <a:xfrm>
            <a:off x="714375" y="2714625"/>
            <a:ext cx="7278688" cy="1938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400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1.</a:t>
            </a:r>
            <a:r>
              <a:rPr lang="zh-CN" altLang="en-US" sz="400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有感情地朗读课文。</a:t>
            </a:r>
            <a:endParaRPr lang="en-US" altLang="zh-CN" sz="4000">
              <a:solidFill>
                <a:srgbClr val="0070C0"/>
              </a:solidFill>
              <a:latin typeface="微软雅黑" pitchFamily="34" charset="-122"/>
              <a:ea typeface="微软雅黑" pitchFamily="34" charset="-122"/>
            </a:endParaRPr>
          </a:p>
          <a:p>
            <a:endParaRPr lang="zh-CN" altLang="en-US" sz="4000">
              <a:solidFill>
                <a:srgbClr val="0070C0"/>
              </a:solidFill>
              <a:latin typeface="微软雅黑" pitchFamily="34" charset="-122"/>
              <a:ea typeface="微软雅黑" pitchFamily="34" charset="-122"/>
            </a:endParaRPr>
          </a:p>
          <a:p>
            <a:r>
              <a:rPr lang="en-US" altLang="zh-CN" sz="400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2.</a:t>
            </a:r>
            <a:r>
              <a:rPr lang="zh-CN" altLang="en-US" sz="400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抄写自己喜欢的段落或句子。</a:t>
            </a:r>
          </a:p>
        </p:txBody>
      </p:sp>
      <p:sp>
        <p:nvSpPr>
          <p:cNvPr id="44035" name="矩形 4"/>
          <p:cNvSpPr>
            <a:spLocks noChangeArrowheads="1"/>
          </p:cNvSpPr>
          <p:nvPr/>
        </p:nvSpPr>
        <p:spPr bwMode="auto">
          <a:xfrm>
            <a:off x="1500188" y="1428750"/>
            <a:ext cx="3262312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4000" b="1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【</a:t>
            </a:r>
            <a:r>
              <a:rPr lang="zh-CN" altLang="en-US" sz="4000" b="1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布置作业</a:t>
            </a:r>
            <a:r>
              <a:rPr lang="en-US" altLang="zh-CN" sz="4000" b="1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】</a:t>
            </a:r>
            <a:endParaRPr lang="zh-CN" altLang="en-US" sz="4000">
              <a:solidFill>
                <a:srgbClr val="FF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44036" name="Picture 3" descr="C:\Users\Administrator\Desktop\常用3D卡通图稿10000张\常用3D卡通图稿10000张\常用卡通图标 (226)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50" y="1071563"/>
            <a:ext cx="1500188" cy="1500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5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5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1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7" name="图片 5" descr="2015-11-24_141713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0125" y="1857375"/>
            <a:ext cx="6519863" cy="4560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5058" name="矩形 4"/>
          <p:cNvSpPr>
            <a:spLocks noChangeArrowheads="1"/>
          </p:cNvSpPr>
          <p:nvPr/>
        </p:nvSpPr>
        <p:spPr bwMode="auto">
          <a:xfrm>
            <a:off x="285750" y="1000125"/>
            <a:ext cx="3262313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4000" b="1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【</a:t>
            </a:r>
            <a:r>
              <a:rPr lang="zh-CN" altLang="en-US" sz="4000" b="1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板书设计</a:t>
            </a:r>
            <a:r>
              <a:rPr lang="en-US" altLang="zh-CN" sz="4000" b="1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】</a:t>
            </a:r>
            <a:endParaRPr lang="zh-CN" altLang="en-US" sz="4000">
              <a:solidFill>
                <a:srgbClr val="FF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5059" name="TextBox 3"/>
          <p:cNvSpPr txBox="1">
            <a:spLocks noChangeArrowheads="1"/>
          </p:cNvSpPr>
          <p:nvPr/>
        </p:nvSpPr>
        <p:spPr bwMode="auto">
          <a:xfrm>
            <a:off x="1928813" y="2500313"/>
            <a:ext cx="5857875" cy="283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3200">
                <a:latin typeface="微软雅黑" pitchFamily="34" charset="-122"/>
                <a:ea typeface="微软雅黑" pitchFamily="34" charset="-122"/>
              </a:rPr>
              <a:t>                  天窗</a:t>
            </a:r>
            <a:endParaRPr lang="en-US" altLang="zh-CN" sz="3200">
              <a:latin typeface="微软雅黑" pitchFamily="34" charset="-122"/>
              <a:ea typeface="微软雅黑" pitchFamily="34" charset="-122"/>
            </a:endParaRPr>
          </a:p>
          <a:p>
            <a:endParaRPr lang="zh-CN" altLang="en-US" sz="3200"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3200">
                <a:latin typeface="微软雅黑" pitchFamily="34" charset="-122"/>
                <a:ea typeface="微软雅黑" pitchFamily="34" charset="-122"/>
              </a:rPr>
              <a:t>                        看到</a:t>
            </a:r>
          </a:p>
          <a:p>
            <a:r>
              <a:rPr lang="en-US" sz="3200">
                <a:latin typeface="微软雅黑" pitchFamily="34" charset="-122"/>
                <a:ea typeface="微软雅黑" pitchFamily="34" charset="-122"/>
              </a:rPr>
              <a:t>    </a:t>
            </a:r>
            <a:r>
              <a:rPr lang="zh-CN" altLang="en-US" sz="3200">
                <a:latin typeface="微软雅黑" pitchFamily="34" charset="-122"/>
                <a:ea typeface="微软雅黑" pitchFamily="34" charset="-122"/>
              </a:rPr>
              <a:t>唯一的慰藉</a:t>
            </a:r>
            <a:r>
              <a:rPr lang="en-US" sz="3200">
                <a:latin typeface="微软雅黑" pitchFamily="34" charset="-122"/>
                <a:ea typeface="微软雅黑" pitchFamily="34" charset="-122"/>
              </a:rPr>
              <a:t>             </a:t>
            </a:r>
            <a:r>
              <a:rPr lang="zh-CN" altLang="en-US" sz="3200">
                <a:latin typeface="微软雅黑" pitchFamily="34" charset="-122"/>
                <a:ea typeface="微软雅黑" pitchFamily="34" charset="-122"/>
              </a:rPr>
              <a:t>神奇</a:t>
            </a:r>
          </a:p>
          <a:p>
            <a:r>
              <a:rPr lang="zh-CN" altLang="en-US" sz="3200">
                <a:latin typeface="微软雅黑" pitchFamily="34" charset="-122"/>
                <a:ea typeface="微软雅黑" pitchFamily="34" charset="-122"/>
              </a:rPr>
              <a:t>                        想到</a:t>
            </a:r>
          </a:p>
          <a:p>
            <a:endParaRPr lang="zh-CN" altLang="en-US"/>
          </a:p>
        </p:txBody>
      </p:sp>
      <p:sp>
        <p:nvSpPr>
          <p:cNvPr id="45060" name="左大括号 4"/>
          <p:cNvSpPr>
            <a:spLocks/>
          </p:cNvSpPr>
          <p:nvPr/>
        </p:nvSpPr>
        <p:spPr bwMode="auto">
          <a:xfrm>
            <a:off x="4572000" y="3714750"/>
            <a:ext cx="214313" cy="1000125"/>
          </a:xfrm>
          <a:prstGeom prst="leftBrace">
            <a:avLst>
              <a:gd name="adj1" fmla="val 8339"/>
              <a:gd name="adj2" fmla="val 50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2"/>
          <p:cNvSpPr>
            <a:spLocks noGrp="1"/>
          </p:cNvSpPr>
          <p:nvPr>
            <p:ph type="title" idx="4294967295"/>
          </p:nvPr>
        </p:nvSpPr>
        <p:spPr>
          <a:xfrm>
            <a:off x="71438" y="328613"/>
            <a:ext cx="8229600" cy="1143000"/>
          </a:xfrm>
          <a:ln/>
        </p:spPr>
        <p:txBody>
          <a:bodyPr/>
          <a:lstStyle/>
          <a:p>
            <a:pPr algn="l"/>
            <a:r>
              <a:rPr lang="en-US" altLang="zh-CN" sz="360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【</a:t>
            </a:r>
            <a:r>
              <a:rPr lang="zh-CN" altLang="en-US" sz="360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教学目标</a:t>
            </a:r>
            <a:r>
              <a:rPr lang="en-US" altLang="zh-CN" sz="360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】</a:t>
            </a:r>
            <a:endParaRPr lang="zh-CN" altLang="zh-CN" sz="3600" smtClean="0">
              <a:solidFill>
                <a:srgbClr val="FF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147" name="TextBox 3"/>
          <p:cNvSpPr txBox="1">
            <a:spLocks noChangeArrowheads="1"/>
          </p:cNvSpPr>
          <p:nvPr/>
        </p:nvSpPr>
        <p:spPr bwMode="auto">
          <a:xfrm>
            <a:off x="538163" y="1358900"/>
            <a:ext cx="7858125" cy="5213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>
                <a:solidFill>
                  <a:srgbClr val="002060"/>
                </a:solidFill>
                <a:latin typeface="微软雅黑" pitchFamily="34" charset="-122"/>
                <a:ea typeface="微软雅黑" pitchFamily="34" charset="-122"/>
              </a:rPr>
              <a:t>1.</a:t>
            </a:r>
            <a:r>
              <a:rPr lang="zh-CN" altLang="en-US" sz="2800">
                <a:solidFill>
                  <a:srgbClr val="002060"/>
                </a:solidFill>
                <a:latin typeface="微软雅黑" pitchFamily="34" charset="-122"/>
                <a:ea typeface="微软雅黑" pitchFamily="34" charset="-122"/>
              </a:rPr>
              <a:t>自主学习生字新词。</a:t>
            </a:r>
          </a:p>
          <a:p>
            <a:pPr>
              <a:lnSpc>
                <a:spcPct val="150000"/>
              </a:lnSpc>
            </a:pPr>
            <a:r>
              <a:rPr lang="en-US" altLang="zh-CN" sz="2800">
                <a:solidFill>
                  <a:srgbClr val="002060"/>
                </a:solidFill>
                <a:latin typeface="微软雅黑" pitchFamily="34" charset="-122"/>
                <a:ea typeface="微软雅黑" pitchFamily="34" charset="-122"/>
              </a:rPr>
              <a:t>2.</a:t>
            </a:r>
            <a:r>
              <a:rPr lang="zh-CN" altLang="en-US" sz="2800">
                <a:solidFill>
                  <a:srgbClr val="002060"/>
                </a:solidFill>
                <a:latin typeface="微软雅黑" pitchFamily="34" charset="-122"/>
                <a:ea typeface="微软雅黑" pitchFamily="34" charset="-122"/>
              </a:rPr>
              <a:t>正确、流利、有感情地朗读课文，理解课文内容。</a:t>
            </a:r>
          </a:p>
          <a:p>
            <a:pPr>
              <a:lnSpc>
                <a:spcPct val="150000"/>
              </a:lnSpc>
            </a:pPr>
            <a:r>
              <a:rPr lang="en-US" altLang="zh-CN" sz="2800">
                <a:solidFill>
                  <a:srgbClr val="002060"/>
                </a:solidFill>
                <a:latin typeface="微软雅黑" pitchFamily="34" charset="-122"/>
                <a:ea typeface="微软雅黑" pitchFamily="34" charset="-122"/>
              </a:rPr>
              <a:t>3.</a:t>
            </a:r>
            <a:r>
              <a:rPr lang="zh-CN" altLang="en-US" sz="2800">
                <a:solidFill>
                  <a:srgbClr val="002060"/>
                </a:solidFill>
                <a:latin typeface="微软雅黑" pitchFamily="34" charset="-122"/>
                <a:ea typeface="微软雅黑" pitchFamily="34" charset="-122"/>
              </a:rPr>
              <a:t>会用“</a:t>
            </a:r>
            <a:r>
              <a:rPr lang="en-US" altLang="zh-CN" sz="2800">
                <a:solidFill>
                  <a:srgbClr val="002060"/>
                </a:solidFill>
                <a:latin typeface="微软雅黑" pitchFamily="34" charset="-122"/>
                <a:ea typeface="微软雅黑" pitchFamily="34" charset="-122"/>
              </a:rPr>
              <a:t>-------</a:t>
            </a:r>
            <a:r>
              <a:rPr lang="zh-CN" altLang="en-US" sz="2800">
                <a:solidFill>
                  <a:srgbClr val="002060"/>
                </a:solidFill>
                <a:latin typeface="微软雅黑" pitchFamily="34" charset="-122"/>
                <a:ea typeface="微软雅黑" pitchFamily="34" charset="-122"/>
              </a:rPr>
              <a:t>也许</a:t>
            </a:r>
            <a:r>
              <a:rPr lang="en-US" altLang="zh-CN" sz="2800">
                <a:solidFill>
                  <a:srgbClr val="002060"/>
                </a:solidFill>
                <a:latin typeface="微软雅黑" pitchFamily="34" charset="-122"/>
                <a:ea typeface="微软雅黑" pitchFamily="34" charset="-122"/>
              </a:rPr>
              <a:t>------</a:t>
            </a:r>
            <a:r>
              <a:rPr lang="zh-CN" altLang="en-US" sz="2800">
                <a:solidFill>
                  <a:srgbClr val="002060"/>
                </a:solidFill>
                <a:latin typeface="微软雅黑" pitchFamily="34" charset="-122"/>
                <a:ea typeface="微软雅黑" pitchFamily="34" charset="-122"/>
              </a:rPr>
              <a:t>也许</a:t>
            </a:r>
            <a:r>
              <a:rPr lang="en-US" altLang="zh-CN" sz="2800">
                <a:solidFill>
                  <a:srgbClr val="002060"/>
                </a:solidFill>
                <a:latin typeface="微软雅黑" pitchFamily="34" charset="-122"/>
                <a:ea typeface="微软雅黑" pitchFamily="34" charset="-122"/>
              </a:rPr>
              <a:t>------</a:t>
            </a:r>
            <a:r>
              <a:rPr lang="zh-CN" altLang="en-US" sz="2800">
                <a:solidFill>
                  <a:srgbClr val="002060"/>
                </a:solidFill>
                <a:latin typeface="微软雅黑" pitchFamily="34" charset="-122"/>
                <a:ea typeface="微软雅黑" pitchFamily="34" charset="-122"/>
              </a:rPr>
              <a:t>也许</a:t>
            </a:r>
            <a:r>
              <a:rPr lang="en-US" altLang="zh-CN" sz="2800">
                <a:solidFill>
                  <a:srgbClr val="002060"/>
                </a:solidFill>
                <a:latin typeface="微软雅黑" pitchFamily="34" charset="-122"/>
                <a:ea typeface="微软雅黑" pitchFamily="34" charset="-122"/>
              </a:rPr>
              <a:t>------</a:t>
            </a:r>
            <a:r>
              <a:rPr lang="zh-CN" altLang="en-US" sz="2800">
                <a:solidFill>
                  <a:srgbClr val="002060"/>
                </a:solidFill>
                <a:latin typeface="微软雅黑" pitchFamily="34" charset="-122"/>
                <a:ea typeface="微软雅黑" pitchFamily="34" charset="-122"/>
              </a:rPr>
              <a:t>”写一句话。</a:t>
            </a:r>
          </a:p>
          <a:p>
            <a:pPr>
              <a:lnSpc>
                <a:spcPct val="150000"/>
              </a:lnSpc>
            </a:pPr>
            <a:r>
              <a:rPr lang="en-US" altLang="zh-CN" sz="2800">
                <a:solidFill>
                  <a:srgbClr val="002060"/>
                </a:solidFill>
                <a:latin typeface="微软雅黑" pitchFamily="34" charset="-122"/>
                <a:ea typeface="微软雅黑" pitchFamily="34" charset="-122"/>
              </a:rPr>
              <a:t>4.</a:t>
            </a:r>
            <a:r>
              <a:rPr lang="zh-CN" altLang="en-US" sz="2800">
                <a:solidFill>
                  <a:srgbClr val="002060"/>
                </a:solidFill>
                <a:latin typeface="微软雅黑" pitchFamily="34" charset="-122"/>
                <a:ea typeface="微软雅黑" pitchFamily="34" charset="-122"/>
              </a:rPr>
              <a:t>体会“小小的天窗是孩子们唯一的慰藉”的独特感受，以及孩子们善于想象的特点。感悟“这小小一方的空白是神奇的”。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TextBox 5"/>
          <p:cNvSpPr txBox="1">
            <a:spLocks noChangeArrowheads="1"/>
          </p:cNvSpPr>
          <p:nvPr/>
        </p:nvSpPr>
        <p:spPr bwMode="auto">
          <a:xfrm>
            <a:off x="2786063" y="3857625"/>
            <a:ext cx="4643437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 altLang="zh-CN"/>
          </a:p>
          <a:p>
            <a:endParaRPr lang="zh-CN" altLang="en-US"/>
          </a:p>
        </p:txBody>
      </p:sp>
      <p:sp>
        <p:nvSpPr>
          <p:cNvPr id="7171" name="TextBox 2"/>
          <p:cNvSpPr txBox="1">
            <a:spLocks noChangeArrowheads="1"/>
          </p:cNvSpPr>
          <p:nvPr/>
        </p:nvSpPr>
        <p:spPr bwMode="auto">
          <a:xfrm>
            <a:off x="4124325" y="596900"/>
            <a:ext cx="4865688" cy="585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>
                <a:solidFill>
                  <a:srgbClr val="002060"/>
                </a:solidFill>
                <a:latin typeface="微软雅黑" pitchFamily="34" charset="-122"/>
                <a:ea typeface="微软雅黑" pitchFamily="34" charset="-122"/>
              </a:rPr>
              <a:t>       茅盾（</a:t>
            </a:r>
            <a:r>
              <a:rPr lang="en-US" altLang="zh-CN" sz="2800">
                <a:solidFill>
                  <a:srgbClr val="002060"/>
                </a:solidFill>
                <a:latin typeface="微软雅黑" pitchFamily="34" charset="-122"/>
                <a:ea typeface="微软雅黑" pitchFamily="34" charset="-122"/>
              </a:rPr>
              <a:t>1896—1981</a:t>
            </a:r>
            <a:r>
              <a:rPr lang="zh-CN" altLang="en-US" sz="2800">
                <a:solidFill>
                  <a:srgbClr val="002060"/>
                </a:solidFill>
                <a:latin typeface="微软雅黑" pitchFamily="34" charset="-122"/>
                <a:ea typeface="微软雅黑" pitchFamily="34" charset="-122"/>
              </a:rPr>
              <a:t>），本名沈德鸿，字雁冰，</a:t>
            </a:r>
            <a:r>
              <a:rPr lang="en-US" altLang="zh-CN" sz="2800">
                <a:solidFill>
                  <a:srgbClr val="002060"/>
                </a:solidFill>
                <a:latin typeface="微软雅黑" pitchFamily="34" charset="-122"/>
                <a:ea typeface="微软雅黑" pitchFamily="34" charset="-122"/>
              </a:rPr>
              <a:t>1896</a:t>
            </a:r>
            <a:r>
              <a:rPr lang="zh-CN" altLang="en-US" sz="2800">
                <a:solidFill>
                  <a:srgbClr val="002060"/>
                </a:solidFill>
                <a:latin typeface="微软雅黑" pitchFamily="34" charset="-122"/>
                <a:ea typeface="微软雅黑" pitchFamily="34" charset="-122"/>
              </a:rPr>
              <a:t>年</a:t>
            </a:r>
            <a:r>
              <a:rPr lang="en-US" altLang="zh-CN" sz="2800">
                <a:solidFill>
                  <a:srgbClr val="002060"/>
                </a:solidFill>
                <a:latin typeface="微软雅黑" pitchFamily="34" charset="-122"/>
                <a:ea typeface="微软雅黑" pitchFamily="34" charset="-122"/>
              </a:rPr>
              <a:t>7</a:t>
            </a:r>
            <a:r>
              <a:rPr lang="zh-CN" altLang="en-US" sz="2800">
                <a:solidFill>
                  <a:srgbClr val="002060"/>
                </a:solidFill>
                <a:latin typeface="微软雅黑" pitchFamily="34" charset="-122"/>
                <a:ea typeface="微软雅黑" pitchFamily="34" charset="-122"/>
              </a:rPr>
              <a:t>月</a:t>
            </a:r>
            <a:r>
              <a:rPr lang="en-US" altLang="zh-CN" sz="2800">
                <a:solidFill>
                  <a:srgbClr val="002060"/>
                </a:solidFill>
                <a:latin typeface="微软雅黑" pitchFamily="34" charset="-122"/>
                <a:ea typeface="微软雅黑" pitchFamily="34" charset="-122"/>
              </a:rPr>
              <a:t>4</a:t>
            </a:r>
            <a:r>
              <a:rPr lang="zh-CN" altLang="en-US" sz="2800">
                <a:solidFill>
                  <a:srgbClr val="002060"/>
                </a:solidFill>
                <a:latin typeface="微软雅黑" pitchFamily="34" charset="-122"/>
                <a:ea typeface="微软雅黑" pitchFamily="34" charset="-122"/>
              </a:rPr>
              <a:t>日生于浙江桐乡县乌镇。著名作家。一生创作了大量的文学作品，具有很高的艺术成就。主要作品有小说</a:t>
            </a:r>
            <a:r>
              <a:rPr lang="en-US" altLang="zh-CN" sz="2800">
                <a:solidFill>
                  <a:srgbClr val="002060"/>
                </a:solidFill>
                <a:latin typeface="微软雅黑" pitchFamily="34" charset="-122"/>
                <a:ea typeface="微软雅黑" pitchFamily="34" charset="-122"/>
              </a:rPr>
              <a:t>《</a:t>
            </a:r>
            <a:r>
              <a:rPr lang="zh-CN" altLang="en-US" sz="2800">
                <a:solidFill>
                  <a:srgbClr val="002060"/>
                </a:solidFill>
                <a:latin typeface="微软雅黑" pitchFamily="34" charset="-122"/>
                <a:ea typeface="微软雅黑" pitchFamily="34" charset="-122"/>
              </a:rPr>
              <a:t>幻灭</a:t>
            </a:r>
            <a:r>
              <a:rPr lang="en-US" altLang="zh-CN" sz="2800">
                <a:solidFill>
                  <a:srgbClr val="002060"/>
                </a:solidFill>
                <a:latin typeface="微软雅黑" pitchFamily="34" charset="-122"/>
                <a:ea typeface="微软雅黑" pitchFamily="34" charset="-122"/>
              </a:rPr>
              <a:t>》《</a:t>
            </a:r>
            <a:r>
              <a:rPr lang="zh-CN" altLang="en-US" sz="2800">
                <a:solidFill>
                  <a:srgbClr val="002060"/>
                </a:solidFill>
                <a:latin typeface="微软雅黑" pitchFamily="34" charset="-122"/>
                <a:ea typeface="微软雅黑" pitchFamily="34" charset="-122"/>
              </a:rPr>
              <a:t>动摇</a:t>
            </a:r>
            <a:r>
              <a:rPr lang="en-US" altLang="zh-CN" sz="2800">
                <a:solidFill>
                  <a:srgbClr val="002060"/>
                </a:solidFill>
                <a:latin typeface="微软雅黑" pitchFamily="34" charset="-122"/>
                <a:ea typeface="微软雅黑" pitchFamily="34" charset="-122"/>
              </a:rPr>
              <a:t>》《</a:t>
            </a:r>
            <a:r>
              <a:rPr lang="zh-CN" altLang="en-US" sz="2800">
                <a:solidFill>
                  <a:srgbClr val="002060"/>
                </a:solidFill>
                <a:latin typeface="微软雅黑" pitchFamily="34" charset="-122"/>
                <a:ea typeface="微软雅黑" pitchFamily="34" charset="-122"/>
              </a:rPr>
              <a:t>子夜</a:t>
            </a:r>
            <a:r>
              <a:rPr lang="en-US" altLang="zh-CN" sz="2800">
                <a:solidFill>
                  <a:srgbClr val="002060"/>
                </a:solidFill>
                <a:latin typeface="微软雅黑" pitchFamily="34" charset="-122"/>
                <a:ea typeface="微软雅黑" pitchFamily="34" charset="-122"/>
              </a:rPr>
              <a:t>》《</a:t>
            </a:r>
            <a:r>
              <a:rPr lang="zh-CN" altLang="en-US" sz="2800">
                <a:solidFill>
                  <a:srgbClr val="002060"/>
                </a:solidFill>
                <a:latin typeface="微软雅黑" pitchFamily="34" charset="-122"/>
                <a:ea typeface="微软雅黑" pitchFamily="34" charset="-122"/>
              </a:rPr>
              <a:t>林家铺子</a:t>
            </a:r>
            <a:r>
              <a:rPr lang="en-US" altLang="zh-CN" sz="2800">
                <a:solidFill>
                  <a:srgbClr val="002060"/>
                </a:solidFill>
                <a:latin typeface="微软雅黑" pitchFamily="34" charset="-122"/>
                <a:ea typeface="微软雅黑" pitchFamily="34" charset="-122"/>
              </a:rPr>
              <a:t>》《</a:t>
            </a:r>
            <a:r>
              <a:rPr lang="zh-CN" altLang="en-US" sz="2800">
                <a:solidFill>
                  <a:srgbClr val="002060"/>
                </a:solidFill>
                <a:latin typeface="微软雅黑" pitchFamily="34" charset="-122"/>
                <a:ea typeface="微软雅黑" pitchFamily="34" charset="-122"/>
              </a:rPr>
              <a:t>春蚕</a:t>
            </a:r>
            <a:r>
              <a:rPr lang="en-US" altLang="zh-CN" sz="2800">
                <a:solidFill>
                  <a:srgbClr val="002060"/>
                </a:solidFill>
                <a:latin typeface="微软雅黑" pitchFamily="34" charset="-122"/>
                <a:ea typeface="微软雅黑" pitchFamily="34" charset="-122"/>
              </a:rPr>
              <a:t>》 </a:t>
            </a:r>
            <a:r>
              <a:rPr lang="zh-CN" altLang="en-US" sz="2800">
                <a:solidFill>
                  <a:srgbClr val="002060"/>
                </a:solidFill>
                <a:latin typeface="微软雅黑" pitchFamily="34" charset="-122"/>
                <a:ea typeface="微软雅黑" pitchFamily="34" charset="-122"/>
              </a:rPr>
              <a:t>等。生平著述收有</a:t>
            </a:r>
            <a:r>
              <a:rPr lang="en-US" altLang="zh-CN" sz="2800">
                <a:solidFill>
                  <a:srgbClr val="002060"/>
                </a:solidFill>
                <a:latin typeface="微软雅黑" pitchFamily="34" charset="-122"/>
                <a:ea typeface="微软雅黑" pitchFamily="34" charset="-122"/>
              </a:rPr>
              <a:t>《</a:t>
            </a:r>
            <a:r>
              <a:rPr lang="zh-CN" altLang="en-US" sz="2800">
                <a:solidFill>
                  <a:srgbClr val="002060"/>
                </a:solidFill>
                <a:latin typeface="微软雅黑" pitchFamily="34" charset="-122"/>
                <a:ea typeface="微软雅黑" pitchFamily="34" charset="-122"/>
              </a:rPr>
              <a:t>茅盾全集</a:t>
            </a:r>
            <a:r>
              <a:rPr lang="en-US" altLang="zh-CN" sz="2800">
                <a:solidFill>
                  <a:srgbClr val="002060"/>
                </a:solidFill>
                <a:latin typeface="微软雅黑" pitchFamily="34" charset="-122"/>
                <a:ea typeface="微软雅黑" pitchFamily="34" charset="-122"/>
              </a:rPr>
              <a:t>》</a:t>
            </a:r>
            <a:r>
              <a:rPr lang="zh-CN" altLang="en-US" sz="2800">
                <a:solidFill>
                  <a:srgbClr val="002060"/>
                </a:solidFill>
                <a:latin typeface="微软雅黑" pitchFamily="34" charset="-122"/>
                <a:ea typeface="微软雅黑" pitchFamily="34" charset="-122"/>
              </a:rPr>
              <a:t>。</a:t>
            </a:r>
          </a:p>
        </p:txBody>
      </p:sp>
      <p:pic>
        <p:nvPicPr>
          <p:cNvPr id="7172" name="Picture 5" descr="C:\Users\Administrator\Desktop\2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3675" y="1046163"/>
            <a:ext cx="3929063" cy="4071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矩形 5"/>
          <p:cNvSpPr/>
          <p:nvPr/>
        </p:nvSpPr>
        <p:spPr>
          <a:xfrm>
            <a:off x="1042650" y="5355604"/>
            <a:ext cx="1569660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buFont typeface="Arial" panose="020B0604020202020204" pitchFamily="34" charset="0"/>
              <a:buNone/>
              <a:defRPr/>
            </a:pPr>
            <a:r>
              <a:rPr lang="zh-CN" altLang="en-US" sz="5400" b="1" dirty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茅盾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7" name="Picture 7" descr="C:\Users\Administrator\Desktop\做课\图库\图库-02 PPT高精图库\PPT高精图库\PPT-bg 精制背景图1500张\皮皮淘PPT精英宝库 精选背景图 (1437)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928688"/>
            <a:ext cx="9144000" cy="542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698" name="TextBox 5"/>
          <p:cNvSpPr txBox="1">
            <a:spLocks noChangeArrowheads="1"/>
          </p:cNvSpPr>
          <p:nvPr/>
        </p:nvSpPr>
        <p:spPr bwMode="auto">
          <a:xfrm>
            <a:off x="2786063" y="3857625"/>
            <a:ext cx="4643437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 altLang="zh-CN"/>
          </a:p>
          <a:p>
            <a:endParaRPr lang="zh-CN" altLang="en-US"/>
          </a:p>
        </p:txBody>
      </p:sp>
      <p:sp>
        <p:nvSpPr>
          <p:cNvPr id="8196" name="TextBox 2"/>
          <p:cNvSpPr txBox="1">
            <a:spLocks noChangeArrowheads="1"/>
          </p:cNvSpPr>
          <p:nvPr/>
        </p:nvSpPr>
        <p:spPr bwMode="auto">
          <a:xfrm>
            <a:off x="1214438" y="4230688"/>
            <a:ext cx="6858000" cy="984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4000">
                <a:latin typeface="微软雅黑" pitchFamily="34" charset="-122"/>
                <a:ea typeface="微软雅黑" pitchFamily="34" charset="-122"/>
              </a:rPr>
              <a:t>慰 藉</a:t>
            </a:r>
            <a:r>
              <a:rPr lang="en-US" sz="4000">
                <a:latin typeface="微软雅黑" pitchFamily="34" charset="-122"/>
                <a:ea typeface="微软雅黑" pitchFamily="34" charset="-122"/>
              </a:rPr>
              <a:t>    </a:t>
            </a:r>
            <a:r>
              <a:rPr lang="zh-CN" altLang="en-US" sz="4000">
                <a:latin typeface="微软雅黑" pitchFamily="34" charset="-122"/>
                <a:ea typeface="微软雅黑" pitchFamily="34" charset="-122"/>
              </a:rPr>
              <a:t>恶 霸</a:t>
            </a:r>
            <a:r>
              <a:rPr lang="en-US" sz="4000">
                <a:latin typeface="微软雅黑" pitchFamily="34" charset="-122"/>
                <a:ea typeface="微软雅黑" pitchFamily="34" charset="-122"/>
              </a:rPr>
              <a:t>    </a:t>
            </a:r>
            <a:r>
              <a:rPr lang="zh-CN" altLang="en-US" sz="4000">
                <a:latin typeface="微软雅黑" pitchFamily="34" charset="-122"/>
                <a:ea typeface="微软雅黑" pitchFamily="34" charset="-122"/>
              </a:rPr>
              <a:t>蝙 蝠</a:t>
            </a:r>
            <a:r>
              <a:rPr lang="en-US" sz="4000">
                <a:latin typeface="微软雅黑" pitchFamily="34" charset="-122"/>
                <a:ea typeface="微软雅黑" pitchFamily="34" charset="-122"/>
              </a:rPr>
              <a:t>     </a:t>
            </a:r>
            <a:r>
              <a:rPr lang="zh-CN" altLang="en-US" sz="4000">
                <a:latin typeface="微软雅黑" pitchFamily="34" charset="-122"/>
                <a:ea typeface="微软雅黑" pitchFamily="34" charset="-122"/>
              </a:rPr>
              <a:t>宇 宙</a:t>
            </a:r>
          </a:p>
          <a:p>
            <a:endParaRPr lang="zh-CN" altLang="en-US"/>
          </a:p>
        </p:txBody>
      </p:sp>
      <p:sp>
        <p:nvSpPr>
          <p:cNvPr id="8197" name="矩形 3"/>
          <p:cNvSpPr>
            <a:spLocks noChangeArrowheads="1"/>
          </p:cNvSpPr>
          <p:nvPr/>
        </p:nvSpPr>
        <p:spPr bwMode="auto">
          <a:xfrm>
            <a:off x="1143000" y="3587750"/>
            <a:ext cx="7159625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3200">
                <a:solidFill>
                  <a:srgbClr val="FF0000"/>
                </a:solidFill>
              </a:rPr>
              <a:t>wèi jiè      è   b</a:t>
            </a:r>
            <a:r>
              <a:rPr lang="en-US" altLang="zh-CN" sz="3600" b="1">
                <a:solidFill>
                  <a:srgbClr val="FF0000"/>
                </a:solidFill>
                <a:latin typeface="宋体" charset="-122"/>
              </a:rPr>
              <a:t>à</a:t>
            </a:r>
            <a:r>
              <a:rPr lang="en-US" altLang="zh-CN" sz="3200">
                <a:solidFill>
                  <a:srgbClr val="FF0000"/>
                </a:solidFill>
              </a:rPr>
              <a:t>      bi</a:t>
            </a:r>
            <a:r>
              <a:rPr lang="en-US" altLang="zh-CN" sz="3600" b="1">
                <a:solidFill>
                  <a:srgbClr val="FF0000"/>
                </a:solidFill>
                <a:latin typeface="宋体" charset="-122"/>
              </a:rPr>
              <a:t>ā</a:t>
            </a:r>
            <a:r>
              <a:rPr lang="en-US" altLang="zh-CN" sz="3200">
                <a:solidFill>
                  <a:srgbClr val="FF0000"/>
                </a:solidFill>
              </a:rPr>
              <a:t>n fú</a:t>
            </a:r>
            <a:r>
              <a:rPr lang="zh-CN" altLang="en-US" sz="3200">
                <a:solidFill>
                  <a:srgbClr val="FF0000"/>
                </a:solidFill>
              </a:rPr>
              <a:t>      </a:t>
            </a:r>
            <a:r>
              <a:rPr lang="en-US" altLang="zh-CN" sz="3200">
                <a:solidFill>
                  <a:srgbClr val="FF0000"/>
                </a:solidFill>
              </a:rPr>
              <a:t>yǔ zhòu </a:t>
            </a:r>
            <a:endParaRPr lang="zh-CN" altLang="en-US" sz="3200">
              <a:solidFill>
                <a:srgbClr val="FF0000"/>
              </a:solidFill>
            </a:endParaRPr>
          </a:p>
        </p:txBody>
      </p:sp>
      <p:sp>
        <p:nvSpPr>
          <p:cNvPr id="8198" name="矩形 2"/>
          <p:cNvSpPr>
            <a:spLocks noChangeArrowheads="1"/>
          </p:cNvSpPr>
          <p:nvPr/>
        </p:nvSpPr>
        <p:spPr bwMode="auto">
          <a:xfrm>
            <a:off x="2857500" y="1928813"/>
            <a:ext cx="1878013" cy="76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4400" b="1">
                <a:solidFill>
                  <a:srgbClr val="002060"/>
                </a:solidFill>
                <a:latin typeface="微软雅黑" pitchFamily="34" charset="-122"/>
                <a:ea typeface="微软雅黑" pitchFamily="34" charset="-122"/>
              </a:rPr>
              <a:t>我会读</a:t>
            </a:r>
            <a:endParaRPr lang="zh-CN" altLang="en-US" sz="4400">
              <a:solidFill>
                <a:srgbClr val="00206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8199" name="Picture 3" descr="C:\Users\Administrator\Desktop\图库\图片大全\006 (1)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00125" y="1785938"/>
            <a:ext cx="1457325" cy="1357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8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8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6" grpId="0"/>
      <p:bldP spid="8197" grpId="0"/>
      <p:bldP spid="819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矩形 7"/>
          <p:cNvSpPr>
            <a:spLocks noChangeArrowheads="1"/>
          </p:cNvSpPr>
          <p:nvPr/>
        </p:nvSpPr>
        <p:spPr bwMode="auto">
          <a:xfrm>
            <a:off x="357188" y="2428875"/>
            <a:ext cx="3643312" cy="3857625"/>
          </a:xfrm>
          <a:prstGeom prst="rect">
            <a:avLst/>
          </a:prstGeom>
          <a:solidFill>
            <a:schemeClr val="bg1"/>
          </a:solidFill>
          <a:ln w="9525">
            <a:solidFill>
              <a:srgbClr val="FF33CC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9219" name="云形标注 3"/>
          <p:cNvSpPr>
            <a:spLocks noChangeArrowheads="1"/>
          </p:cNvSpPr>
          <p:nvPr/>
        </p:nvSpPr>
        <p:spPr bwMode="auto">
          <a:xfrm>
            <a:off x="2333625" y="827088"/>
            <a:ext cx="5429250" cy="1214437"/>
          </a:xfrm>
          <a:prstGeom prst="cloudCallout">
            <a:avLst>
              <a:gd name="adj1" fmla="val -56657"/>
              <a:gd name="adj2" fmla="val 46699"/>
            </a:avLst>
          </a:prstGeom>
          <a:solidFill>
            <a:srgbClr val="CCFF66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9220" name="矩形 4"/>
          <p:cNvSpPr>
            <a:spLocks noChangeArrowheads="1"/>
          </p:cNvSpPr>
          <p:nvPr/>
        </p:nvSpPr>
        <p:spPr bwMode="auto">
          <a:xfrm>
            <a:off x="2905125" y="1128713"/>
            <a:ext cx="5019675" cy="612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320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本文主要讲了什么内容？</a:t>
            </a:r>
          </a:p>
        </p:txBody>
      </p:sp>
      <p:sp>
        <p:nvSpPr>
          <p:cNvPr id="9221" name="矩形 5"/>
          <p:cNvSpPr>
            <a:spLocks noChangeArrowheads="1"/>
          </p:cNvSpPr>
          <p:nvPr/>
        </p:nvSpPr>
        <p:spPr bwMode="auto">
          <a:xfrm>
            <a:off x="642938" y="2571750"/>
            <a:ext cx="3286125" cy="354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3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       </a:t>
            </a:r>
            <a:r>
              <a:rPr lang="zh-CN" altLang="en-US" sz="320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课文叙述的是一个小孩子借助他家的那一方天窗，观看屋子外面世界，并由此产生了无穷无尽的遐想。</a:t>
            </a:r>
          </a:p>
        </p:txBody>
      </p:sp>
      <p:pic>
        <p:nvPicPr>
          <p:cNvPr id="9223" name="Picture 8" descr="图片1"/>
          <p:cNvPicPr>
            <a:picLocks noChangeAspect="1"/>
          </p:cNvPicPr>
          <p:nvPr/>
        </p:nvPicPr>
        <p:blipFill>
          <a:blip r:embed="rId3"/>
          <a:srcRect l="14844" t="9373" r="13281" b="6248"/>
          <a:stretch>
            <a:fillRect/>
          </a:stretch>
        </p:blipFill>
        <p:spPr bwMode="auto">
          <a:xfrm>
            <a:off x="4071938" y="2500313"/>
            <a:ext cx="4857750" cy="3857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26第二十六课 天窗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2714625" y="5715000"/>
            <a:ext cx="36671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7" name="Picture 8" descr="C:\Users\Administrator\Desktop\做课\常用3D卡通图稿10000张\常用3D卡通图稿10000张\常用卡通图标 (103).png">
            <a:hlinkClick r:id="rId5" action="ppaction://hlinkfile"/>
          </p:cNvPr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924800" y="5429250"/>
            <a:ext cx="1219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8" name="图片 1"/>
          <p:cNvPicPr>
            <a:picLocks noChangeAspect="1"/>
          </p:cNvPicPr>
          <p:nvPr/>
        </p:nvPicPr>
        <p:blipFill>
          <a:blip r:embed="rId7"/>
          <a:srcRect b="8182"/>
          <a:stretch>
            <a:fillRect/>
          </a:stretch>
        </p:blipFill>
        <p:spPr bwMode="auto">
          <a:xfrm>
            <a:off x="357188" y="473075"/>
            <a:ext cx="1476375" cy="1924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" fill="hold"/>
                                        <p:tgtEl>
                                          <p:spTgt spid="9219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8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" fill="hold"/>
                                        <p:tgtEl>
                                          <p:spTgt spid="9220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" fill="hold"/>
                                        <p:tgtEl>
                                          <p:spTgt spid="9221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6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" fill="hold"/>
                                        <p:tgtEl>
                                          <p:spTgt spid="9218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9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" fill="hold"/>
                                        <p:tgtEl>
                                          <p:spTgt spid="9223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6" dur="235893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audio>
              <p:cMediaNode>
                <p:cTn id="2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  <p:bldLst>
      <p:bldP spid="9218" grpId="0" bldLvl="0" animBg="1"/>
      <p:bldP spid="9219" grpId="0" bldLvl="0" animBg="1"/>
      <p:bldP spid="9220" grpId="0"/>
      <p:bldP spid="922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928688" y="2136775"/>
            <a:ext cx="7429500" cy="1158875"/>
            <a:chOff x="912" y="1008"/>
            <a:chExt cx="3984" cy="912"/>
          </a:xfrm>
        </p:grpSpPr>
        <p:sp>
          <p:nvSpPr>
            <p:cNvPr id="97284" name="AutoShape 4"/>
            <p:cNvSpPr>
              <a:spLocks noChangeArrowheads="1"/>
            </p:cNvSpPr>
            <p:nvPr/>
          </p:nvSpPr>
          <p:spPr bwMode="gray">
            <a:xfrm>
              <a:off x="912" y="1008"/>
              <a:ext cx="3984" cy="912"/>
            </a:xfrm>
            <a:prstGeom prst="roundRect">
              <a:avLst>
                <a:gd name="adj" fmla="val 10889"/>
              </a:avLst>
            </a:prstGeom>
            <a:gradFill rotWithShape="1">
              <a:gsLst>
                <a:gs pos="0">
                  <a:srgbClr val="DDDDDD"/>
                </a:gs>
                <a:gs pos="50000">
                  <a:srgbClr val="DDDDDD">
                    <a:gamma/>
                    <a:tint val="36471"/>
                    <a:invGamma/>
                  </a:srgbClr>
                </a:gs>
                <a:gs pos="100000">
                  <a:srgbClr val="DDDDDD"/>
                </a:gs>
              </a:gsLst>
              <a:lin ang="2700000" scaled="1"/>
            </a:gradFill>
            <a:ln w="38100">
              <a:solidFill>
                <a:srgbClr val="FFFFFF"/>
              </a:solidFill>
              <a:round/>
            </a:ln>
            <a:effectLst>
              <a:outerShdw dist="135003" dir="2928844" algn="ctr" rotWithShape="0">
                <a:srgbClr val="00000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>
                <a:buFont typeface="Arial" panose="020B0604020202020204" pitchFamily="34" charset="0"/>
                <a:buNone/>
                <a:defRPr/>
              </a:pPr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grpSp>
          <p:nvGrpSpPr>
            <p:cNvPr id="31765" name="Group 5"/>
            <p:cNvGrpSpPr>
              <a:grpSpLocks/>
            </p:cNvGrpSpPr>
            <p:nvPr/>
          </p:nvGrpSpPr>
          <p:grpSpPr bwMode="auto">
            <a:xfrm>
              <a:off x="999" y="1092"/>
              <a:ext cx="871" cy="746"/>
              <a:chOff x="999" y="1092"/>
              <a:chExt cx="871" cy="746"/>
            </a:xfrm>
          </p:grpSpPr>
          <p:sp>
            <p:nvSpPr>
              <p:cNvPr id="97286" name="AutoShape 6"/>
              <p:cNvSpPr>
                <a:spLocks noChangeArrowheads="1"/>
              </p:cNvSpPr>
              <p:nvPr/>
            </p:nvSpPr>
            <p:spPr bwMode="gray">
              <a:xfrm>
                <a:off x="999" y="1092"/>
                <a:ext cx="871" cy="746"/>
              </a:xfrm>
              <a:prstGeom prst="roundRect">
                <a:avLst>
                  <a:gd name="adj" fmla="val 11921"/>
                </a:avLst>
              </a:prstGeom>
              <a:gradFill rotWithShape="1">
                <a:gsLst>
                  <a:gs pos="0">
                    <a:schemeClr val="accent1"/>
                  </a:gs>
                  <a:gs pos="100000">
                    <a:schemeClr val="accent1">
                      <a:gamma/>
                      <a:shade val="69804"/>
                      <a:invGamma/>
                    </a:schemeClr>
                  </a:gs>
                </a:gsLst>
                <a:lin ang="5400000" scaled="1"/>
              </a:gradFill>
              <a:ln w="38100">
                <a:solidFill>
                  <a:schemeClr val="bg1"/>
                </a:solidFill>
                <a:round/>
              </a:ln>
              <a:effectLst/>
            </p:spPr>
            <p:txBody>
              <a:bodyPr wrap="none" anchor="ctr"/>
              <a:lstStyle/>
              <a:p>
                <a:pPr>
                  <a:buFont typeface="Arial" panose="020B0604020202020204" pitchFamily="34" charset="0"/>
                  <a:buNone/>
                  <a:defRPr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97287" name="Freeform 7"/>
              <p:cNvSpPr/>
              <p:nvPr/>
            </p:nvSpPr>
            <p:spPr bwMode="gray">
              <a:xfrm>
                <a:off x="1047" y="1139"/>
                <a:ext cx="383" cy="374"/>
              </a:xfrm>
              <a:custGeom>
                <a:avLst/>
                <a:gdLst/>
                <a:ahLst/>
                <a:cxnLst>
                  <a:cxn ang="0">
                    <a:pos x="118" y="0"/>
                  </a:cxn>
                  <a:cxn ang="0">
                    <a:pos x="0" y="118"/>
                  </a:cxn>
                  <a:cxn ang="0">
                    <a:pos x="0" y="589"/>
                  </a:cxn>
                  <a:cxn ang="0">
                    <a:pos x="161" y="174"/>
                  </a:cxn>
                  <a:cxn ang="0">
                    <a:pos x="589" y="0"/>
                  </a:cxn>
                  <a:cxn ang="0">
                    <a:pos x="118" y="0"/>
                  </a:cxn>
                </a:cxnLst>
                <a:rect l="0" t="0" r="r" b="b"/>
                <a:pathLst>
                  <a:path w="596" h="598">
                    <a:moveTo>
                      <a:pt x="118" y="0"/>
                    </a:moveTo>
                    <a:cubicBezTo>
                      <a:pt x="53" y="0"/>
                      <a:pt x="0" y="53"/>
                      <a:pt x="0" y="118"/>
                    </a:cubicBezTo>
                    <a:lnTo>
                      <a:pt x="0" y="589"/>
                    </a:lnTo>
                    <a:cubicBezTo>
                      <a:pt x="27" y="598"/>
                      <a:pt x="12" y="309"/>
                      <a:pt x="161" y="174"/>
                    </a:cubicBezTo>
                    <a:cubicBezTo>
                      <a:pt x="310" y="39"/>
                      <a:pt x="596" y="29"/>
                      <a:pt x="589" y="0"/>
                    </a:cubicBezTo>
                    <a:lnTo>
                      <a:pt x="118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accent1">
                      <a:gamma/>
                      <a:tint val="54510"/>
                      <a:invGamma/>
                    </a:schemeClr>
                  </a:gs>
                  <a:gs pos="50000">
                    <a:schemeClr val="accent1">
                      <a:alpha val="0"/>
                    </a:schemeClr>
                  </a:gs>
                  <a:gs pos="100000">
                    <a:schemeClr val="accent1">
                      <a:gamma/>
                      <a:tint val="54510"/>
                      <a:invGamma/>
                    </a:schemeClr>
                  </a:gs>
                </a:gsLst>
                <a:lin ang="2700000" scaled="1"/>
              </a:gradFill>
              <a:ln w="0">
                <a:noFill/>
                <a:prstDash val="solid"/>
                <a:round/>
              </a:ln>
            </p:spPr>
            <p:txBody>
              <a:bodyPr/>
              <a:lstStyle/>
              <a:p>
                <a:pPr>
                  <a:buFont typeface="Arial" panose="020B0604020202020204" pitchFamily="34" charset="0"/>
                  <a:buNone/>
                  <a:defRPr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</p:grpSp>
      </p:grpSp>
      <p:grpSp>
        <p:nvGrpSpPr>
          <p:cNvPr id="4" name="Group 10"/>
          <p:cNvGrpSpPr>
            <a:grpSpLocks/>
          </p:cNvGrpSpPr>
          <p:nvPr/>
        </p:nvGrpSpPr>
        <p:grpSpPr bwMode="auto">
          <a:xfrm>
            <a:off x="928688" y="3584575"/>
            <a:ext cx="7429500" cy="1158875"/>
            <a:chOff x="912" y="2016"/>
            <a:chExt cx="3984" cy="912"/>
          </a:xfrm>
        </p:grpSpPr>
        <p:sp>
          <p:nvSpPr>
            <p:cNvPr id="97291" name="AutoShape 11"/>
            <p:cNvSpPr>
              <a:spLocks noChangeArrowheads="1"/>
            </p:cNvSpPr>
            <p:nvPr/>
          </p:nvSpPr>
          <p:spPr bwMode="gray">
            <a:xfrm>
              <a:off x="912" y="2016"/>
              <a:ext cx="3984" cy="912"/>
            </a:xfrm>
            <a:prstGeom prst="roundRect">
              <a:avLst>
                <a:gd name="adj" fmla="val 10889"/>
              </a:avLst>
            </a:prstGeom>
            <a:gradFill rotWithShape="1">
              <a:gsLst>
                <a:gs pos="0">
                  <a:srgbClr val="DDDDDD"/>
                </a:gs>
                <a:gs pos="50000">
                  <a:srgbClr val="DDDDDD">
                    <a:gamma/>
                    <a:tint val="39216"/>
                    <a:invGamma/>
                  </a:srgbClr>
                </a:gs>
                <a:gs pos="100000">
                  <a:srgbClr val="DDDDDD"/>
                </a:gs>
              </a:gsLst>
              <a:lin ang="2700000" scaled="1"/>
            </a:gradFill>
            <a:ln w="38100">
              <a:solidFill>
                <a:srgbClr val="FFFFFF"/>
              </a:solidFill>
              <a:round/>
            </a:ln>
            <a:effectLst>
              <a:outerShdw dist="135003" dir="2928844" algn="ctr" rotWithShape="0">
                <a:srgbClr val="00000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>
                <a:buFont typeface="Arial" panose="020B0604020202020204" pitchFamily="34" charset="0"/>
                <a:buNone/>
                <a:defRPr/>
              </a:pPr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grpSp>
          <p:nvGrpSpPr>
            <p:cNvPr id="31761" name="Group 12"/>
            <p:cNvGrpSpPr>
              <a:grpSpLocks/>
            </p:cNvGrpSpPr>
            <p:nvPr/>
          </p:nvGrpSpPr>
          <p:grpSpPr bwMode="auto">
            <a:xfrm>
              <a:off x="999" y="2100"/>
              <a:ext cx="871" cy="746"/>
              <a:chOff x="999" y="2100"/>
              <a:chExt cx="871" cy="746"/>
            </a:xfrm>
          </p:grpSpPr>
          <p:sp>
            <p:nvSpPr>
              <p:cNvPr id="97293" name="AutoShape 13"/>
              <p:cNvSpPr>
                <a:spLocks noChangeArrowheads="1"/>
              </p:cNvSpPr>
              <p:nvPr/>
            </p:nvSpPr>
            <p:spPr bwMode="gray">
              <a:xfrm>
                <a:off x="999" y="2100"/>
                <a:ext cx="871" cy="746"/>
              </a:xfrm>
              <a:prstGeom prst="roundRect">
                <a:avLst>
                  <a:gd name="adj" fmla="val 11921"/>
                </a:avLst>
              </a:prstGeom>
              <a:gradFill rotWithShape="1">
                <a:gsLst>
                  <a:gs pos="0">
                    <a:schemeClr val="hlink">
                      <a:gamma/>
                      <a:tint val="72549"/>
                      <a:invGamma/>
                    </a:schemeClr>
                  </a:gs>
                  <a:gs pos="100000">
                    <a:schemeClr val="hlink"/>
                  </a:gs>
                </a:gsLst>
                <a:lin ang="5400000" scaled="1"/>
              </a:gradFill>
              <a:ln w="38100">
                <a:solidFill>
                  <a:schemeClr val="bg1"/>
                </a:solidFill>
                <a:round/>
              </a:ln>
              <a:effectLst/>
            </p:spPr>
            <p:txBody>
              <a:bodyPr wrap="none" anchor="ctr"/>
              <a:lstStyle/>
              <a:p>
                <a:pPr>
                  <a:buFont typeface="Arial" panose="020B0604020202020204" pitchFamily="34" charset="0"/>
                  <a:buNone/>
                  <a:defRPr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97294" name="Freeform 14"/>
              <p:cNvSpPr/>
              <p:nvPr/>
            </p:nvSpPr>
            <p:spPr bwMode="gray">
              <a:xfrm>
                <a:off x="1047" y="2147"/>
                <a:ext cx="383" cy="374"/>
              </a:xfrm>
              <a:custGeom>
                <a:avLst/>
                <a:gdLst/>
                <a:ahLst/>
                <a:cxnLst>
                  <a:cxn ang="0">
                    <a:pos x="118" y="0"/>
                  </a:cxn>
                  <a:cxn ang="0">
                    <a:pos x="0" y="118"/>
                  </a:cxn>
                  <a:cxn ang="0">
                    <a:pos x="0" y="589"/>
                  </a:cxn>
                  <a:cxn ang="0">
                    <a:pos x="161" y="174"/>
                  </a:cxn>
                  <a:cxn ang="0">
                    <a:pos x="589" y="0"/>
                  </a:cxn>
                  <a:cxn ang="0">
                    <a:pos x="118" y="0"/>
                  </a:cxn>
                </a:cxnLst>
                <a:rect l="0" t="0" r="r" b="b"/>
                <a:pathLst>
                  <a:path w="596" h="598">
                    <a:moveTo>
                      <a:pt x="118" y="0"/>
                    </a:moveTo>
                    <a:cubicBezTo>
                      <a:pt x="53" y="0"/>
                      <a:pt x="0" y="53"/>
                      <a:pt x="0" y="118"/>
                    </a:cubicBezTo>
                    <a:lnTo>
                      <a:pt x="0" y="589"/>
                    </a:lnTo>
                    <a:cubicBezTo>
                      <a:pt x="27" y="598"/>
                      <a:pt x="12" y="309"/>
                      <a:pt x="161" y="174"/>
                    </a:cubicBezTo>
                    <a:cubicBezTo>
                      <a:pt x="310" y="39"/>
                      <a:pt x="596" y="29"/>
                      <a:pt x="589" y="0"/>
                    </a:cubicBezTo>
                    <a:lnTo>
                      <a:pt x="118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hlink">
                      <a:gamma/>
                      <a:tint val="42353"/>
                      <a:invGamma/>
                    </a:schemeClr>
                  </a:gs>
                  <a:gs pos="100000">
                    <a:schemeClr val="hlink">
                      <a:alpha val="0"/>
                    </a:schemeClr>
                  </a:gs>
                </a:gsLst>
                <a:lin ang="2700000" scaled="1"/>
              </a:gradFill>
              <a:ln w="0">
                <a:noFill/>
                <a:prstDash val="solid"/>
                <a:round/>
              </a:ln>
            </p:spPr>
            <p:txBody>
              <a:bodyPr/>
              <a:lstStyle/>
              <a:p>
                <a:pPr>
                  <a:buFont typeface="Arial" panose="020B0604020202020204" pitchFamily="34" charset="0"/>
                  <a:buNone/>
                  <a:defRPr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</p:grpSp>
      </p:grpSp>
      <p:grpSp>
        <p:nvGrpSpPr>
          <p:cNvPr id="6" name="Group 17"/>
          <p:cNvGrpSpPr>
            <a:grpSpLocks/>
          </p:cNvGrpSpPr>
          <p:nvPr/>
        </p:nvGrpSpPr>
        <p:grpSpPr bwMode="auto">
          <a:xfrm>
            <a:off x="928688" y="5124450"/>
            <a:ext cx="7429500" cy="1158875"/>
            <a:chOff x="912" y="3036"/>
            <a:chExt cx="3984" cy="912"/>
          </a:xfrm>
        </p:grpSpPr>
        <p:sp>
          <p:nvSpPr>
            <p:cNvPr id="97298" name="AutoShape 18"/>
            <p:cNvSpPr>
              <a:spLocks noChangeArrowheads="1"/>
            </p:cNvSpPr>
            <p:nvPr/>
          </p:nvSpPr>
          <p:spPr bwMode="gray">
            <a:xfrm>
              <a:off x="912" y="3036"/>
              <a:ext cx="3984" cy="912"/>
            </a:xfrm>
            <a:prstGeom prst="roundRect">
              <a:avLst>
                <a:gd name="adj" fmla="val 10889"/>
              </a:avLst>
            </a:prstGeom>
            <a:gradFill rotWithShape="1">
              <a:gsLst>
                <a:gs pos="0">
                  <a:srgbClr val="DDDDDD"/>
                </a:gs>
                <a:gs pos="50000">
                  <a:srgbClr val="DDDDDD">
                    <a:gamma/>
                    <a:tint val="48627"/>
                    <a:invGamma/>
                  </a:srgbClr>
                </a:gs>
                <a:gs pos="100000">
                  <a:srgbClr val="DDDDDD"/>
                </a:gs>
              </a:gsLst>
              <a:lin ang="2700000" scaled="1"/>
            </a:gradFill>
            <a:ln w="38100">
              <a:solidFill>
                <a:srgbClr val="FFFFFF"/>
              </a:solidFill>
              <a:round/>
            </a:ln>
            <a:effectLst>
              <a:outerShdw dist="135003" dir="2928844" algn="ctr" rotWithShape="0">
                <a:srgbClr val="00000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>
                <a:buFont typeface="Arial" panose="020B0604020202020204" pitchFamily="34" charset="0"/>
                <a:buNone/>
                <a:defRPr/>
              </a:pPr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grpSp>
          <p:nvGrpSpPr>
            <p:cNvPr id="31757" name="Group 19"/>
            <p:cNvGrpSpPr>
              <a:grpSpLocks/>
            </p:cNvGrpSpPr>
            <p:nvPr/>
          </p:nvGrpSpPr>
          <p:grpSpPr bwMode="auto">
            <a:xfrm>
              <a:off x="999" y="3120"/>
              <a:ext cx="871" cy="746"/>
              <a:chOff x="999" y="3120"/>
              <a:chExt cx="871" cy="746"/>
            </a:xfrm>
          </p:grpSpPr>
          <p:sp>
            <p:nvSpPr>
              <p:cNvPr id="97300" name="AutoShape 20"/>
              <p:cNvSpPr>
                <a:spLocks noChangeArrowheads="1"/>
              </p:cNvSpPr>
              <p:nvPr/>
            </p:nvSpPr>
            <p:spPr bwMode="gray">
              <a:xfrm>
                <a:off x="999" y="3120"/>
                <a:ext cx="871" cy="746"/>
              </a:xfrm>
              <a:prstGeom prst="roundRect">
                <a:avLst>
                  <a:gd name="adj" fmla="val 11921"/>
                </a:avLst>
              </a:prstGeom>
              <a:gradFill rotWithShape="1">
                <a:gsLst>
                  <a:gs pos="0">
                    <a:schemeClr val="folHlink">
                      <a:gamma/>
                      <a:tint val="63529"/>
                      <a:invGamma/>
                    </a:schemeClr>
                  </a:gs>
                  <a:gs pos="100000">
                    <a:schemeClr val="folHlink"/>
                  </a:gs>
                </a:gsLst>
                <a:lin ang="5400000" scaled="1"/>
              </a:gradFill>
              <a:ln w="38100">
                <a:solidFill>
                  <a:schemeClr val="bg1"/>
                </a:solidFill>
                <a:round/>
              </a:ln>
              <a:effectLst/>
            </p:spPr>
            <p:txBody>
              <a:bodyPr wrap="none" anchor="ctr"/>
              <a:lstStyle/>
              <a:p>
                <a:pPr>
                  <a:buFont typeface="Arial" panose="020B0604020202020204" pitchFamily="34" charset="0"/>
                  <a:buNone/>
                  <a:defRPr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97301" name="Freeform 21"/>
              <p:cNvSpPr/>
              <p:nvPr/>
            </p:nvSpPr>
            <p:spPr bwMode="gray">
              <a:xfrm>
                <a:off x="1047" y="3167"/>
                <a:ext cx="383" cy="374"/>
              </a:xfrm>
              <a:custGeom>
                <a:avLst/>
                <a:gdLst/>
                <a:ahLst/>
                <a:cxnLst>
                  <a:cxn ang="0">
                    <a:pos x="118" y="0"/>
                  </a:cxn>
                  <a:cxn ang="0">
                    <a:pos x="0" y="118"/>
                  </a:cxn>
                  <a:cxn ang="0">
                    <a:pos x="0" y="589"/>
                  </a:cxn>
                  <a:cxn ang="0">
                    <a:pos x="161" y="174"/>
                  </a:cxn>
                  <a:cxn ang="0">
                    <a:pos x="589" y="0"/>
                  </a:cxn>
                  <a:cxn ang="0">
                    <a:pos x="118" y="0"/>
                  </a:cxn>
                </a:cxnLst>
                <a:rect l="0" t="0" r="r" b="b"/>
                <a:pathLst>
                  <a:path w="596" h="598">
                    <a:moveTo>
                      <a:pt x="118" y="0"/>
                    </a:moveTo>
                    <a:cubicBezTo>
                      <a:pt x="53" y="0"/>
                      <a:pt x="0" y="53"/>
                      <a:pt x="0" y="118"/>
                    </a:cubicBezTo>
                    <a:lnTo>
                      <a:pt x="0" y="589"/>
                    </a:lnTo>
                    <a:cubicBezTo>
                      <a:pt x="27" y="598"/>
                      <a:pt x="12" y="309"/>
                      <a:pt x="161" y="174"/>
                    </a:cubicBezTo>
                    <a:cubicBezTo>
                      <a:pt x="310" y="39"/>
                      <a:pt x="596" y="29"/>
                      <a:pt x="589" y="0"/>
                    </a:cubicBezTo>
                    <a:lnTo>
                      <a:pt x="118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folHlink">
                      <a:gamma/>
                      <a:tint val="48627"/>
                      <a:invGamma/>
                    </a:schemeClr>
                  </a:gs>
                  <a:gs pos="100000">
                    <a:schemeClr val="folHlink">
                      <a:alpha val="0"/>
                    </a:schemeClr>
                  </a:gs>
                </a:gsLst>
                <a:lin ang="2700000" scaled="1"/>
              </a:gradFill>
              <a:ln w="0">
                <a:noFill/>
                <a:prstDash val="solid"/>
                <a:round/>
              </a:ln>
            </p:spPr>
            <p:txBody>
              <a:bodyPr/>
              <a:lstStyle/>
              <a:p>
                <a:pPr>
                  <a:buFont typeface="Arial" panose="020B0604020202020204" pitchFamily="34" charset="0"/>
                  <a:buNone/>
                  <a:defRPr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</p:grpSp>
      </p:grpSp>
      <p:sp>
        <p:nvSpPr>
          <p:cNvPr id="10245" name="矩形 27"/>
          <p:cNvSpPr>
            <a:spLocks noChangeArrowheads="1"/>
          </p:cNvSpPr>
          <p:nvPr/>
        </p:nvSpPr>
        <p:spPr bwMode="auto">
          <a:xfrm>
            <a:off x="1143000" y="2422525"/>
            <a:ext cx="2000250" cy="585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3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1—3</a:t>
            </a:r>
            <a:r>
              <a:rPr lang="zh-CN" altLang="en-US" sz="3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段</a:t>
            </a:r>
            <a:endParaRPr lang="zh-CN" altLang="en-US" sz="32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246" name="矩形 28"/>
          <p:cNvSpPr>
            <a:spLocks noChangeArrowheads="1"/>
          </p:cNvSpPr>
          <p:nvPr/>
        </p:nvSpPr>
        <p:spPr bwMode="auto">
          <a:xfrm>
            <a:off x="3071813" y="2422525"/>
            <a:ext cx="3825875" cy="585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3200">
                <a:solidFill>
                  <a:srgbClr val="990000"/>
                </a:solidFill>
                <a:latin typeface="微软雅黑" pitchFamily="34" charset="-122"/>
                <a:ea typeface="微软雅黑" pitchFamily="34" charset="-122"/>
              </a:rPr>
              <a:t>写天窗的来历。</a:t>
            </a:r>
          </a:p>
        </p:txBody>
      </p:sp>
      <p:sp>
        <p:nvSpPr>
          <p:cNvPr id="10247" name="矩形 29"/>
          <p:cNvSpPr>
            <a:spLocks noChangeArrowheads="1"/>
          </p:cNvSpPr>
          <p:nvPr/>
        </p:nvSpPr>
        <p:spPr bwMode="auto">
          <a:xfrm>
            <a:off x="1143000" y="3851275"/>
            <a:ext cx="1985963" cy="585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3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4—7</a:t>
            </a:r>
            <a:r>
              <a:rPr lang="zh-CN" altLang="en-US" sz="3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段</a:t>
            </a:r>
            <a:endParaRPr lang="zh-CN" altLang="en-US" sz="32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248" name="矩形 30"/>
          <p:cNvSpPr>
            <a:spLocks noChangeArrowheads="1"/>
          </p:cNvSpPr>
          <p:nvPr/>
        </p:nvSpPr>
        <p:spPr bwMode="auto">
          <a:xfrm>
            <a:off x="2928938" y="3708400"/>
            <a:ext cx="5357812" cy="1077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3200">
                <a:solidFill>
                  <a:srgbClr val="990000"/>
                </a:solidFill>
                <a:latin typeface="微软雅黑" pitchFamily="34" charset="-122"/>
                <a:ea typeface="微软雅黑" pitchFamily="34" charset="-122"/>
              </a:rPr>
              <a:t>写小小天窗是孩子们唯一的慰藉。</a:t>
            </a:r>
          </a:p>
        </p:txBody>
      </p:sp>
      <p:sp>
        <p:nvSpPr>
          <p:cNvPr id="10249" name="矩形 31"/>
          <p:cNvSpPr>
            <a:spLocks noChangeArrowheads="1"/>
          </p:cNvSpPr>
          <p:nvPr/>
        </p:nvSpPr>
        <p:spPr bwMode="auto">
          <a:xfrm>
            <a:off x="1143000" y="5494338"/>
            <a:ext cx="1985963" cy="585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3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8—9</a:t>
            </a:r>
            <a:r>
              <a:rPr lang="zh-CN" altLang="en-US" sz="3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段</a:t>
            </a:r>
            <a:endParaRPr lang="zh-CN" altLang="en-US" sz="32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250" name="矩形 32"/>
          <p:cNvSpPr>
            <a:spLocks noChangeArrowheads="1"/>
          </p:cNvSpPr>
          <p:nvPr/>
        </p:nvSpPr>
        <p:spPr bwMode="auto">
          <a:xfrm>
            <a:off x="3000375" y="5208588"/>
            <a:ext cx="4857750" cy="1077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3200">
                <a:solidFill>
                  <a:srgbClr val="990000"/>
                </a:solidFill>
                <a:latin typeface="微软雅黑" pitchFamily="34" charset="-122"/>
                <a:ea typeface="微软雅黑" pitchFamily="34" charset="-122"/>
              </a:rPr>
              <a:t>写从天窗的神奇，悟出的深刻人生哲理。</a:t>
            </a:r>
          </a:p>
        </p:txBody>
      </p:sp>
      <p:sp>
        <p:nvSpPr>
          <p:cNvPr id="35" name="矩形 34"/>
          <p:cNvSpPr/>
          <p:nvPr/>
        </p:nvSpPr>
        <p:spPr>
          <a:xfrm>
            <a:off x="2071670" y="1071546"/>
            <a:ext cx="3663183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buFont typeface="Arial" panose="020B0604020202020204" pitchFamily="34" charset="0"/>
              <a:buNone/>
              <a:defRPr/>
            </a:pPr>
            <a:r>
              <a:rPr lang="zh-CN" altLang="en-US" sz="5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给课文分段</a:t>
            </a:r>
          </a:p>
        </p:txBody>
      </p:sp>
      <p:pic>
        <p:nvPicPr>
          <p:cNvPr id="36" name="Picture 3" descr="C:\Users\Administrator\Desktop\图库\图片大全\008 (1)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50" y="928688"/>
            <a:ext cx="12573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" fill="hold"/>
                                        <p:tgtEl>
                                          <p:spTgt spid="36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" fill="hold"/>
                                        <p:tgtEl>
                                          <p:spTgt spid="35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" fill="hold"/>
                                        <p:tgtEl>
                                          <p:spTgt spid="10246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5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" fill="hold"/>
                                        <p:tgtEl>
                                          <p:spTgt spid="2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8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" fill="hold"/>
                                        <p:tgtEl>
                                          <p:spTgt spid="10248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31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" fill="hold"/>
                                        <p:tgtEl>
                                          <p:spTgt spid="4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34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" fill="hold"/>
                                        <p:tgtEl>
                                          <p:spTgt spid="10250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37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" fill="hold"/>
                                        <p:tgtEl>
                                          <p:spTgt spid="6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5" grpId="0"/>
      <p:bldP spid="10246" grpId="0"/>
      <p:bldP spid="10247" grpId="0"/>
      <p:bldP spid="10248" grpId="0"/>
      <p:bldP spid="10249" grpId="0"/>
      <p:bldP spid="1025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4"/>
          <p:cNvSpPr>
            <a:spLocks noChangeArrowheads="1"/>
          </p:cNvSpPr>
          <p:nvPr/>
        </p:nvSpPr>
        <p:spPr bwMode="auto">
          <a:xfrm>
            <a:off x="914400" y="3200400"/>
            <a:ext cx="19812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zh-CN" sz="4400">
              <a:solidFill>
                <a:srgbClr val="FF0000"/>
              </a:solidFill>
              <a:ea typeface="方正楷体_GBK"/>
              <a:cs typeface="方正楷体_GBK"/>
            </a:endParaRPr>
          </a:p>
        </p:txBody>
      </p:sp>
      <p:pic>
        <p:nvPicPr>
          <p:cNvPr id="11267" name="Picture 5" descr="木板窗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3000" y="928688"/>
            <a:ext cx="7358063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矩形 8"/>
          <p:cNvSpPr/>
          <p:nvPr/>
        </p:nvSpPr>
        <p:spPr>
          <a:xfrm>
            <a:off x="3500430" y="5572140"/>
            <a:ext cx="2271777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buFont typeface="Arial" panose="020B0604020202020204" pitchFamily="34" charset="0"/>
              <a:buNone/>
              <a:defRPr/>
            </a:pPr>
            <a:r>
              <a:rPr lang="zh-CN" altLang="en-US" sz="5400" b="1" dirty="0">
                <a:ln w="1905"/>
                <a:solidFill>
                  <a:srgbClr val="99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木板窗</a:t>
            </a:r>
          </a:p>
        </p:txBody>
      </p:sp>
    </p:spTree>
  </p:cSld>
  <p:clrMapOvr>
    <a:masterClrMapping/>
  </p:clrMapOvr>
  <p:transition>
    <p:cover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1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横卷形 6"/>
          <p:cNvSpPr>
            <a:spLocks noChangeArrowheads="1"/>
          </p:cNvSpPr>
          <p:nvPr/>
        </p:nvSpPr>
        <p:spPr bwMode="auto">
          <a:xfrm>
            <a:off x="642938" y="2286000"/>
            <a:ext cx="7858125" cy="4143375"/>
          </a:xfrm>
          <a:prstGeom prst="horizontalScroll">
            <a:avLst>
              <a:gd name="adj" fmla="val 12500"/>
            </a:avLst>
          </a:prstGeom>
          <a:solidFill>
            <a:schemeClr val="bg1"/>
          </a:solidFill>
          <a:ln w="9525">
            <a:solidFill>
              <a:srgbClr val="00B05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3794" name="TextBox 5"/>
          <p:cNvSpPr txBox="1">
            <a:spLocks noChangeArrowheads="1"/>
          </p:cNvSpPr>
          <p:nvPr/>
        </p:nvSpPr>
        <p:spPr bwMode="auto">
          <a:xfrm>
            <a:off x="2786063" y="3857625"/>
            <a:ext cx="4643437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 altLang="zh-CN"/>
          </a:p>
          <a:p>
            <a:endParaRPr lang="zh-CN" altLang="en-US"/>
          </a:p>
        </p:txBody>
      </p:sp>
      <p:sp>
        <p:nvSpPr>
          <p:cNvPr id="13316" name="云形标注 3"/>
          <p:cNvSpPr>
            <a:spLocks noChangeArrowheads="1"/>
          </p:cNvSpPr>
          <p:nvPr/>
        </p:nvSpPr>
        <p:spPr bwMode="auto">
          <a:xfrm>
            <a:off x="1857375" y="1000125"/>
            <a:ext cx="6072188" cy="1428750"/>
          </a:xfrm>
          <a:prstGeom prst="cloudCallout">
            <a:avLst>
              <a:gd name="adj1" fmla="val -47843"/>
              <a:gd name="adj2" fmla="val 57884"/>
            </a:avLst>
          </a:prstGeom>
          <a:solidFill>
            <a:srgbClr val="CCFF66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3317" name="矩形 4"/>
          <p:cNvSpPr>
            <a:spLocks noChangeArrowheads="1"/>
          </p:cNvSpPr>
          <p:nvPr/>
        </p:nvSpPr>
        <p:spPr bwMode="auto">
          <a:xfrm>
            <a:off x="2428875" y="1214438"/>
            <a:ext cx="5072063" cy="954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800">
                <a:latin typeface="微软雅黑" pitchFamily="34" charset="-122"/>
                <a:ea typeface="微软雅黑" pitchFamily="34" charset="-122"/>
              </a:rPr>
              <a:t>人们为什么要装天窗呢？什么是天窗？</a:t>
            </a:r>
          </a:p>
        </p:txBody>
      </p:sp>
      <p:sp>
        <p:nvSpPr>
          <p:cNvPr id="13318" name="矩形 5"/>
          <p:cNvSpPr>
            <a:spLocks noChangeArrowheads="1"/>
          </p:cNvSpPr>
          <p:nvPr/>
        </p:nvSpPr>
        <p:spPr bwMode="auto">
          <a:xfrm>
            <a:off x="1285875" y="3214688"/>
            <a:ext cx="7143750" cy="2678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800">
                <a:latin typeface="微软雅黑" pitchFamily="34" charset="-122"/>
                <a:ea typeface="微软雅黑" pitchFamily="34" charset="-122"/>
              </a:rPr>
              <a:t>       </a:t>
            </a:r>
            <a:r>
              <a:rPr lang="zh-CN" altLang="en-US" sz="280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乡下的房子只有前面一排木板窗。碰着大风大雨，或者北风呼呼叫的冬天，木板窗只好关起来，屋子就黑得像地洞里似的。</a:t>
            </a:r>
            <a:r>
              <a:rPr lang="zh-CN" altLang="en-US" sz="280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于是乡下人在屋顶上面开一个小方洞，装一块玻璃，叫做天窗。</a:t>
            </a:r>
          </a:p>
          <a:p>
            <a:endParaRPr lang="zh-CN" altLang="en-US" sz="2800">
              <a:solidFill>
                <a:srgbClr val="0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33798" name="图片 1"/>
          <p:cNvPicPr>
            <a:picLocks noChangeAspect="1"/>
          </p:cNvPicPr>
          <p:nvPr/>
        </p:nvPicPr>
        <p:blipFill>
          <a:blip r:embed="rId2"/>
          <a:srcRect b="8182"/>
          <a:stretch>
            <a:fillRect/>
          </a:stretch>
        </p:blipFill>
        <p:spPr bwMode="auto">
          <a:xfrm>
            <a:off x="381000" y="730250"/>
            <a:ext cx="1476375" cy="1924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" fill="hold"/>
                                        <p:tgtEl>
                                          <p:spTgt spid="13317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8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" fill="hold"/>
                                        <p:tgtEl>
                                          <p:spTgt spid="13316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" fill="hold"/>
                                        <p:tgtEl>
                                          <p:spTgt spid="13318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6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" fill="hold"/>
                                        <p:tgtEl>
                                          <p:spTgt spid="13314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4" grpId="0" bldLvl="0" animBg="1"/>
      <p:bldP spid="13316" grpId="0" bldLvl="0" animBg="1"/>
      <p:bldP spid="13317" grpId="0"/>
      <p:bldP spid="1331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7" name="图片 1" descr="201510271445908439195_96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813" y="1000125"/>
            <a:ext cx="7620000" cy="500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4" name="直接箭头连接符 3"/>
          <p:cNvCxnSpPr/>
          <p:nvPr/>
        </p:nvCxnSpPr>
        <p:spPr bwMode="auto">
          <a:xfrm flipV="1">
            <a:off x="428625" y="2714625"/>
            <a:ext cx="714375" cy="642938"/>
          </a:xfrm>
          <a:prstGeom prst="straightConnector1">
            <a:avLst/>
          </a:prstGeom>
          <a:ln>
            <a:headEnd type="none" w="med" len="med"/>
            <a:tailEnd type="arrow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34819" name="TextBox 4"/>
          <p:cNvSpPr txBox="1">
            <a:spLocks noChangeArrowheads="1"/>
          </p:cNvSpPr>
          <p:nvPr/>
        </p:nvSpPr>
        <p:spPr bwMode="auto">
          <a:xfrm>
            <a:off x="142875" y="3429000"/>
            <a:ext cx="615950" cy="1071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eaVert">
            <a:spAutoFit/>
          </a:bodyPr>
          <a:lstStyle/>
          <a:p>
            <a:r>
              <a:rPr lang="zh-CN" altLang="en-US" sz="2800">
                <a:latin typeface="微软雅黑" pitchFamily="34" charset="-122"/>
                <a:ea typeface="微软雅黑" pitchFamily="34" charset="-122"/>
              </a:rPr>
              <a:t>天窗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默认设计模板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1008</Words>
  <Application>WPS 演示</Application>
  <PresentationFormat>全屏显示(4:3)</PresentationFormat>
  <Paragraphs>54</Paragraphs>
  <Slides>19</Slides>
  <Notes>0</Notes>
  <HiddenSlides>0</HiddenSlides>
  <MMClips>1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演示文稿设计模板</vt:lpstr>
      </vt:variant>
      <vt:variant>
        <vt:i4>1</vt:i4>
      </vt:variant>
      <vt:variant>
        <vt:lpstr>幻灯片标题</vt:lpstr>
      </vt:variant>
      <vt:variant>
        <vt:i4>19</vt:i4>
      </vt:variant>
    </vt:vector>
  </HeadingPairs>
  <TitlesOfParts>
    <vt:vector size="28" baseType="lpstr">
      <vt:lpstr>Arial</vt:lpstr>
      <vt:lpstr>宋体</vt:lpstr>
      <vt:lpstr>Calibri</vt:lpstr>
      <vt:lpstr>微软雅黑</vt:lpstr>
      <vt:lpstr>+mn-ea</vt:lpstr>
      <vt:lpstr>方正楷体_GBK</vt:lpstr>
      <vt:lpstr>Verdana</vt:lpstr>
      <vt:lpstr>Gulim</vt:lpstr>
      <vt:lpstr>默认设计模板</vt:lpstr>
      <vt:lpstr>幻灯片 1</vt:lpstr>
      <vt:lpstr>【教学目标】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  <vt:lpstr>幻灯片 11</vt:lpstr>
      <vt:lpstr>幻灯片 12</vt:lpstr>
      <vt:lpstr>幻灯片 13</vt:lpstr>
      <vt:lpstr>幻灯片 14</vt:lpstr>
      <vt:lpstr>幻灯片 15</vt:lpstr>
      <vt:lpstr>幻灯片 16</vt:lpstr>
      <vt:lpstr>幻灯片 17</vt:lpstr>
      <vt:lpstr>幻灯片 18</vt:lpstr>
      <vt:lpstr>幻灯片 19</vt:lpstr>
    </vt:vector>
  </TitlesOfParts>
  <Manager/>
  <Company/>
  <LinksUpToDate>false</LinksUpToDate>
  <SharedDoc>false</SharedDoc>
  <HyperlinkBase/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subject/>
  <dc:creator/>
  <cp:keywords/>
  <dc:description/>
  <cp:lastModifiedBy>User</cp:lastModifiedBy>
  <cp:revision>29</cp:revision>
  <dcterms:created xsi:type="dcterms:W3CDTF">2016-06-22T11:48:00Z</dcterms:created>
  <dcterms:modified xsi:type="dcterms:W3CDTF">2017-11-09T01:59:22Z</dcterms:modified>
  <cp:category/>
</cp:coreProperties>
</file>