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95" r:id="rId2"/>
    <p:sldId id="338" r:id="rId3"/>
    <p:sldId id="339" r:id="rId4"/>
    <p:sldId id="340" r:id="rId5"/>
    <p:sldId id="341" r:id="rId6"/>
    <p:sldId id="342" r:id="rId7"/>
    <p:sldId id="343" r:id="rId8"/>
    <p:sldId id="344" r:id="rId9"/>
    <p:sldId id="345" r:id="rId10"/>
    <p:sldId id="346" r:id="rId11"/>
    <p:sldId id="347" r:id="rId12"/>
    <p:sldId id="348" r:id="rId13"/>
    <p:sldId id="349" r:id="rId14"/>
    <p:sldId id="350" r:id="rId15"/>
    <p:sldId id="351" r:id="rId16"/>
    <p:sldId id="352" r:id="rId17"/>
    <p:sldId id="353" r:id="rId18"/>
    <p:sldId id="354" r:id="rId1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5F9B6A"/>
    <a:srgbClr val="FF00FF"/>
    <a:srgbClr val="9933FF"/>
    <a:srgbClr val="000000"/>
    <a:srgbClr val="FFFFFF"/>
    <a:srgbClr val="66FF33"/>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015" autoAdjust="0"/>
    <p:restoredTop sz="94660"/>
  </p:normalViewPr>
  <p:slideViewPr>
    <p:cSldViewPr>
      <p:cViewPr varScale="1">
        <p:scale>
          <a:sx n="92" d="100"/>
          <a:sy n="92" d="100"/>
        </p:scale>
        <p:origin x="-126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smtClean="0">
                <a:latin typeface="Arial" panose="020B0604020202020204" pitchFamily="34" charset="0"/>
                <a:ea typeface="宋体" panose="02010600030101010101" pitchFamily="2" charset="-122"/>
              </a:defRPr>
            </a:lvl1pPr>
          </a:lstStyle>
          <a:p>
            <a:pPr>
              <a:defRPr/>
            </a:pPr>
            <a:fld id="{518954FA-D7A1-4234-8E3E-2E5267D2A8C5}" type="datetimeFigureOut">
              <a:rPr lang="zh-CN" altLang="en-US"/>
              <a:pPr>
                <a:defRPr/>
              </a:pPr>
              <a:t>2017/11/9</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smtClean="0">
                <a:latin typeface="Arial" panose="020B0604020202020204" pitchFamily="34" charset="0"/>
                <a:ea typeface="宋体" panose="02010600030101010101" pitchFamily="2" charset="-122"/>
              </a:defRPr>
            </a:lvl1pPr>
          </a:lstStyle>
          <a:p>
            <a:pPr>
              <a:defRPr/>
            </a:pPr>
            <a:fld id="{6A898A81-E853-4C0D-90CF-96F0B62547F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3417D7C-0A96-45F8-B049-76157539ABEE}"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D5A4965-6C15-4B18-8929-8C62931EC1C9}"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73715FFD-FB38-4F2D-86B6-6BEF9BBF9D16}"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F80A2EE0-F5C7-40B3-B8C9-50CC6EF7568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3E7808D-085F-473B-98CA-2CABAC8A038C}"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CE7B288-7F08-4AB4-876E-28C12B0C8302}"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1C851048-18A3-4654-8D6F-32A43FA3969A}"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7E9F2D88-20FE-4F53-8F0D-C53118A52C1C}"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52EB6BE5-B2CE-4443-9866-421D41521F96}"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D034957E-33FE-4EB5-B9B5-1680280EED40}"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ABA94A1A-0002-466E-874D-C2F4133B65AB}"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68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a:defRPr/>
            </a:pPr>
            <a:endParaRPr lang="en-US" altLang="zh-CN"/>
          </a:p>
        </p:txBody>
      </p:sp>
      <p:sp>
        <p:nvSpPr>
          <p:cNvPr id="7168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a:defRPr/>
            </a:pPr>
            <a:endParaRPr lang="en-US" altLang="zh-CN"/>
          </a:p>
        </p:txBody>
      </p:sp>
      <p:sp>
        <p:nvSpPr>
          <p:cNvPr id="7168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lgn="r">
              <a:defRPr sz="1400">
                <a:latin typeface="Arial" panose="020B0604020202020204" pitchFamily="34" charset="0"/>
                <a:ea typeface="宋体" panose="02010600030101010101" pitchFamily="2" charset="-122"/>
              </a:defRPr>
            </a:lvl1pPr>
          </a:lstStyle>
          <a:p>
            <a:pPr>
              <a:defRPr/>
            </a:pPr>
            <a:fld id="{3EA04FD7-B9D4-4FAC-88F0-E8B34EB22C69}"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video" Target="file:///E:\&#24037;&#20316;\12.25\12.25\S&#29256;Y5&#36164;&#26009;&#21253;6.3%20&#26472;&#23376;&#33635;&#20511;&#39064;&#21457;&#25381;&#8212;&#23609;&#32418;&#26757;\S&#29256;Y5&#36164;&#26009;&#21253;6.3%20&#26472;&#23376;&#33635;&#20511;&#39064;&#21457;&#25381;&#8212;&#23609;&#32418;&#26757;\&#26472;&#23376;&#33635;&#21809;&#27573;.mp4" TargetMode="External"/><Relationship Id="rId5" Type="http://schemas.openxmlformats.org/officeDocument/2006/relationships/image" Target="../media/image21.png"/><Relationship Id="rId4" Type="http://schemas.openxmlformats.org/officeDocument/2006/relationships/hyperlink" Target="&#26472;&#23376;&#33635;&#21809;&#27573;.mp4"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audio" Target="file:///E:\&#24037;&#20316;\12.25\12.25\S&#29256;Y5&#36164;&#26009;&#21253;6.3%20&#26472;&#23376;&#33635;&#20511;&#39064;&#21457;&#25381;&#8212;&#23609;&#32418;&#26757;\S&#29256;Y5&#36164;&#26009;&#21253;6.3%20&#26472;&#23376;&#33635;&#20511;&#39064;&#21457;&#25381;&#8212;&#23609;&#32418;&#26757;\S&#20116;&#35821;&#19978;%2028%20&#26472;&#23376;&#33635;&#20511;&#39064;&#21457;&#25381;.mp3" TargetMode="External"/><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文本框 1"/>
          <p:cNvSpPr txBox="1">
            <a:spLocks noChangeArrowheads="1"/>
          </p:cNvSpPr>
          <p:nvPr/>
        </p:nvSpPr>
        <p:spPr bwMode="auto">
          <a:xfrm>
            <a:off x="3492500" y="3213100"/>
            <a:ext cx="4751388" cy="417513"/>
          </a:xfrm>
          <a:prstGeom prst="rect">
            <a:avLst/>
          </a:prstGeom>
          <a:noFill/>
          <a:ln w="9525">
            <a:noFill/>
            <a:miter lim="800000"/>
            <a:headEnd/>
            <a:tailEnd/>
          </a:ln>
        </p:spPr>
        <p:txBody>
          <a:bodyPr>
            <a:spAutoFit/>
          </a:bodyPr>
          <a:lstStyle/>
          <a:p>
            <a:r>
              <a:rPr lang="zh-CN" altLang="en-US" sz="2000">
                <a:latin typeface="微软雅黑" pitchFamily="34" charset="-122"/>
                <a:sym typeface="微软雅黑" pitchFamily="34" charset="-122"/>
              </a:rPr>
              <a:t> 语文</a:t>
            </a:r>
            <a:r>
              <a:rPr lang="en-US" altLang="zh-CN" sz="2000">
                <a:latin typeface="微软雅黑" pitchFamily="34" charset="-122"/>
                <a:sym typeface="微软雅黑" pitchFamily="34" charset="-122"/>
              </a:rPr>
              <a:t>S</a:t>
            </a:r>
            <a:r>
              <a:rPr lang="zh-CN" altLang="en-US" sz="2000">
                <a:latin typeface="微软雅黑" pitchFamily="34" charset="-122"/>
                <a:sym typeface="微软雅黑" pitchFamily="34" charset="-122"/>
              </a:rPr>
              <a:t>版    五年级上</a:t>
            </a:r>
            <a:endParaRPr lang="zh-CN" altLang="en-US" sz="2000">
              <a:latin typeface="微软雅黑" pitchFamily="34" charset="-122"/>
              <a:ea typeface="微软雅黑" pitchFamily="34" charset="-122"/>
            </a:endParaRPr>
          </a:p>
        </p:txBody>
      </p:sp>
      <p:sp>
        <p:nvSpPr>
          <p:cNvPr id="3" name="文本框 2"/>
          <p:cNvSpPr txBox="1"/>
          <p:nvPr/>
        </p:nvSpPr>
        <p:spPr>
          <a:xfrm>
            <a:off x="2525713" y="1989138"/>
            <a:ext cx="4494212" cy="808037"/>
          </a:xfrm>
          <a:prstGeom prst="rect">
            <a:avLst/>
          </a:prstGeom>
          <a:noFill/>
        </p:spPr>
        <p:txBody>
          <a:bodyPr>
            <a:spAutoFit/>
          </a:bodyPr>
          <a:lstStyle/>
          <a:p>
            <a:pPr algn="ctr">
              <a:defRPr/>
            </a:pPr>
            <a:r>
              <a:rPr lang="zh-CN" altLang="en-US" sz="4400" dirty="0">
                <a:solidFill>
                  <a:srgbClr val="FF0000"/>
                </a:solidFill>
                <a:latin typeface="微软雅黑" panose="020B0503020204020204" pitchFamily="34" charset="-122"/>
                <a:ea typeface="微软雅黑" panose="020B0503020204020204" pitchFamily="34" charset="-122"/>
                <a:cs typeface="+mj-cs"/>
                <a:sym typeface="+mn-ea"/>
              </a:rPr>
              <a:t>杨子荣借题发挥</a:t>
            </a:r>
            <a:endParaRPr lang="zh-CN" altLang="en-US" sz="4400" b="1" dirty="0">
              <a:solidFill>
                <a:srgbClr val="5F9B6A"/>
              </a:solidFill>
              <a:latin typeface="微软雅黑" panose="020B0503020204020204" pitchFamily="34" charset="-122"/>
              <a:ea typeface="微软雅黑" panose="020B0503020204020204" pitchFamily="34" charset="-122"/>
            </a:endParaRPr>
          </a:p>
        </p:txBody>
      </p:sp>
      <p:sp>
        <p:nvSpPr>
          <p:cNvPr id="7" name="矩形 6"/>
          <p:cNvSpPr/>
          <p:nvPr/>
        </p:nvSpPr>
        <p:spPr>
          <a:xfrm>
            <a:off x="0" y="0"/>
            <a:ext cx="9144000" cy="549275"/>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a:xfrm>
            <a:off x="6804025" y="17463"/>
            <a:ext cx="2303463" cy="747712"/>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等腰三角形 8"/>
          <p:cNvSpPr/>
          <p:nvPr/>
        </p:nvSpPr>
        <p:spPr>
          <a:xfrm rot="10800000" flipH="1">
            <a:off x="6588125" y="484188"/>
            <a:ext cx="360363" cy="287337"/>
          </a:xfrm>
          <a:prstGeom prs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1" descr="C:\Users\Administrator\Desktop\做课\PPT-bg 精制背景图1500张\63.jpg"/>
          <p:cNvPicPr>
            <a:picLocks noChangeAspect="1"/>
          </p:cNvPicPr>
          <p:nvPr/>
        </p:nvPicPr>
        <p:blipFill>
          <a:blip r:embed="rId2"/>
          <a:srcRect/>
          <a:stretch>
            <a:fillRect/>
          </a:stretch>
        </p:blipFill>
        <p:spPr bwMode="auto">
          <a:xfrm>
            <a:off x="642938" y="1071563"/>
            <a:ext cx="8001000" cy="5286375"/>
          </a:xfrm>
          <a:prstGeom prst="rect">
            <a:avLst/>
          </a:prstGeom>
          <a:noFill/>
          <a:ln w="9525">
            <a:noFill/>
            <a:miter lim="800000"/>
            <a:headEnd/>
            <a:tailEnd/>
          </a:ln>
        </p:spPr>
      </p:pic>
      <p:sp>
        <p:nvSpPr>
          <p:cNvPr id="14339" name="TextBox 2"/>
          <p:cNvSpPr txBox="1">
            <a:spLocks noChangeArrowheads="1"/>
          </p:cNvSpPr>
          <p:nvPr/>
        </p:nvSpPr>
        <p:spPr bwMode="auto">
          <a:xfrm>
            <a:off x="1000125" y="1643063"/>
            <a:ext cx="7286625" cy="3540125"/>
          </a:xfrm>
          <a:prstGeom prst="rect">
            <a:avLst/>
          </a:prstGeom>
          <a:noFill/>
          <a:ln w="9525">
            <a:noFill/>
            <a:miter lim="800000"/>
            <a:headEnd/>
            <a:tailEnd/>
          </a:ln>
        </p:spPr>
        <p:txBody>
          <a:bodyPr>
            <a:spAutoFit/>
          </a:bodyPr>
          <a:lstStyle/>
          <a:p>
            <a:r>
              <a:rPr lang="zh-CN" altLang="en-US" sz="3200">
                <a:solidFill>
                  <a:srgbClr val="002060"/>
                </a:solidFill>
                <a:latin typeface="微软雅黑" pitchFamily="34" charset="-122"/>
                <a:ea typeface="微软雅黑" pitchFamily="34" charset="-122"/>
              </a:rPr>
              <a:t>    “听枪声就不是小分队的战术，小分队对匪徒的袭击，向来不喧哗，也绝不会这样远距离射击，这一点我深信战士们的军事素养和白刃拼杀的勇气。二零三首长即便袭来，也绝不会从夹皮沟方向，因为他的虚张声势，就是为了把匪徒的注意力吸引到那里去。”</a:t>
            </a:r>
          </a:p>
        </p:txBody>
      </p:sp>
      <p:sp>
        <p:nvSpPr>
          <p:cNvPr id="4" name="矩形 3"/>
          <p:cNvSpPr/>
          <p:nvPr/>
        </p:nvSpPr>
        <p:spPr>
          <a:xfrm>
            <a:off x="566408" y="480672"/>
            <a:ext cx="3643338" cy="769441"/>
          </a:xfrm>
          <a:prstGeom prst="rect">
            <a:avLst/>
          </a:prstGeom>
          <a:noFill/>
        </p:spPr>
        <p:txBody>
          <a:bodyPr>
            <a:spAutoFit/>
          </a:bodyPr>
          <a:lstStyle/>
          <a:p>
            <a:pPr algn="ctr">
              <a:buFont typeface="Arial" panose="020B0604020202020204" pitchFamily="34" charset="0"/>
              <a:buNone/>
              <a:defRPr/>
            </a:pPr>
            <a:r>
              <a:rPr lang="zh-CN" altLang="en-US" sz="4400" b="1" dirty="0">
                <a:ln w="1905"/>
                <a:solidFill>
                  <a:srgbClr val="FF0000"/>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心理活动三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diamond(in)">
                                      <p:cBhvr>
                                        <p:cTn id="12" dur="10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 descr="C:\Users\Administrator\Desktop\做课\PPT-bg 精制背景图1500张\皮皮淘PPT精英宝库 精选背景图 (1281).gif"/>
          <p:cNvPicPr>
            <a:picLocks noChangeAspect="1"/>
          </p:cNvPicPr>
          <p:nvPr/>
        </p:nvPicPr>
        <p:blipFill>
          <a:blip r:embed="rId2"/>
          <a:srcRect/>
          <a:stretch>
            <a:fillRect/>
          </a:stretch>
        </p:blipFill>
        <p:spPr bwMode="auto">
          <a:xfrm>
            <a:off x="0" y="928688"/>
            <a:ext cx="9144000" cy="5672137"/>
          </a:xfrm>
          <a:prstGeom prst="rect">
            <a:avLst/>
          </a:prstGeom>
          <a:noFill/>
          <a:ln w="9525">
            <a:noFill/>
            <a:miter lim="800000"/>
            <a:headEnd/>
            <a:tailEnd/>
          </a:ln>
        </p:spPr>
      </p:pic>
      <p:sp>
        <p:nvSpPr>
          <p:cNvPr id="15363" name="TextBox 2"/>
          <p:cNvSpPr txBox="1">
            <a:spLocks noChangeArrowheads="1"/>
          </p:cNvSpPr>
          <p:nvPr/>
        </p:nvSpPr>
        <p:spPr bwMode="auto">
          <a:xfrm>
            <a:off x="714375" y="3071813"/>
            <a:ext cx="5929313" cy="3108325"/>
          </a:xfrm>
          <a:prstGeom prst="rect">
            <a:avLst/>
          </a:prstGeom>
          <a:noFill/>
          <a:ln w="9525">
            <a:noFill/>
            <a:miter lim="800000"/>
            <a:headEnd/>
            <a:tailEnd/>
          </a:ln>
        </p:spPr>
        <p:txBody>
          <a:bodyPr>
            <a:spAutoFit/>
          </a:bodyPr>
          <a:lstStyle/>
          <a:p>
            <a:r>
              <a:rPr lang="zh-CN" altLang="en-US" sz="2800">
                <a:solidFill>
                  <a:srgbClr val="00B050"/>
                </a:solidFill>
                <a:latin typeface="微软雅黑" pitchFamily="34" charset="-122"/>
                <a:ea typeface="微软雅黑" pitchFamily="34" charset="-122"/>
              </a:rPr>
              <a:t>     “那么这个老匪用的又是什么伎俩呢？是为了提高匪徒们的警惕而作军事演习吗？还是这个老匪对我进一步试探呢？为了斗争得胜利，我没有权利来设想前者的可能，而只有后者。现在的问题是我怎样在这个老匪跟前表现表现。”</a:t>
            </a:r>
          </a:p>
        </p:txBody>
      </p:sp>
      <p:sp>
        <p:nvSpPr>
          <p:cNvPr id="4" name="矩形 3"/>
          <p:cNvSpPr/>
          <p:nvPr/>
        </p:nvSpPr>
        <p:spPr>
          <a:xfrm>
            <a:off x="1500166" y="1571612"/>
            <a:ext cx="4047904" cy="1015663"/>
          </a:xfrm>
          <a:prstGeom prst="rect">
            <a:avLst/>
          </a:prstGeom>
          <a:noFill/>
        </p:spPr>
        <p:txBody>
          <a:bodyPr wrap="none">
            <a:spAutoFit/>
          </a:bodyPr>
          <a:lstStyle/>
          <a:p>
            <a:pPr algn="ctr">
              <a:buFont typeface="Arial" panose="020B0604020202020204" pitchFamily="34" charset="0"/>
              <a:buNone/>
              <a:defRPr/>
            </a:pPr>
            <a:r>
              <a:rPr lang="zh-CN" altLang="en-US" sz="6000" b="1" dirty="0">
                <a:ln w="1905"/>
                <a:solidFill>
                  <a:srgbClr val="FF0000"/>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心理活动四</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363"/>
                                        </p:tgtEl>
                                        <p:attrNameLst>
                                          <p:attrName>style.visibility</p:attrName>
                                        </p:attrNameLst>
                                      </p:cBhvr>
                                      <p:to>
                                        <p:strVal val="visible"/>
                                      </p:to>
                                    </p:set>
                                    <p:animEffect transition="in" filter="diamond(in)">
                                      <p:cBhvr>
                                        <p:cTn id="12"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页脚占位符 3"/>
          <p:cNvSpPr txBox="1">
            <a:spLocks noGrp="1"/>
          </p:cNvSpPr>
          <p:nvPr/>
        </p:nvSpPr>
        <p:spPr bwMode="auto">
          <a:xfrm>
            <a:off x="7046913" y="6381750"/>
            <a:ext cx="2133600" cy="244475"/>
          </a:xfrm>
          <a:prstGeom prst="rect">
            <a:avLst/>
          </a:prstGeom>
          <a:noFill/>
          <a:ln w="9525">
            <a:noFill/>
            <a:miter lim="800000"/>
            <a:headEnd/>
            <a:tailEnd/>
          </a:ln>
        </p:spPr>
        <p:txBody>
          <a:bodyPr/>
          <a:lstStyle/>
          <a:p>
            <a:r>
              <a:rPr lang="en-US" altLang="zh-CN"/>
              <a:t>   </a:t>
            </a:r>
          </a:p>
          <a:p>
            <a:r>
              <a:rPr lang="en-US" altLang="zh-CN"/>
              <a:t>   </a:t>
            </a:r>
          </a:p>
        </p:txBody>
      </p:sp>
      <p:grpSp>
        <p:nvGrpSpPr>
          <p:cNvPr id="2" name="Group 7"/>
          <p:cNvGrpSpPr>
            <a:grpSpLocks/>
          </p:cNvGrpSpPr>
          <p:nvPr/>
        </p:nvGrpSpPr>
        <p:grpSpPr bwMode="auto">
          <a:xfrm>
            <a:off x="285750" y="2214563"/>
            <a:ext cx="2698750" cy="3714750"/>
            <a:chOff x="0" y="0"/>
            <a:chExt cx="1722" cy="1387"/>
          </a:xfrm>
        </p:grpSpPr>
        <p:pic>
          <p:nvPicPr>
            <p:cNvPr id="37907" name="Picture 8" descr="pan_03"/>
            <p:cNvPicPr>
              <a:picLocks noChangeAspect="1"/>
            </p:cNvPicPr>
            <p:nvPr/>
          </p:nvPicPr>
          <p:blipFill>
            <a:blip r:embed="rId2"/>
            <a:srcRect/>
            <a:stretch>
              <a:fillRect/>
            </a:stretch>
          </p:blipFill>
          <p:spPr bwMode="auto">
            <a:xfrm flipH="1">
              <a:off x="4" y="0"/>
              <a:ext cx="1711" cy="1387"/>
            </a:xfrm>
            <a:prstGeom prst="rect">
              <a:avLst/>
            </a:prstGeom>
            <a:noFill/>
            <a:ln w="9525">
              <a:noFill/>
              <a:miter lim="800000"/>
              <a:headEnd/>
              <a:tailEnd/>
            </a:ln>
          </p:spPr>
        </p:pic>
        <p:grpSp>
          <p:nvGrpSpPr>
            <p:cNvPr id="37908" name="Freeform 9"/>
            <p:cNvGrpSpPr>
              <a:grpSpLocks/>
            </p:cNvGrpSpPr>
            <p:nvPr/>
          </p:nvGrpSpPr>
          <p:grpSpPr bwMode="auto">
            <a:xfrm>
              <a:off x="-2" y="-3"/>
              <a:ext cx="1725" cy="1392"/>
              <a:chOff x="0" y="0"/>
              <a:chExt cx="2560320" cy="2438400"/>
            </a:xfrm>
          </p:grpSpPr>
          <p:pic>
            <p:nvPicPr>
              <p:cNvPr id="37909" name="Freeform 9"/>
              <p:cNvPicPr>
                <a:picLocks noChangeAspect="1" noChangeArrowheads="1"/>
              </p:cNvPicPr>
              <p:nvPr/>
            </p:nvPicPr>
            <p:blipFill>
              <a:blip r:embed="rId3"/>
              <a:srcRect/>
              <a:stretch>
                <a:fillRect/>
              </a:stretch>
            </p:blipFill>
            <p:spPr bwMode="auto">
              <a:xfrm>
                <a:off x="0" y="0"/>
                <a:ext cx="2560320" cy="2438400"/>
              </a:xfrm>
              <a:prstGeom prst="rect">
                <a:avLst/>
              </a:prstGeom>
              <a:noFill/>
              <a:ln w="9525">
                <a:noFill/>
                <a:miter lim="800000"/>
                <a:headEnd/>
                <a:tailEnd/>
              </a:ln>
            </p:spPr>
          </p:pic>
          <p:sp>
            <p:nvSpPr>
              <p:cNvPr id="37910" name="Text Box 12"/>
              <p:cNvSpPr txBox="1">
                <a:spLocks noChangeArrowheads="1"/>
              </p:cNvSpPr>
              <p:nvPr/>
            </p:nvSpPr>
            <p:spPr bwMode="auto">
              <a:xfrm>
                <a:off x="2540" y="9093"/>
                <a:ext cx="2555875" cy="2421701"/>
              </a:xfrm>
              <a:prstGeom prst="rect">
                <a:avLst/>
              </a:prstGeom>
              <a:noFill/>
              <a:ln w="9525">
                <a:noFill/>
                <a:miter lim="800000"/>
                <a:headEnd/>
                <a:tailEnd/>
              </a:ln>
            </p:spPr>
            <p:txBody>
              <a:bodyPr wrap="none" anchor="ctr"/>
              <a:lstStyle/>
              <a:p>
                <a:endParaRPr lang="zh-CN" altLang="en-US"/>
              </a:p>
            </p:txBody>
          </p:sp>
        </p:grpSp>
      </p:grpSp>
      <p:grpSp>
        <p:nvGrpSpPr>
          <p:cNvPr id="4" name="Group 12"/>
          <p:cNvGrpSpPr>
            <a:grpSpLocks/>
          </p:cNvGrpSpPr>
          <p:nvPr/>
        </p:nvGrpSpPr>
        <p:grpSpPr bwMode="auto">
          <a:xfrm flipH="1">
            <a:off x="6072188" y="2120900"/>
            <a:ext cx="2786062" cy="3736975"/>
            <a:chOff x="0" y="0"/>
            <a:chExt cx="1722" cy="1387"/>
          </a:xfrm>
        </p:grpSpPr>
        <p:pic>
          <p:nvPicPr>
            <p:cNvPr id="37903" name="Picture 13" descr="pan_03"/>
            <p:cNvPicPr>
              <a:picLocks noChangeAspect="1"/>
            </p:cNvPicPr>
            <p:nvPr/>
          </p:nvPicPr>
          <p:blipFill>
            <a:blip r:embed="rId2"/>
            <a:srcRect/>
            <a:stretch>
              <a:fillRect/>
            </a:stretch>
          </p:blipFill>
          <p:spPr bwMode="auto">
            <a:xfrm flipH="1">
              <a:off x="4" y="0"/>
              <a:ext cx="1711" cy="1387"/>
            </a:xfrm>
            <a:prstGeom prst="rect">
              <a:avLst/>
            </a:prstGeom>
            <a:noFill/>
            <a:ln w="9525">
              <a:noFill/>
              <a:miter lim="800000"/>
              <a:headEnd/>
              <a:tailEnd/>
            </a:ln>
          </p:spPr>
        </p:pic>
        <p:grpSp>
          <p:nvGrpSpPr>
            <p:cNvPr id="37904" name="Freeform 14"/>
            <p:cNvGrpSpPr>
              <a:grpSpLocks/>
            </p:cNvGrpSpPr>
            <p:nvPr/>
          </p:nvGrpSpPr>
          <p:grpSpPr bwMode="auto">
            <a:xfrm flipH="1">
              <a:off x="0" y="-3"/>
              <a:ext cx="1723" cy="1390"/>
              <a:chOff x="0" y="0"/>
              <a:chExt cx="2627376" cy="2359152"/>
            </a:xfrm>
          </p:grpSpPr>
          <p:pic>
            <p:nvPicPr>
              <p:cNvPr id="37905" name="Freeform 14"/>
              <p:cNvPicPr>
                <a:picLocks noChangeAspect="1" noChangeArrowheads="1"/>
              </p:cNvPicPr>
              <p:nvPr/>
            </p:nvPicPr>
            <p:blipFill>
              <a:blip r:embed="rId4"/>
              <a:srcRect/>
              <a:stretch>
                <a:fillRect/>
              </a:stretch>
            </p:blipFill>
            <p:spPr bwMode="auto">
              <a:xfrm>
                <a:off x="0" y="0"/>
                <a:ext cx="2627376" cy="2359152"/>
              </a:xfrm>
              <a:prstGeom prst="rect">
                <a:avLst/>
              </a:prstGeom>
              <a:noFill/>
              <a:ln w="9525">
                <a:noFill/>
                <a:miter lim="800000"/>
                <a:headEnd/>
                <a:tailEnd/>
              </a:ln>
            </p:spPr>
          </p:pic>
          <p:sp>
            <p:nvSpPr>
              <p:cNvPr id="37906" name="Text Box 19"/>
              <p:cNvSpPr txBox="1">
                <a:spLocks noChangeArrowheads="1"/>
              </p:cNvSpPr>
              <p:nvPr/>
            </p:nvSpPr>
            <p:spPr bwMode="auto">
              <a:xfrm>
                <a:off x="1143" y="8983"/>
                <a:ext cx="2625725" cy="2345776"/>
              </a:xfrm>
              <a:prstGeom prst="rect">
                <a:avLst/>
              </a:prstGeom>
              <a:noFill/>
              <a:ln w="9525">
                <a:noFill/>
                <a:miter lim="800000"/>
                <a:headEnd/>
                <a:tailEnd/>
              </a:ln>
            </p:spPr>
            <p:txBody>
              <a:bodyPr wrap="none" anchor="ctr"/>
              <a:lstStyle/>
              <a:p>
                <a:endParaRPr lang="zh-CN" altLang="en-US"/>
              </a:p>
            </p:txBody>
          </p:sp>
        </p:grpSp>
      </p:grpSp>
      <p:grpSp>
        <p:nvGrpSpPr>
          <p:cNvPr id="37892" name="Group 16"/>
          <p:cNvGrpSpPr>
            <a:grpSpLocks/>
          </p:cNvGrpSpPr>
          <p:nvPr/>
        </p:nvGrpSpPr>
        <p:grpSpPr bwMode="auto">
          <a:xfrm>
            <a:off x="3071813" y="2889250"/>
            <a:ext cx="2895600" cy="1325563"/>
            <a:chOff x="0" y="0"/>
            <a:chExt cx="1926" cy="937"/>
          </a:xfrm>
        </p:grpSpPr>
        <p:sp>
          <p:nvSpPr>
            <p:cNvPr id="139286" name="Oval 17"/>
            <p:cNvSpPr>
              <a:spLocks noChangeArrowheads="1"/>
            </p:cNvSpPr>
            <p:nvPr/>
          </p:nvSpPr>
          <p:spPr bwMode="auto">
            <a:xfrm>
              <a:off x="21" y="30"/>
              <a:ext cx="1905" cy="907"/>
            </a:xfrm>
            <a:prstGeom prst="ellipse">
              <a:avLst/>
            </a:prstGeom>
            <a:gradFill rotWithShape="1">
              <a:gsLst>
                <a:gs pos="0">
                  <a:srgbClr val="004182"/>
                </a:gs>
                <a:gs pos="100000">
                  <a:srgbClr val="0066CC"/>
                </a:gs>
              </a:gsLst>
              <a:lin ang="18900000" scaled="1"/>
            </a:gradFill>
            <a:ln w="9525">
              <a:noFill/>
              <a:round/>
            </a:ln>
            <a:effectLst>
              <a:outerShdw dist="35921" dir="2700000" algn="ctr" rotWithShape="0">
                <a:srgbClr val="000000"/>
              </a:outerShdw>
            </a:effec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37902" name="Oval 18"/>
            <p:cNvSpPr>
              <a:spLocks noChangeArrowheads="1"/>
            </p:cNvSpPr>
            <p:nvPr/>
          </p:nvSpPr>
          <p:spPr bwMode="auto">
            <a:xfrm>
              <a:off x="0" y="0"/>
              <a:ext cx="1905" cy="907"/>
            </a:xfrm>
            <a:prstGeom prst="ellipse">
              <a:avLst/>
            </a:prstGeom>
            <a:gradFill rotWithShape="1">
              <a:gsLst>
                <a:gs pos="0">
                  <a:srgbClr val="9BC7F3"/>
                </a:gs>
                <a:gs pos="100000">
                  <a:srgbClr val="1D80E3"/>
                </a:gs>
              </a:gsLst>
              <a:lin ang="18900000" scaled="1"/>
            </a:gradFill>
            <a:ln w="9525">
              <a:noFill/>
              <a:round/>
              <a:headEnd/>
              <a:tailEnd/>
            </a:ln>
          </p:spPr>
          <p:txBody>
            <a:bodyPr wrap="none" anchor="ctr"/>
            <a:lstStyle/>
            <a:p>
              <a:endParaRPr lang="zh-CN" altLang="en-US"/>
            </a:p>
          </p:txBody>
        </p:sp>
      </p:grpSp>
      <p:sp>
        <p:nvSpPr>
          <p:cNvPr id="16390" name="Oval 19"/>
          <p:cNvSpPr>
            <a:spLocks noChangeArrowheads="1"/>
          </p:cNvSpPr>
          <p:nvPr/>
        </p:nvSpPr>
        <p:spPr bwMode="auto">
          <a:xfrm>
            <a:off x="3232150" y="3000375"/>
            <a:ext cx="2592388" cy="1149350"/>
          </a:xfrm>
          <a:prstGeom prst="ellipse">
            <a:avLst/>
          </a:prstGeom>
          <a:gradFill rotWithShape="1">
            <a:gsLst>
              <a:gs pos="0">
                <a:srgbClr val="765E00"/>
              </a:gs>
              <a:gs pos="100000">
                <a:srgbClr val="FFCC00"/>
              </a:gs>
            </a:gsLst>
            <a:lin ang="18900000" scaled="1"/>
          </a:gradFill>
          <a:ln w="9525">
            <a:noFill/>
            <a:round/>
            <a:headEnd/>
            <a:tailEnd/>
          </a:ln>
        </p:spPr>
        <p:txBody>
          <a:bodyPr vert="eaVert" wrap="none" anchor="ctr"/>
          <a:lstStyle/>
          <a:p>
            <a:endParaRPr lang="zh-CN" altLang="en-US"/>
          </a:p>
        </p:txBody>
      </p:sp>
      <p:sp>
        <p:nvSpPr>
          <p:cNvPr id="16391" name="Oval 20"/>
          <p:cNvSpPr>
            <a:spLocks noChangeArrowheads="1"/>
          </p:cNvSpPr>
          <p:nvPr/>
        </p:nvSpPr>
        <p:spPr bwMode="auto">
          <a:xfrm>
            <a:off x="3303588" y="2928938"/>
            <a:ext cx="2528887" cy="1120775"/>
          </a:xfrm>
          <a:prstGeom prst="ellipse">
            <a:avLst/>
          </a:prstGeom>
          <a:gradFill rotWithShape="1">
            <a:gsLst>
              <a:gs pos="0">
                <a:srgbClr val="FFCC00">
                  <a:alpha val="0"/>
                </a:srgbClr>
              </a:gs>
              <a:gs pos="100000">
                <a:srgbClr val="FFEDA6"/>
              </a:gs>
            </a:gsLst>
            <a:lin ang="18900000" scaled="1"/>
          </a:gradFill>
          <a:ln w="9525">
            <a:noFill/>
            <a:round/>
            <a:headEnd/>
            <a:tailEnd/>
          </a:ln>
        </p:spPr>
        <p:txBody>
          <a:bodyPr vert="eaVert" wrap="none" anchor="ctr"/>
          <a:lstStyle/>
          <a:p>
            <a:endParaRPr lang="zh-CN" altLang="en-US"/>
          </a:p>
        </p:txBody>
      </p:sp>
      <p:sp>
        <p:nvSpPr>
          <p:cNvPr id="16392" name="矩形 30"/>
          <p:cNvSpPr>
            <a:spLocks noChangeArrowheads="1"/>
          </p:cNvSpPr>
          <p:nvPr/>
        </p:nvSpPr>
        <p:spPr bwMode="auto">
          <a:xfrm>
            <a:off x="428625" y="2844800"/>
            <a:ext cx="2263775" cy="584200"/>
          </a:xfrm>
          <a:prstGeom prst="rect">
            <a:avLst/>
          </a:prstGeom>
          <a:noFill/>
          <a:ln w="9525">
            <a:noFill/>
            <a:miter lim="800000"/>
            <a:headEnd/>
            <a:tailEnd/>
          </a:ln>
        </p:spPr>
        <p:txBody>
          <a:bodyPr>
            <a:spAutoFit/>
          </a:bodyPr>
          <a:lstStyle/>
          <a:p>
            <a:r>
              <a:rPr lang="zh-CN" altLang="en-US" sz="3200">
                <a:solidFill>
                  <a:srgbClr val="FFFF00"/>
                </a:solidFill>
                <a:latin typeface="微软雅黑" pitchFamily="34" charset="-122"/>
                <a:ea typeface="微软雅黑" pitchFamily="34" charset="-122"/>
              </a:rPr>
              <a:t>“好机会！”</a:t>
            </a:r>
          </a:p>
        </p:txBody>
      </p:sp>
      <p:sp>
        <p:nvSpPr>
          <p:cNvPr id="16393" name="矩形 31"/>
          <p:cNvSpPr>
            <a:spLocks noChangeArrowheads="1"/>
          </p:cNvSpPr>
          <p:nvPr/>
        </p:nvSpPr>
        <p:spPr bwMode="auto">
          <a:xfrm>
            <a:off x="428625" y="3779838"/>
            <a:ext cx="2286000" cy="1077912"/>
          </a:xfrm>
          <a:prstGeom prst="rect">
            <a:avLst/>
          </a:prstGeom>
          <a:noFill/>
          <a:ln w="9525">
            <a:noFill/>
            <a:miter lim="800000"/>
            <a:headEnd/>
            <a:tailEnd/>
          </a:ln>
        </p:spPr>
        <p:txBody>
          <a:bodyPr>
            <a:spAutoFit/>
          </a:bodyPr>
          <a:lstStyle/>
          <a:p>
            <a:r>
              <a:rPr lang="zh-CN" altLang="en-US" sz="3200">
                <a:solidFill>
                  <a:srgbClr val="FFFF00"/>
                </a:solidFill>
                <a:latin typeface="微软雅黑" pitchFamily="34" charset="-122"/>
                <a:ea typeface="微软雅黑" pitchFamily="34" charset="-122"/>
              </a:rPr>
              <a:t>“再来一个借题发挥！”</a:t>
            </a:r>
          </a:p>
        </p:txBody>
      </p:sp>
      <p:sp>
        <p:nvSpPr>
          <p:cNvPr id="16394" name="TextBox 33"/>
          <p:cNvSpPr txBox="1">
            <a:spLocks noChangeArrowheads="1"/>
          </p:cNvSpPr>
          <p:nvPr/>
        </p:nvSpPr>
        <p:spPr bwMode="auto">
          <a:xfrm>
            <a:off x="6143625" y="2428875"/>
            <a:ext cx="2643188" cy="3540125"/>
          </a:xfrm>
          <a:prstGeom prst="rect">
            <a:avLst/>
          </a:prstGeom>
          <a:noFill/>
          <a:ln w="9525">
            <a:noFill/>
            <a:miter lim="800000"/>
            <a:headEnd/>
            <a:tailEnd/>
          </a:ln>
        </p:spPr>
        <p:txBody>
          <a:bodyPr>
            <a:spAutoFit/>
          </a:bodyPr>
          <a:lstStyle/>
          <a:p>
            <a:r>
              <a:rPr lang="zh-CN" altLang="en-US" sz="3200">
                <a:solidFill>
                  <a:srgbClr val="FFFF00"/>
                </a:solidFill>
                <a:latin typeface="微软雅黑" pitchFamily="34" charset="-122"/>
                <a:ea typeface="微软雅黑" pitchFamily="34" charset="-122"/>
              </a:rPr>
              <a:t>“我打死几个匪徒，在座山雕面前显显我的本事，解除这个老匪对我的 怀疑。</a:t>
            </a:r>
          </a:p>
          <a:p>
            <a:endParaRPr lang="zh-CN" altLang="en-US" sz="3200">
              <a:solidFill>
                <a:srgbClr val="FFFF00"/>
              </a:solidFill>
              <a:latin typeface="微软雅黑" pitchFamily="34" charset="-122"/>
              <a:ea typeface="微软雅黑" pitchFamily="34" charset="-122"/>
            </a:endParaRPr>
          </a:p>
        </p:txBody>
      </p:sp>
      <p:sp>
        <p:nvSpPr>
          <p:cNvPr id="35" name="矩形 34"/>
          <p:cNvSpPr/>
          <p:nvPr/>
        </p:nvSpPr>
        <p:spPr>
          <a:xfrm>
            <a:off x="3232132" y="3000372"/>
            <a:ext cx="2659702" cy="830997"/>
          </a:xfrm>
          <a:prstGeom prst="rect">
            <a:avLst/>
          </a:prstGeom>
        </p:spPr>
        <p:txBody>
          <a:bodyPr wrap="none">
            <a:spAutoFit/>
          </a:bodyPr>
          <a:lstStyle/>
          <a:p>
            <a:pPr>
              <a:buFont typeface="Arial" panose="020B0604020202020204" pitchFamily="34" charset="0"/>
              <a:buNone/>
              <a:defRPr/>
            </a:pPr>
            <a:r>
              <a:rPr lang="zh-CN" altLang="en-US" sz="4800" b="1" dirty="0">
                <a:ln w="1905"/>
                <a:solidFill>
                  <a:srgbClr val="00B050"/>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心理活动</a:t>
            </a:r>
            <a:endParaRPr lang="zh-CN" altLang="en-US" sz="4800" dirty="0">
              <a:solidFill>
                <a:srgbClr val="00B050"/>
              </a:solidFill>
              <a:latin typeface="微软雅黑" panose="020B0503020204020204" pitchFamily="34" charset="-122"/>
              <a:ea typeface="微软雅黑" panose="020B0503020204020204" pitchFamily="34" charset="-122"/>
            </a:endParaRPr>
          </a:p>
        </p:txBody>
      </p:sp>
      <p:sp>
        <p:nvSpPr>
          <p:cNvPr id="37" name="矩形 36"/>
          <p:cNvSpPr/>
          <p:nvPr/>
        </p:nvSpPr>
        <p:spPr>
          <a:xfrm rot="204014">
            <a:off x="1428728" y="1142984"/>
            <a:ext cx="1285884" cy="923330"/>
          </a:xfrm>
          <a:prstGeom prst="rect">
            <a:avLst/>
          </a:prstGeom>
        </p:spPr>
        <p:txBody>
          <a:bodyPr>
            <a:spAutoFit/>
          </a:bodyPr>
          <a:lstStyle/>
          <a:p>
            <a:pPr>
              <a:buFont typeface="Arial" panose="020B0604020202020204" pitchFamily="34" charset="0"/>
              <a:buNone/>
              <a:defRPr/>
            </a:pPr>
            <a:r>
              <a:rPr lang="zh-CN" altLang="en-US" sz="5400" b="1" dirty="0">
                <a:ln w="1905"/>
                <a:solidFill>
                  <a:srgbClr val="FF0000"/>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五</a:t>
            </a:r>
            <a:r>
              <a:rPr lang="zh-CN" altLang="en-US" sz="5400" b="1"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 </a:t>
            </a:r>
            <a:endParaRPr lang="zh-CN" altLang="en-US" dirty="0">
              <a:latin typeface="微软雅黑" panose="020B0503020204020204" pitchFamily="34" charset="-122"/>
              <a:ea typeface="微软雅黑" panose="020B0503020204020204" pitchFamily="34" charset="-122"/>
            </a:endParaRPr>
          </a:p>
        </p:txBody>
      </p:sp>
      <p:sp>
        <p:nvSpPr>
          <p:cNvPr id="38" name="矩形 37"/>
          <p:cNvSpPr/>
          <p:nvPr/>
        </p:nvSpPr>
        <p:spPr>
          <a:xfrm rot="21169425">
            <a:off x="6929454" y="1142984"/>
            <a:ext cx="880369" cy="923330"/>
          </a:xfrm>
          <a:prstGeom prst="rect">
            <a:avLst/>
          </a:prstGeom>
        </p:spPr>
        <p:txBody>
          <a:bodyPr wrap="none">
            <a:spAutoFit/>
          </a:bodyPr>
          <a:lstStyle/>
          <a:p>
            <a:pPr algn="ctr">
              <a:buFont typeface="Arial" panose="020B0604020202020204" pitchFamily="34" charset="0"/>
              <a:buNone/>
              <a:defRPr/>
            </a:pPr>
            <a:r>
              <a:rPr lang="zh-CN" altLang="en-US" sz="5400" b="1" dirty="0">
                <a:ln w="1905"/>
                <a:solidFill>
                  <a:srgbClr val="FF0000"/>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6390"/>
                                        </p:tgtEl>
                                        <p:attrNameLst>
                                          <p:attrName>style.visibility</p:attrName>
                                        </p:attrNameLst>
                                      </p:cBhvr>
                                      <p:to>
                                        <p:strVal val="visible"/>
                                      </p:to>
                                    </p:set>
                                    <p:animEffect transition="in" filter="checkerboard(across)">
                                      <p:cBhvr>
                                        <p:cTn id="7" dur="500"/>
                                        <p:tgtEl>
                                          <p:spTgt spid="16390"/>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16391"/>
                                        </p:tgtEl>
                                        <p:attrNameLst>
                                          <p:attrName>style.visibility</p:attrName>
                                        </p:attrNameLst>
                                      </p:cBhvr>
                                      <p:to>
                                        <p:strVal val="visible"/>
                                      </p:to>
                                    </p:set>
                                    <p:animEffect transition="in" filter="checkerboard(across)">
                                      <p:cBhvr>
                                        <p:cTn id="11" dur="500"/>
                                        <p:tgtEl>
                                          <p:spTgt spid="16391"/>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checkerboard(across)">
                                      <p:cBhvr>
                                        <p:cTn id="15" dur="500"/>
                                        <p:tgtEl>
                                          <p:spTgt spid="35"/>
                                        </p:tgtEl>
                                      </p:cBhvr>
                                    </p:animEffect>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p:cTn id="20" dur="1" fill="hold"/>
                                        <p:tgtEl>
                                          <p:spTgt spid="37"/>
                                        </p:tgtEl>
                                      </p:cBhvr>
                                    </p:anim>
                                  </p:childTnLst>
                                </p:cTn>
                              </p:par>
                              <p:par>
                                <p:cTn id="21" presetID="24" presetClass="entr" presetSubtype="0" fill="hold" grpId="0" nodeType="withEffect">
                                  <p:stCondLst>
                                    <p:cond delay="0"/>
                                  </p:stCondLst>
                                  <p:childTnLst>
                                    <p:set>
                                      <p:cBhvr>
                                        <p:cTn id="22" dur="1" fill="hold">
                                          <p:stCondLst>
                                            <p:cond delay="0"/>
                                          </p:stCondLst>
                                        </p:cTn>
                                        <p:tgtEl>
                                          <p:spTgt spid="16392"/>
                                        </p:tgtEl>
                                        <p:attrNameLst>
                                          <p:attrName>style.visibility</p:attrName>
                                        </p:attrNameLst>
                                      </p:cBhvr>
                                      <p:to>
                                        <p:strVal val="visible"/>
                                      </p:to>
                                    </p:set>
                                    <p:anim calcmode="lin" valueType="num">
                                      <p:cBhvr>
                                        <p:cTn id="23" dur="1" fill="hold"/>
                                        <p:tgtEl>
                                          <p:spTgt spid="16392"/>
                                        </p:tgtEl>
                                      </p:cBhvr>
                                    </p:anim>
                                  </p:childTnLst>
                                </p:cTn>
                              </p:par>
                              <p:par>
                                <p:cTn id="24" presetID="24" presetClass="entr" presetSubtype="0" fill="hold" grpId="0" nodeType="withEffect">
                                  <p:stCondLst>
                                    <p:cond delay="0"/>
                                  </p:stCondLst>
                                  <p:childTnLst>
                                    <p:set>
                                      <p:cBhvr>
                                        <p:cTn id="25" dur="1" fill="hold">
                                          <p:stCondLst>
                                            <p:cond delay="0"/>
                                          </p:stCondLst>
                                        </p:cTn>
                                        <p:tgtEl>
                                          <p:spTgt spid="16393"/>
                                        </p:tgtEl>
                                        <p:attrNameLst>
                                          <p:attrName>style.visibility</p:attrName>
                                        </p:attrNameLst>
                                      </p:cBhvr>
                                      <p:to>
                                        <p:strVal val="visible"/>
                                      </p:to>
                                    </p:set>
                                    <p:anim calcmode="lin" valueType="num">
                                      <p:cBhvr>
                                        <p:cTn id="26" dur="1" fill="hold"/>
                                        <p:tgtEl>
                                          <p:spTgt spid="16393"/>
                                        </p:tgtEl>
                                      </p:cBhvr>
                                    </p:anim>
                                  </p:childTnLst>
                                </p:cTn>
                              </p:par>
                              <p:par>
                                <p:cTn id="27" presetID="24"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1" fill="hold"/>
                                        <p:tgtEl>
                                          <p:spTgt spid="2"/>
                                        </p:tgtEl>
                                      </p:cBhvr>
                                    </p:anim>
                                  </p:childTnLst>
                                </p:cTn>
                              </p:par>
                              <p:par>
                                <p:cTn id="30" presetID="24" presetClass="entr" presetSubtype="0" fill="hold"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1" fill="hold"/>
                                        <p:tgtEl>
                                          <p:spTgt spid="38"/>
                                        </p:tgtEl>
                                      </p:cBhvr>
                                    </p:anim>
                                  </p:childTnLst>
                                </p:cTn>
                              </p:par>
                              <p:par>
                                <p:cTn id="33" presetID="24" presetClass="entr" presetSubtype="0" fill="hold" grpId="0" nodeType="withEffect">
                                  <p:stCondLst>
                                    <p:cond delay="0"/>
                                  </p:stCondLst>
                                  <p:childTnLst>
                                    <p:set>
                                      <p:cBhvr>
                                        <p:cTn id="34" dur="1" fill="hold">
                                          <p:stCondLst>
                                            <p:cond delay="0"/>
                                          </p:stCondLst>
                                        </p:cTn>
                                        <p:tgtEl>
                                          <p:spTgt spid="16394"/>
                                        </p:tgtEl>
                                        <p:attrNameLst>
                                          <p:attrName>style.visibility</p:attrName>
                                        </p:attrNameLst>
                                      </p:cBhvr>
                                      <p:to>
                                        <p:strVal val="visible"/>
                                      </p:to>
                                    </p:set>
                                    <p:anim calcmode="lin" valueType="num">
                                      <p:cBhvr>
                                        <p:cTn id="35" dur="1" fill="hold"/>
                                        <p:tgtEl>
                                          <p:spTgt spid="16394"/>
                                        </p:tgtEl>
                                      </p:cBhvr>
                                    </p:anim>
                                  </p:childTnLst>
                                </p:cTn>
                              </p:par>
                              <p:par>
                                <p:cTn id="36" presetID="24" presetClass="entr" presetSubtype="0"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bldLvl="0" animBg="1"/>
      <p:bldP spid="16391" grpId="0" bldLvl="0" animBg="1"/>
      <p:bldP spid="16392" grpId="0"/>
      <p:bldP spid="16393" grpId="0"/>
      <p:bldP spid="1639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流程图: 终止 22"/>
          <p:cNvSpPr>
            <a:spLocks noChangeArrowheads="1"/>
          </p:cNvSpPr>
          <p:nvPr/>
        </p:nvSpPr>
        <p:spPr bwMode="auto">
          <a:xfrm>
            <a:off x="1428750" y="1143000"/>
            <a:ext cx="7072313" cy="1214438"/>
          </a:xfrm>
          <a:prstGeom prst="flowChartTerminator">
            <a:avLst/>
          </a:prstGeom>
          <a:solidFill>
            <a:srgbClr val="FFFFCC"/>
          </a:solidFill>
          <a:ln w="9525">
            <a:solidFill>
              <a:schemeClr val="tx1"/>
            </a:solidFill>
            <a:round/>
            <a:headEnd/>
            <a:tailEnd/>
          </a:ln>
        </p:spPr>
        <p:txBody>
          <a:bodyPr/>
          <a:lstStyle/>
          <a:p>
            <a:endParaRPr lang="zh-CN" altLang="en-US"/>
          </a:p>
        </p:txBody>
      </p:sp>
      <p:sp>
        <p:nvSpPr>
          <p:cNvPr id="38914" name="页脚占位符 3"/>
          <p:cNvSpPr txBox="1">
            <a:spLocks noGrp="1"/>
          </p:cNvSpPr>
          <p:nvPr/>
        </p:nvSpPr>
        <p:spPr bwMode="auto">
          <a:xfrm>
            <a:off x="7251700" y="5899150"/>
            <a:ext cx="1854200" cy="244475"/>
          </a:xfrm>
          <a:prstGeom prst="rect">
            <a:avLst/>
          </a:prstGeom>
          <a:noFill/>
          <a:ln w="9525">
            <a:noFill/>
            <a:miter lim="800000"/>
            <a:headEnd/>
            <a:tailEnd/>
          </a:ln>
        </p:spPr>
        <p:txBody>
          <a:bodyPr/>
          <a:lstStyle/>
          <a:p>
            <a:r>
              <a:rPr lang="en-US" altLang="zh-CN"/>
              <a:t>   </a:t>
            </a:r>
          </a:p>
          <a:p>
            <a:r>
              <a:rPr lang="en-US" altLang="zh-CN"/>
              <a:t>   </a:t>
            </a:r>
          </a:p>
        </p:txBody>
      </p:sp>
      <p:sp>
        <p:nvSpPr>
          <p:cNvPr id="17412" name="AutoShape 4"/>
          <p:cNvSpPr>
            <a:spLocks noChangeArrowheads="1"/>
          </p:cNvSpPr>
          <p:nvPr/>
        </p:nvSpPr>
        <p:spPr bwMode="auto">
          <a:xfrm>
            <a:off x="428625" y="4143375"/>
            <a:ext cx="2727325" cy="1000125"/>
          </a:xfrm>
          <a:prstGeom prst="parallelogram">
            <a:avLst>
              <a:gd name="adj" fmla="val 53744"/>
            </a:avLst>
          </a:prstGeom>
          <a:gradFill rotWithShape="1">
            <a:gsLst>
              <a:gs pos="0">
                <a:srgbClr val="CCF9E6"/>
              </a:gs>
              <a:gs pos="100000">
                <a:srgbClr val="00958B"/>
              </a:gs>
            </a:gsLst>
            <a:path path="rect">
              <a:fillToRect t="100000" r="100000"/>
            </a:path>
          </a:gradFill>
          <a:ln w="9525">
            <a:miter lim="800000"/>
            <a:headEnd/>
            <a:tailEnd/>
          </a:ln>
          <a:scene3d>
            <a:camera prst="legacyObliqueBottom"/>
            <a:lightRig rig="legacyFlat4" dir="b"/>
          </a:scene3d>
          <a:sp3d extrusionH="544500" prstMaterial="legacyMatte">
            <a:bevelT w="13500" h="13500" prst="angle"/>
            <a:bevelB w="13500" h="13500" prst="angle"/>
            <a:extrusionClr>
              <a:srgbClr val="14BEB2"/>
            </a:extrusionClr>
          </a:sp3d>
        </p:spPr>
        <p:txBody>
          <a:bodyPr wrap="none" anchor="ctr">
            <a:flatTx/>
          </a:bodyPr>
          <a:lstStyle/>
          <a:p>
            <a:endParaRPr lang="zh-CN" altLang="en-US"/>
          </a:p>
        </p:txBody>
      </p:sp>
      <p:sp>
        <p:nvSpPr>
          <p:cNvPr id="17413" name="AutoShape 5"/>
          <p:cNvSpPr>
            <a:spLocks noChangeArrowheads="1"/>
          </p:cNvSpPr>
          <p:nvPr/>
        </p:nvSpPr>
        <p:spPr bwMode="auto">
          <a:xfrm>
            <a:off x="5143500" y="1857375"/>
            <a:ext cx="3214688" cy="2857500"/>
          </a:xfrm>
          <a:prstGeom prst="rightArrow">
            <a:avLst>
              <a:gd name="adj1" fmla="val 50000"/>
              <a:gd name="adj2" fmla="val 55661"/>
            </a:avLst>
          </a:prstGeom>
          <a:gradFill rotWithShape="1">
            <a:gsLst>
              <a:gs pos="0">
                <a:srgbClr val="D0CDF9"/>
              </a:gs>
              <a:gs pos="100000">
                <a:srgbClr val="5507AD"/>
              </a:gs>
            </a:gsLst>
            <a:path path="rect">
              <a:fillToRect t="100000" r="100000"/>
            </a:path>
          </a:gradFill>
          <a:ln w="9525">
            <a:miter lim="800000"/>
            <a:headEnd/>
            <a:tailEnd/>
          </a:ln>
          <a:scene3d>
            <a:camera prst="legacyObliqueBottom">
              <a:rot lat="20099999" lon="0" rev="0"/>
            </a:camera>
            <a:lightRig rig="legacyFlat3" dir="t"/>
          </a:scene3d>
          <a:sp3d extrusionH="328600" prstMaterial="legacyMatte">
            <a:bevelT w="13500" h="13500" prst="angle"/>
            <a:bevelB w="13500" h="13500" prst="angle"/>
            <a:extrusionClr>
              <a:srgbClr val="7C4AD6"/>
            </a:extrusionClr>
          </a:sp3d>
        </p:spPr>
        <p:txBody>
          <a:bodyPr wrap="none" anchor="ctr">
            <a:flatTx/>
          </a:bodyPr>
          <a:lstStyle/>
          <a:p>
            <a:pPr algn="ctr" latinLnBrk="1"/>
            <a:endParaRPr lang="zh-CN" altLang="en-US" b="1">
              <a:latin typeface="Gulim" pitchFamily="34" charset="-127"/>
              <a:ea typeface="Gulim" pitchFamily="34" charset="-127"/>
            </a:endParaRPr>
          </a:p>
        </p:txBody>
      </p:sp>
      <p:sp>
        <p:nvSpPr>
          <p:cNvPr id="17414" name="AutoShape 10"/>
          <p:cNvSpPr>
            <a:spLocks noChangeArrowheads="1"/>
          </p:cNvSpPr>
          <p:nvPr/>
        </p:nvSpPr>
        <p:spPr bwMode="auto">
          <a:xfrm rot="-5400000">
            <a:off x="4500562" y="3500438"/>
            <a:ext cx="1643063" cy="357188"/>
          </a:xfrm>
          <a:prstGeom prst="parallelogram">
            <a:avLst>
              <a:gd name="adj" fmla="val 168411"/>
            </a:avLst>
          </a:prstGeom>
          <a:gradFill rotWithShape="1">
            <a:gsLst>
              <a:gs pos="0">
                <a:srgbClr val="7572BE"/>
              </a:gs>
              <a:gs pos="100000">
                <a:srgbClr val="5453B1"/>
              </a:gs>
            </a:gsLst>
            <a:path path="rect">
              <a:fillToRect r="100000" b="100000"/>
            </a:path>
          </a:gradFill>
          <a:ln w="9525">
            <a:noFill/>
            <a:miter lim="800000"/>
            <a:headEnd/>
            <a:tailEnd/>
          </a:ln>
        </p:spPr>
        <p:txBody>
          <a:bodyPr wrap="none" anchor="ctr"/>
          <a:lstStyle/>
          <a:p>
            <a:endParaRPr lang="zh-CN" altLang="en-US"/>
          </a:p>
        </p:txBody>
      </p:sp>
      <p:sp>
        <p:nvSpPr>
          <p:cNvPr id="17415" name="AutoShape 11"/>
          <p:cNvSpPr>
            <a:spLocks noChangeArrowheads="1"/>
          </p:cNvSpPr>
          <p:nvPr/>
        </p:nvSpPr>
        <p:spPr bwMode="auto">
          <a:xfrm rot="5400000" flipH="1">
            <a:off x="1911350" y="4375150"/>
            <a:ext cx="1757363" cy="436563"/>
          </a:xfrm>
          <a:prstGeom prst="parallelogram">
            <a:avLst>
              <a:gd name="adj" fmla="val 167448"/>
            </a:avLst>
          </a:prstGeom>
          <a:gradFill rotWithShape="1">
            <a:gsLst>
              <a:gs pos="0">
                <a:srgbClr val="0D6969"/>
              </a:gs>
              <a:gs pos="100000">
                <a:srgbClr val="074B4B"/>
              </a:gs>
            </a:gsLst>
            <a:path path="rect">
              <a:fillToRect l="100000" b="100000"/>
            </a:path>
          </a:gradFill>
          <a:ln w="9525">
            <a:noFill/>
            <a:miter lim="800000"/>
            <a:headEnd/>
            <a:tailEnd/>
          </a:ln>
        </p:spPr>
        <p:txBody>
          <a:bodyPr wrap="none" anchor="ctr"/>
          <a:lstStyle/>
          <a:p>
            <a:endParaRPr lang="zh-CN" altLang="en-US"/>
          </a:p>
        </p:txBody>
      </p:sp>
      <p:sp>
        <p:nvSpPr>
          <p:cNvPr id="17416" name="AutoShape 6"/>
          <p:cNvSpPr>
            <a:spLocks noChangeArrowheads="1"/>
          </p:cNvSpPr>
          <p:nvPr/>
        </p:nvSpPr>
        <p:spPr bwMode="auto">
          <a:xfrm rot="10800000">
            <a:off x="2571750" y="3500438"/>
            <a:ext cx="2928938" cy="1000125"/>
          </a:xfrm>
          <a:custGeom>
            <a:avLst/>
            <a:gdLst>
              <a:gd name="T0" fmla="*/ 0 w 21600"/>
              <a:gd name="T1" fmla="*/ 0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3097 w 21600"/>
              <a:gd name="T13" fmla="*/ 3097 h 21600"/>
              <a:gd name="T14" fmla="*/ 18503 w 21600"/>
              <a:gd name="T15" fmla="*/ 18503 h 21600"/>
            </a:gdLst>
            <a:ahLst/>
            <a:cxnLst>
              <a:cxn ang="T8">
                <a:pos x="T0" y="T1"/>
              </a:cxn>
              <a:cxn ang="T9">
                <a:pos x="T2" y="T3"/>
              </a:cxn>
              <a:cxn ang="T10">
                <a:pos x="T4" y="T5"/>
              </a:cxn>
              <a:cxn ang="T11">
                <a:pos x="T6" y="T7"/>
              </a:cxn>
            </a:cxnLst>
            <a:rect l="T12" t="T13" r="T14" b="T15"/>
            <a:pathLst>
              <a:path w="21600" h="21600">
                <a:moveTo>
                  <a:pt x="0" y="0"/>
                </a:moveTo>
                <a:lnTo>
                  <a:pt x="2593" y="21600"/>
                </a:lnTo>
                <a:lnTo>
                  <a:pt x="19007" y="21600"/>
                </a:lnTo>
                <a:lnTo>
                  <a:pt x="21600" y="0"/>
                </a:lnTo>
                <a:close/>
              </a:path>
            </a:pathLst>
          </a:custGeom>
          <a:gradFill rotWithShape="1">
            <a:gsLst>
              <a:gs pos="0">
                <a:srgbClr val="7AC9EF"/>
              </a:gs>
              <a:gs pos="100000">
                <a:srgbClr val="278DC0"/>
              </a:gs>
            </a:gsLst>
            <a:path path="rect">
              <a:fillToRect l="100000" b="100000"/>
            </a:path>
          </a:gradFill>
          <a:ln w="9525">
            <a:miter lim="800000"/>
            <a:headEnd/>
            <a:tailEnd/>
          </a:ln>
          <a:scene3d>
            <a:camera prst="legacyObliqueBottom"/>
            <a:lightRig rig="legacyFlat3" dir="t"/>
          </a:scene3d>
          <a:sp3d extrusionH="544500" prstMaterial="legacyMatte">
            <a:bevelT w="13500" h="13500" prst="angle"/>
            <a:bevelB w="13500" h="13500" prst="angle"/>
            <a:extrusionClr>
              <a:srgbClr val="1EA8E6"/>
            </a:extrusionClr>
          </a:sp3d>
        </p:spPr>
        <p:txBody>
          <a:bodyPr wrap="none" anchor="ctr">
            <a:flatTx/>
          </a:bodyPr>
          <a:lstStyle/>
          <a:p>
            <a:endParaRPr lang="zh-CN" altLang="en-US"/>
          </a:p>
        </p:txBody>
      </p:sp>
      <p:sp>
        <p:nvSpPr>
          <p:cNvPr id="17417" name="TextBox 21"/>
          <p:cNvSpPr txBox="1">
            <a:spLocks noChangeArrowheads="1"/>
          </p:cNvSpPr>
          <p:nvPr/>
        </p:nvSpPr>
        <p:spPr bwMode="auto">
          <a:xfrm>
            <a:off x="1857375" y="1214438"/>
            <a:ext cx="6429375" cy="1354137"/>
          </a:xfrm>
          <a:prstGeom prst="rect">
            <a:avLst/>
          </a:prstGeom>
          <a:noFill/>
          <a:ln w="9525">
            <a:noFill/>
            <a:miter lim="800000"/>
            <a:headEnd/>
            <a:tailEnd/>
          </a:ln>
        </p:spPr>
        <p:txBody>
          <a:bodyPr>
            <a:spAutoFit/>
          </a:bodyPr>
          <a:lstStyle/>
          <a:p>
            <a:r>
              <a:rPr lang="zh-CN" altLang="en-US" sz="3200">
                <a:solidFill>
                  <a:srgbClr val="FF0000"/>
                </a:solidFill>
                <a:latin typeface="微软雅黑" pitchFamily="34" charset="-122"/>
                <a:ea typeface="微软雅黑" pitchFamily="34" charset="-122"/>
              </a:rPr>
              <a:t>杨子荣的心理经历了一个怎样的变化过程？</a:t>
            </a:r>
          </a:p>
          <a:p>
            <a:endParaRPr lang="zh-CN" altLang="en-US"/>
          </a:p>
        </p:txBody>
      </p:sp>
      <p:pic>
        <p:nvPicPr>
          <p:cNvPr id="24" name="Picture 3" descr="C:\Users\Administrator\Desktop\图库\图片大全\008 (1).png"/>
          <p:cNvPicPr>
            <a:picLocks noChangeAspect="1"/>
          </p:cNvPicPr>
          <p:nvPr/>
        </p:nvPicPr>
        <p:blipFill>
          <a:blip r:embed="rId2"/>
          <a:srcRect/>
          <a:stretch>
            <a:fillRect/>
          </a:stretch>
        </p:blipFill>
        <p:spPr bwMode="auto">
          <a:xfrm>
            <a:off x="0" y="1285875"/>
            <a:ext cx="1357313" cy="1500188"/>
          </a:xfrm>
          <a:prstGeom prst="rect">
            <a:avLst/>
          </a:prstGeom>
          <a:noFill/>
          <a:ln w="9525">
            <a:noFill/>
            <a:miter lim="800000"/>
            <a:headEnd/>
            <a:tailEnd/>
          </a:ln>
        </p:spPr>
      </p:pic>
      <p:sp>
        <p:nvSpPr>
          <p:cNvPr id="17419" name="矩形 25"/>
          <p:cNvSpPr>
            <a:spLocks noChangeArrowheads="1"/>
          </p:cNvSpPr>
          <p:nvPr/>
        </p:nvSpPr>
        <p:spPr bwMode="auto">
          <a:xfrm>
            <a:off x="798513" y="4286250"/>
            <a:ext cx="1630362" cy="523875"/>
          </a:xfrm>
          <a:prstGeom prst="rect">
            <a:avLst/>
          </a:prstGeom>
          <a:noFill/>
          <a:ln w="9525">
            <a:noFill/>
            <a:miter lim="800000"/>
            <a:headEnd/>
            <a:tailEnd/>
          </a:ln>
        </p:spPr>
        <p:txBody>
          <a:bodyPr>
            <a:spAutoFit/>
          </a:bodyPr>
          <a:lstStyle/>
          <a:p>
            <a:r>
              <a:rPr lang="zh-CN" altLang="en-US" sz="2800">
                <a:solidFill>
                  <a:srgbClr val="FFFF00"/>
                </a:solidFill>
                <a:latin typeface="微软雅黑" pitchFamily="34" charset="-122"/>
                <a:ea typeface="微软雅黑" pitchFamily="34" charset="-122"/>
              </a:rPr>
              <a:t>先是一惊</a:t>
            </a:r>
          </a:p>
        </p:txBody>
      </p:sp>
      <p:sp>
        <p:nvSpPr>
          <p:cNvPr id="17420" name="矩形 26"/>
          <p:cNvSpPr>
            <a:spLocks noChangeArrowheads="1"/>
          </p:cNvSpPr>
          <p:nvPr/>
        </p:nvSpPr>
        <p:spPr bwMode="auto">
          <a:xfrm>
            <a:off x="2786063" y="3500438"/>
            <a:ext cx="2428875" cy="954087"/>
          </a:xfrm>
          <a:prstGeom prst="rect">
            <a:avLst/>
          </a:prstGeom>
          <a:noFill/>
          <a:ln w="9525">
            <a:noFill/>
            <a:miter lim="800000"/>
            <a:headEnd/>
            <a:tailEnd/>
          </a:ln>
        </p:spPr>
        <p:txBody>
          <a:bodyPr>
            <a:spAutoFit/>
          </a:bodyPr>
          <a:lstStyle/>
          <a:p>
            <a:r>
              <a:rPr lang="zh-CN" altLang="en-US" sz="2800">
                <a:solidFill>
                  <a:srgbClr val="FFFF00"/>
                </a:solidFill>
                <a:latin typeface="微软雅黑" pitchFamily="34" charset="-122"/>
                <a:ea typeface="微软雅黑" pitchFamily="34" charset="-122"/>
              </a:rPr>
              <a:t>紧张的思索和准确的判断</a:t>
            </a:r>
          </a:p>
        </p:txBody>
      </p:sp>
      <p:sp>
        <p:nvSpPr>
          <p:cNvPr id="17421" name="矩形 27"/>
          <p:cNvSpPr>
            <a:spLocks noChangeArrowheads="1"/>
          </p:cNvSpPr>
          <p:nvPr/>
        </p:nvSpPr>
        <p:spPr bwMode="auto">
          <a:xfrm>
            <a:off x="5500688" y="2857500"/>
            <a:ext cx="2071687" cy="954088"/>
          </a:xfrm>
          <a:prstGeom prst="rect">
            <a:avLst/>
          </a:prstGeom>
          <a:noFill/>
          <a:ln w="9525">
            <a:noFill/>
            <a:miter lim="800000"/>
            <a:headEnd/>
            <a:tailEnd/>
          </a:ln>
        </p:spPr>
        <p:txBody>
          <a:bodyPr>
            <a:spAutoFit/>
          </a:bodyPr>
          <a:lstStyle/>
          <a:p>
            <a:r>
              <a:rPr lang="zh-CN" altLang="en-US" sz="2800">
                <a:solidFill>
                  <a:srgbClr val="FFFF00"/>
                </a:solidFill>
                <a:latin typeface="微软雅黑" pitchFamily="34" charset="-122"/>
                <a:ea typeface="微软雅黑" pitchFamily="34" charset="-122"/>
              </a:rPr>
              <a:t>果断地作出决定</a:t>
            </a:r>
          </a:p>
        </p:txBody>
      </p:sp>
      <p:pic>
        <p:nvPicPr>
          <p:cNvPr id="38925" name="Picture 3" descr="C:\Users\Administrator\Desktop\做课\常用3D卡通图稿10000张\常用3D卡通图稿10000张\常用卡通图标 (167).png"/>
          <p:cNvPicPr>
            <a:picLocks noChangeAspect="1"/>
          </p:cNvPicPr>
          <p:nvPr/>
        </p:nvPicPr>
        <p:blipFill>
          <a:blip r:embed="rId3"/>
          <a:srcRect/>
          <a:stretch>
            <a:fillRect/>
          </a:stretch>
        </p:blipFill>
        <p:spPr bwMode="auto">
          <a:xfrm>
            <a:off x="6500813" y="4572000"/>
            <a:ext cx="1625600" cy="1625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 fill="hold"/>
                                        <p:tgtEl>
                                          <p:spTgt spid="24"/>
                                        </p:tgtEl>
                                      </p:cBhvr>
                                    </p:anim>
                                  </p:childTnLst>
                                </p:cTn>
                              </p:par>
                              <p:par>
                                <p:cTn id="8" presetID="24" presetClass="entr" presetSubtype="0" fill="hold" grpId="0" nodeType="withEffect">
                                  <p:stCondLst>
                                    <p:cond delay="0"/>
                                  </p:stCondLst>
                                  <p:childTnLst>
                                    <p:set>
                                      <p:cBhvr>
                                        <p:cTn id="9" dur="1" fill="hold">
                                          <p:stCondLst>
                                            <p:cond delay="0"/>
                                          </p:stCondLst>
                                        </p:cTn>
                                        <p:tgtEl>
                                          <p:spTgt spid="17417"/>
                                        </p:tgtEl>
                                        <p:attrNameLst>
                                          <p:attrName>style.visibility</p:attrName>
                                        </p:attrNameLst>
                                      </p:cBhvr>
                                      <p:to>
                                        <p:strVal val="visible"/>
                                      </p:to>
                                    </p:set>
                                    <p:anim calcmode="lin" valueType="num">
                                      <p:cBhvr>
                                        <p:cTn id="10" dur="1" fill="hold"/>
                                        <p:tgtEl>
                                          <p:spTgt spid="17417"/>
                                        </p:tgtEl>
                                      </p:cBhvr>
                                    </p:anim>
                                  </p:childTnLst>
                                </p:cTn>
                              </p:par>
                              <p:par>
                                <p:cTn id="11" presetID="24" presetClass="entr" presetSubtype="0" fill="hold" grpId="0" nodeType="withEffect">
                                  <p:stCondLst>
                                    <p:cond delay="0"/>
                                  </p:stCondLst>
                                  <p:childTnLst>
                                    <p:set>
                                      <p:cBhvr>
                                        <p:cTn id="12" dur="1" fill="hold">
                                          <p:stCondLst>
                                            <p:cond delay="0"/>
                                          </p:stCondLst>
                                        </p:cTn>
                                        <p:tgtEl>
                                          <p:spTgt spid="17410"/>
                                        </p:tgtEl>
                                        <p:attrNameLst>
                                          <p:attrName>style.visibility</p:attrName>
                                        </p:attrNameLst>
                                      </p:cBhvr>
                                      <p:to>
                                        <p:strVal val="visible"/>
                                      </p:to>
                                    </p:set>
                                    <p:anim calcmode="lin" valueType="num">
                                      <p:cBhvr>
                                        <p:cTn id="13" dur="1" fill="hold"/>
                                        <p:tgtEl>
                                          <p:spTgt spid="17410"/>
                                        </p:tgtEl>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17419"/>
                                        </p:tgtEl>
                                        <p:attrNameLst>
                                          <p:attrName>style.visibility</p:attrName>
                                        </p:attrNameLst>
                                      </p:cBhvr>
                                      <p:to>
                                        <p:strVal val="visible"/>
                                      </p:to>
                                    </p:set>
                                    <p:anim calcmode="lin" valueType="num">
                                      <p:cBhvr>
                                        <p:cTn id="18" dur="1" fill="hold"/>
                                        <p:tgtEl>
                                          <p:spTgt spid="17419"/>
                                        </p:tgtEl>
                                      </p:cBhvr>
                                    </p:anim>
                                  </p:childTnLst>
                                </p:cTn>
                              </p:par>
                              <p:par>
                                <p:cTn id="19" presetID="24" presetClass="entr" presetSubtype="0" fill="hold" grpId="0" nodeType="withEffect">
                                  <p:stCondLst>
                                    <p:cond delay="0"/>
                                  </p:stCondLst>
                                  <p:childTnLst>
                                    <p:set>
                                      <p:cBhvr>
                                        <p:cTn id="20" dur="1" fill="hold">
                                          <p:stCondLst>
                                            <p:cond delay="0"/>
                                          </p:stCondLst>
                                        </p:cTn>
                                        <p:tgtEl>
                                          <p:spTgt spid="17415"/>
                                        </p:tgtEl>
                                        <p:attrNameLst>
                                          <p:attrName>style.visibility</p:attrName>
                                        </p:attrNameLst>
                                      </p:cBhvr>
                                      <p:to>
                                        <p:strVal val="visible"/>
                                      </p:to>
                                    </p:set>
                                    <p:anim calcmode="lin" valueType="num">
                                      <p:cBhvr>
                                        <p:cTn id="21" dur="1" fill="hold"/>
                                        <p:tgtEl>
                                          <p:spTgt spid="17415"/>
                                        </p:tgtEl>
                                      </p:cBhvr>
                                    </p:anim>
                                  </p:childTnLst>
                                </p:cTn>
                              </p:par>
                              <p:par>
                                <p:cTn id="22" presetID="24" presetClass="entr" presetSubtype="0" fill="hold" grpId="0" nodeType="withEffect">
                                  <p:stCondLst>
                                    <p:cond delay="0"/>
                                  </p:stCondLst>
                                  <p:childTnLst>
                                    <p:set>
                                      <p:cBhvr>
                                        <p:cTn id="23" dur="1" fill="hold">
                                          <p:stCondLst>
                                            <p:cond delay="0"/>
                                          </p:stCondLst>
                                        </p:cTn>
                                        <p:tgtEl>
                                          <p:spTgt spid="17412"/>
                                        </p:tgtEl>
                                        <p:attrNameLst>
                                          <p:attrName>style.visibility</p:attrName>
                                        </p:attrNameLst>
                                      </p:cBhvr>
                                      <p:to>
                                        <p:strVal val="visible"/>
                                      </p:to>
                                    </p:set>
                                    <p:anim calcmode="lin" valueType="num">
                                      <p:cBhvr>
                                        <p:cTn id="24" dur="1" fill="hold"/>
                                        <p:tgtEl>
                                          <p:spTgt spid="17412"/>
                                        </p:tgtEl>
                                      </p:cBhvr>
                                    </p:anim>
                                  </p:childTnLst>
                                </p:cTn>
                              </p:par>
                              <p:par>
                                <p:cTn id="25" presetID="24" presetClass="entr" presetSubtype="0" fill="hold" grpId="0" nodeType="withEffect">
                                  <p:stCondLst>
                                    <p:cond delay="0"/>
                                  </p:stCondLst>
                                  <p:childTnLst>
                                    <p:set>
                                      <p:cBhvr>
                                        <p:cTn id="26" dur="1" fill="hold">
                                          <p:stCondLst>
                                            <p:cond delay="0"/>
                                          </p:stCondLst>
                                        </p:cTn>
                                        <p:tgtEl>
                                          <p:spTgt spid="17420"/>
                                        </p:tgtEl>
                                        <p:attrNameLst>
                                          <p:attrName>style.visibility</p:attrName>
                                        </p:attrNameLst>
                                      </p:cBhvr>
                                      <p:to>
                                        <p:strVal val="visible"/>
                                      </p:to>
                                    </p:set>
                                    <p:anim calcmode="lin" valueType="num">
                                      <p:cBhvr>
                                        <p:cTn id="27" dur="1" fill="hold"/>
                                        <p:tgtEl>
                                          <p:spTgt spid="17420"/>
                                        </p:tgtEl>
                                      </p:cBhvr>
                                    </p:anim>
                                  </p:childTnLst>
                                </p:cTn>
                              </p:par>
                              <p:par>
                                <p:cTn id="28" presetID="24" presetClass="entr" presetSubtype="0" fill="hold" grpId="0" nodeType="withEffect">
                                  <p:stCondLst>
                                    <p:cond delay="0"/>
                                  </p:stCondLst>
                                  <p:childTnLst>
                                    <p:set>
                                      <p:cBhvr>
                                        <p:cTn id="29" dur="1" fill="hold">
                                          <p:stCondLst>
                                            <p:cond delay="0"/>
                                          </p:stCondLst>
                                        </p:cTn>
                                        <p:tgtEl>
                                          <p:spTgt spid="17416"/>
                                        </p:tgtEl>
                                        <p:attrNameLst>
                                          <p:attrName>style.visibility</p:attrName>
                                        </p:attrNameLst>
                                      </p:cBhvr>
                                      <p:to>
                                        <p:strVal val="visible"/>
                                      </p:to>
                                    </p:set>
                                    <p:anim calcmode="lin" valueType="num">
                                      <p:cBhvr>
                                        <p:cTn id="30" dur="1" fill="hold"/>
                                        <p:tgtEl>
                                          <p:spTgt spid="17416"/>
                                        </p:tgtEl>
                                      </p:cBhvr>
                                    </p:anim>
                                  </p:childTnLst>
                                </p:cTn>
                              </p:par>
                              <p:par>
                                <p:cTn id="31" presetID="24" presetClass="entr" presetSubtype="0" fill="hold" grpId="0" nodeType="withEffect">
                                  <p:stCondLst>
                                    <p:cond delay="0"/>
                                  </p:stCondLst>
                                  <p:childTnLst>
                                    <p:set>
                                      <p:cBhvr>
                                        <p:cTn id="32" dur="1" fill="hold">
                                          <p:stCondLst>
                                            <p:cond delay="0"/>
                                          </p:stCondLst>
                                        </p:cTn>
                                        <p:tgtEl>
                                          <p:spTgt spid="17421"/>
                                        </p:tgtEl>
                                        <p:attrNameLst>
                                          <p:attrName>style.visibility</p:attrName>
                                        </p:attrNameLst>
                                      </p:cBhvr>
                                      <p:to>
                                        <p:strVal val="visible"/>
                                      </p:to>
                                    </p:set>
                                    <p:anim calcmode="lin" valueType="num">
                                      <p:cBhvr>
                                        <p:cTn id="33" dur="1" fill="hold"/>
                                        <p:tgtEl>
                                          <p:spTgt spid="17421"/>
                                        </p:tgtEl>
                                      </p:cBhvr>
                                    </p:anim>
                                  </p:childTnLst>
                                </p:cTn>
                              </p:par>
                              <p:par>
                                <p:cTn id="34" presetID="24" presetClass="entr" presetSubtype="0" fill="hold" grpId="0" nodeType="withEffect">
                                  <p:stCondLst>
                                    <p:cond delay="0"/>
                                  </p:stCondLst>
                                  <p:childTnLst>
                                    <p:set>
                                      <p:cBhvr>
                                        <p:cTn id="35" dur="1" fill="hold">
                                          <p:stCondLst>
                                            <p:cond delay="0"/>
                                          </p:stCondLst>
                                        </p:cTn>
                                        <p:tgtEl>
                                          <p:spTgt spid="17414"/>
                                        </p:tgtEl>
                                        <p:attrNameLst>
                                          <p:attrName>style.visibility</p:attrName>
                                        </p:attrNameLst>
                                      </p:cBhvr>
                                      <p:to>
                                        <p:strVal val="visible"/>
                                      </p:to>
                                    </p:set>
                                    <p:anim calcmode="lin" valueType="num">
                                      <p:cBhvr>
                                        <p:cTn id="36" dur="1" fill="hold"/>
                                        <p:tgtEl>
                                          <p:spTgt spid="17414"/>
                                        </p:tgtEl>
                                      </p:cBhvr>
                                    </p:anim>
                                  </p:childTnLst>
                                </p:cTn>
                              </p:par>
                              <p:par>
                                <p:cTn id="37" presetID="24" presetClass="entr" presetSubtype="0" fill="hold" grpId="0" nodeType="withEffect">
                                  <p:stCondLst>
                                    <p:cond delay="0"/>
                                  </p:stCondLst>
                                  <p:childTnLst>
                                    <p:set>
                                      <p:cBhvr>
                                        <p:cTn id="38" dur="1" fill="hold">
                                          <p:stCondLst>
                                            <p:cond delay="0"/>
                                          </p:stCondLst>
                                        </p:cTn>
                                        <p:tgtEl>
                                          <p:spTgt spid="17413"/>
                                        </p:tgtEl>
                                        <p:attrNameLst>
                                          <p:attrName>style.visibility</p:attrName>
                                        </p:attrNameLst>
                                      </p:cBhvr>
                                      <p:to>
                                        <p:strVal val="visible"/>
                                      </p:to>
                                    </p:set>
                                    <p:anim calcmode="lin" valueType="num">
                                      <p:cBhvr>
                                        <p:cTn id="39" dur="1" fill="hold"/>
                                        <p:tgtEl>
                                          <p:spTgt spid="1741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ldLvl="0" animBg="1"/>
      <p:bldP spid="17412" grpId="0" bldLvl="0" animBg="1"/>
      <p:bldP spid="17413" grpId="0" bldLvl="0" animBg="1"/>
      <p:bldP spid="17414" grpId="0" bldLvl="0" animBg="1"/>
      <p:bldP spid="17415" grpId="0" bldLvl="0" animBg="1"/>
      <p:bldP spid="17416" grpId="0" bldLvl="0" animBg="1"/>
      <p:bldP spid="17417" grpId="0"/>
      <p:bldP spid="17419" grpId="0"/>
      <p:bldP spid="17420" grpId="0"/>
      <p:bldP spid="174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图片 1"/>
          <p:cNvPicPr>
            <a:picLocks noChangeAspect="1"/>
          </p:cNvPicPr>
          <p:nvPr/>
        </p:nvPicPr>
        <p:blipFill>
          <a:blip r:embed="rId2"/>
          <a:srcRect/>
          <a:stretch>
            <a:fillRect/>
          </a:stretch>
        </p:blipFill>
        <p:spPr bwMode="auto">
          <a:xfrm>
            <a:off x="603250" y="631825"/>
            <a:ext cx="1466850" cy="2095500"/>
          </a:xfrm>
          <a:prstGeom prst="rect">
            <a:avLst/>
          </a:prstGeom>
          <a:noFill/>
          <a:ln w="9525">
            <a:noFill/>
            <a:miter lim="800000"/>
            <a:headEnd/>
            <a:tailEnd/>
          </a:ln>
        </p:spPr>
      </p:pic>
      <p:sp>
        <p:nvSpPr>
          <p:cNvPr id="18434" name="椭圆 9"/>
          <p:cNvSpPr>
            <a:spLocks noChangeArrowheads="1"/>
          </p:cNvSpPr>
          <p:nvPr/>
        </p:nvSpPr>
        <p:spPr bwMode="auto">
          <a:xfrm>
            <a:off x="5429250" y="5214938"/>
            <a:ext cx="2714625" cy="1214437"/>
          </a:xfrm>
          <a:prstGeom prst="ellipse">
            <a:avLst/>
          </a:prstGeom>
          <a:solidFill>
            <a:srgbClr val="CCFFFF"/>
          </a:solidFill>
          <a:ln w="9525">
            <a:solidFill>
              <a:schemeClr val="tx1"/>
            </a:solidFill>
            <a:round/>
            <a:headEnd/>
            <a:tailEnd/>
          </a:ln>
        </p:spPr>
        <p:txBody>
          <a:bodyPr/>
          <a:lstStyle/>
          <a:p>
            <a:endParaRPr lang="zh-CN" altLang="en-US"/>
          </a:p>
        </p:txBody>
      </p:sp>
      <p:sp>
        <p:nvSpPr>
          <p:cNvPr id="18435" name="椭圆 8"/>
          <p:cNvSpPr>
            <a:spLocks noChangeArrowheads="1"/>
          </p:cNvSpPr>
          <p:nvPr/>
        </p:nvSpPr>
        <p:spPr bwMode="auto">
          <a:xfrm>
            <a:off x="5357813" y="3857625"/>
            <a:ext cx="2643187" cy="1214438"/>
          </a:xfrm>
          <a:prstGeom prst="ellipse">
            <a:avLst/>
          </a:prstGeom>
          <a:solidFill>
            <a:srgbClr val="CCFF66"/>
          </a:solidFill>
          <a:ln w="9525">
            <a:solidFill>
              <a:schemeClr val="tx1"/>
            </a:solidFill>
            <a:round/>
            <a:headEnd/>
            <a:tailEnd/>
          </a:ln>
        </p:spPr>
        <p:txBody>
          <a:bodyPr/>
          <a:lstStyle/>
          <a:p>
            <a:endParaRPr lang="zh-CN" altLang="en-US"/>
          </a:p>
        </p:txBody>
      </p:sp>
      <p:sp>
        <p:nvSpPr>
          <p:cNvPr id="18436" name="椭圆 7"/>
          <p:cNvSpPr>
            <a:spLocks noChangeArrowheads="1"/>
          </p:cNvSpPr>
          <p:nvPr/>
        </p:nvSpPr>
        <p:spPr bwMode="auto">
          <a:xfrm>
            <a:off x="5357813" y="2500313"/>
            <a:ext cx="2714625" cy="1214437"/>
          </a:xfrm>
          <a:prstGeom prst="ellipse">
            <a:avLst/>
          </a:prstGeom>
          <a:solidFill>
            <a:srgbClr val="FFFF99"/>
          </a:solidFill>
          <a:ln w="9525">
            <a:solidFill>
              <a:schemeClr val="tx1"/>
            </a:solidFill>
            <a:round/>
            <a:headEnd/>
            <a:tailEnd/>
          </a:ln>
        </p:spPr>
        <p:txBody>
          <a:bodyPr/>
          <a:lstStyle/>
          <a:p>
            <a:endParaRPr lang="zh-CN" altLang="en-US"/>
          </a:p>
        </p:txBody>
      </p:sp>
      <p:sp>
        <p:nvSpPr>
          <p:cNvPr id="6" name="云形标注 5"/>
          <p:cNvSpPr/>
          <p:nvPr/>
        </p:nvSpPr>
        <p:spPr bwMode="auto">
          <a:xfrm>
            <a:off x="1857375" y="1000125"/>
            <a:ext cx="6929438" cy="1357313"/>
          </a:xfrm>
          <a:prstGeom prst="cloudCallout">
            <a:avLst>
              <a:gd name="adj1" fmla="val -45340"/>
              <a:gd name="adj2" fmla="val 52342"/>
            </a:avLst>
          </a:prstGeom>
          <a:solidFill>
            <a:schemeClr val="accent3">
              <a:lumMod val="95000"/>
            </a:schemeClr>
          </a:solidFill>
          <a:ln w="9525" cap="flat" cmpd="sng" algn="ctr">
            <a:solidFill>
              <a:schemeClr val="tx1"/>
            </a:solidFill>
            <a:prstDash val="solid"/>
            <a:round/>
            <a:headEnd type="none" w="med" len="med"/>
            <a:tailEnd type="none" w="med" len="med"/>
          </a:ln>
          <a:effectLst/>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8438" name="TextBox 1"/>
          <p:cNvSpPr txBox="1">
            <a:spLocks noChangeArrowheads="1"/>
          </p:cNvSpPr>
          <p:nvPr/>
        </p:nvSpPr>
        <p:spPr bwMode="auto">
          <a:xfrm>
            <a:off x="2500313" y="1071563"/>
            <a:ext cx="5878512" cy="954087"/>
          </a:xfrm>
          <a:prstGeom prst="rect">
            <a:avLst/>
          </a:prstGeom>
          <a:noFill/>
          <a:ln w="9525">
            <a:noFill/>
            <a:miter lim="800000"/>
            <a:headEnd/>
            <a:tailEnd/>
          </a:ln>
        </p:spPr>
        <p:txBody>
          <a:bodyPr>
            <a:spAutoFit/>
          </a:bodyPr>
          <a:lstStyle/>
          <a:p>
            <a:r>
              <a:rPr lang="zh-CN" altLang="en-US" sz="2800">
                <a:solidFill>
                  <a:srgbClr val="C00000"/>
                </a:solidFill>
                <a:latin typeface="微软雅黑" pitchFamily="34" charset="-122"/>
                <a:ea typeface="微软雅黑" pitchFamily="34" charset="-122"/>
              </a:rPr>
              <a:t>从这些细腻的心理活动描写中，你感受到杨子荣是一个怎样的人？</a:t>
            </a:r>
            <a:endParaRPr lang="zh-CN" altLang="en-US" sz="2800">
              <a:solidFill>
                <a:srgbClr val="C00000"/>
              </a:solidFill>
            </a:endParaRPr>
          </a:p>
        </p:txBody>
      </p:sp>
      <p:sp>
        <p:nvSpPr>
          <p:cNvPr id="18439" name="矩形 3"/>
          <p:cNvSpPr>
            <a:spLocks noChangeArrowheads="1"/>
          </p:cNvSpPr>
          <p:nvPr/>
        </p:nvSpPr>
        <p:spPr bwMode="auto">
          <a:xfrm>
            <a:off x="5929313" y="2786063"/>
            <a:ext cx="1620837" cy="523875"/>
          </a:xfrm>
          <a:prstGeom prst="rect">
            <a:avLst/>
          </a:prstGeom>
          <a:noFill/>
          <a:ln w="9525">
            <a:noFill/>
            <a:miter lim="800000"/>
            <a:headEnd/>
            <a:tailEnd/>
          </a:ln>
        </p:spPr>
        <p:txBody>
          <a:bodyPr wrap="none">
            <a:spAutoFit/>
          </a:bodyPr>
          <a:lstStyle/>
          <a:p>
            <a:r>
              <a:rPr lang="zh-CN" altLang="en-US" sz="2800">
                <a:solidFill>
                  <a:srgbClr val="002060"/>
                </a:solidFill>
                <a:latin typeface="微软雅黑" pitchFamily="34" charset="-122"/>
                <a:ea typeface="微软雅黑" pitchFamily="34" charset="-122"/>
              </a:rPr>
              <a:t>临危不乱</a:t>
            </a:r>
          </a:p>
        </p:txBody>
      </p:sp>
      <p:sp>
        <p:nvSpPr>
          <p:cNvPr id="18440" name="矩形 4"/>
          <p:cNvSpPr>
            <a:spLocks noChangeArrowheads="1"/>
          </p:cNvSpPr>
          <p:nvPr/>
        </p:nvSpPr>
        <p:spPr bwMode="auto">
          <a:xfrm>
            <a:off x="6000750" y="4143375"/>
            <a:ext cx="1620838" cy="523875"/>
          </a:xfrm>
          <a:prstGeom prst="rect">
            <a:avLst/>
          </a:prstGeom>
          <a:noFill/>
          <a:ln w="9525">
            <a:noFill/>
            <a:miter lim="800000"/>
            <a:headEnd/>
            <a:tailEnd/>
          </a:ln>
        </p:spPr>
        <p:txBody>
          <a:bodyPr wrap="none">
            <a:spAutoFit/>
          </a:bodyPr>
          <a:lstStyle/>
          <a:p>
            <a:r>
              <a:rPr lang="zh-CN" altLang="en-US" sz="2800">
                <a:solidFill>
                  <a:srgbClr val="002060"/>
                </a:solidFill>
                <a:latin typeface="微软雅黑" pitchFamily="34" charset="-122"/>
                <a:ea typeface="微软雅黑" pitchFamily="34" charset="-122"/>
              </a:rPr>
              <a:t>大智大勇</a:t>
            </a:r>
          </a:p>
        </p:txBody>
      </p:sp>
      <p:sp>
        <p:nvSpPr>
          <p:cNvPr id="18441" name="矩形 5"/>
          <p:cNvSpPr>
            <a:spLocks noChangeArrowheads="1"/>
          </p:cNvSpPr>
          <p:nvPr/>
        </p:nvSpPr>
        <p:spPr bwMode="auto">
          <a:xfrm>
            <a:off x="6000750" y="5429250"/>
            <a:ext cx="1620838" cy="523875"/>
          </a:xfrm>
          <a:prstGeom prst="rect">
            <a:avLst/>
          </a:prstGeom>
          <a:noFill/>
          <a:ln w="9525">
            <a:noFill/>
            <a:miter lim="800000"/>
            <a:headEnd/>
            <a:tailEnd/>
          </a:ln>
        </p:spPr>
        <p:txBody>
          <a:bodyPr wrap="none">
            <a:spAutoFit/>
          </a:bodyPr>
          <a:lstStyle/>
          <a:p>
            <a:r>
              <a:rPr lang="zh-CN" altLang="en-US" sz="2800">
                <a:solidFill>
                  <a:srgbClr val="002060"/>
                </a:solidFill>
                <a:latin typeface="微软雅黑" pitchFamily="34" charset="-122"/>
                <a:ea typeface="微软雅黑" pitchFamily="34" charset="-122"/>
              </a:rPr>
              <a:t>忠于革命</a:t>
            </a:r>
          </a:p>
        </p:txBody>
      </p:sp>
      <p:pic>
        <p:nvPicPr>
          <p:cNvPr id="18442" name="Picture 2" descr="C:\Users\Administrator\Desktop\图片\2.jpg"/>
          <p:cNvPicPr>
            <a:picLocks noChangeAspect="1"/>
          </p:cNvPicPr>
          <p:nvPr/>
        </p:nvPicPr>
        <p:blipFill>
          <a:blip r:embed="rId3"/>
          <a:srcRect l="8929" t="6912" b="17050"/>
          <a:stretch>
            <a:fillRect/>
          </a:stretch>
        </p:blipFill>
        <p:spPr bwMode="auto">
          <a:xfrm>
            <a:off x="928688" y="2643188"/>
            <a:ext cx="3571875" cy="3714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18438"/>
                                        </p:tgtEl>
                                        <p:attrNameLst>
                                          <p:attrName>style.visibility</p:attrName>
                                        </p:attrNameLst>
                                      </p:cBhvr>
                                      <p:to>
                                        <p:strVal val="visible"/>
                                      </p:to>
                                    </p:set>
                                    <p:anim calcmode="lin" valueType="num">
                                      <p:cBhvr>
                                        <p:cTn id="7" dur="1" fill="hold"/>
                                        <p:tgtEl>
                                          <p:spTgt spid="18438"/>
                                        </p:tgtEl>
                                      </p:cBhvr>
                                    </p:anim>
                                  </p:childTnLst>
                                </p:cTn>
                              </p:par>
                              <p:par>
                                <p:cTn id="8" presetID="24"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1" fill="hold"/>
                                        <p:tgtEl>
                                          <p:spTgt spid="6"/>
                                        </p:tgtEl>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8442"/>
                                        </p:tgtEl>
                                        <p:attrNameLst>
                                          <p:attrName>style.visibility</p:attrName>
                                        </p:attrNameLst>
                                      </p:cBhvr>
                                      <p:to>
                                        <p:strVal val="visible"/>
                                      </p:to>
                                    </p:set>
                                    <p:anim calcmode="lin" valueType="num">
                                      <p:cBhvr>
                                        <p:cTn id="15" dur="1" fill="hold"/>
                                        <p:tgtEl>
                                          <p:spTgt spid="18442"/>
                                        </p:tgtEl>
                                      </p:cBhvr>
                                    </p:anim>
                                  </p:childTnLst>
                                </p:cTn>
                              </p:par>
                              <p:par>
                                <p:cTn id="16" presetID="24" presetClass="entr" presetSubtype="0" fill="hold" grpId="0" nodeType="withEffect">
                                  <p:stCondLst>
                                    <p:cond delay="0"/>
                                  </p:stCondLst>
                                  <p:childTnLst>
                                    <p:set>
                                      <p:cBhvr>
                                        <p:cTn id="17" dur="1" fill="hold">
                                          <p:stCondLst>
                                            <p:cond delay="0"/>
                                          </p:stCondLst>
                                        </p:cTn>
                                        <p:tgtEl>
                                          <p:spTgt spid="18434"/>
                                        </p:tgtEl>
                                        <p:attrNameLst>
                                          <p:attrName>style.visibility</p:attrName>
                                        </p:attrNameLst>
                                      </p:cBhvr>
                                      <p:to>
                                        <p:strVal val="visible"/>
                                      </p:to>
                                    </p:set>
                                    <p:anim calcmode="lin" valueType="num">
                                      <p:cBhvr>
                                        <p:cTn id="18" dur="1" fill="hold"/>
                                        <p:tgtEl>
                                          <p:spTgt spid="18434"/>
                                        </p:tgtEl>
                                      </p:cBhvr>
                                    </p:anim>
                                  </p:childTnLst>
                                </p:cTn>
                              </p:par>
                              <p:par>
                                <p:cTn id="19" presetID="24" presetClass="entr" presetSubtype="0" fill="hold" grpId="0" nodeType="withEffect">
                                  <p:stCondLst>
                                    <p:cond delay="0"/>
                                  </p:stCondLst>
                                  <p:childTnLst>
                                    <p:set>
                                      <p:cBhvr>
                                        <p:cTn id="20" dur="1" fill="hold">
                                          <p:stCondLst>
                                            <p:cond delay="0"/>
                                          </p:stCondLst>
                                        </p:cTn>
                                        <p:tgtEl>
                                          <p:spTgt spid="18435"/>
                                        </p:tgtEl>
                                        <p:attrNameLst>
                                          <p:attrName>style.visibility</p:attrName>
                                        </p:attrNameLst>
                                      </p:cBhvr>
                                      <p:to>
                                        <p:strVal val="visible"/>
                                      </p:to>
                                    </p:set>
                                    <p:anim calcmode="lin" valueType="num">
                                      <p:cBhvr>
                                        <p:cTn id="21" dur="1" fill="hold"/>
                                        <p:tgtEl>
                                          <p:spTgt spid="18435"/>
                                        </p:tgtEl>
                                      </p:cBhvr>
                                    </p:anim>
                                  </p:childTnLst>
                                </p:cTn>
                              </p:par>
                              <p:par>
                                <p:cTn id="22" presetID="24" presetClass="entr" presetSubtype="0" fill="hold" grpId="0" nodeType="withEffect">
                                  <p:stCondLst>
                                    <p:cond delay="0"/>
                                  </p:stCondLst>
                                  <p:childTnLst>
                                    <p:set>
                                      <p:cBhvr>
                                        <p:cTn id="23" dur="1" fill="hold">
                                          <p:stCondLst>
                                            <p:cond delay="0"/>
                                          </p:stCondLst>
                                        </p:cTn>
                                        <p:tgtEl>
                                          <p:spTgt spid="18436"/>
                                        </p:tgtEl>
                                        <p:attrNameLst>
                                          <p:attrName>style.visibility</p:attrName>
                                        </p:attrNameLst>
                                      </p:cBhvr>
                                      <p:to>
                                        <p:strVal val="visible"/>
                                      </p:to>
                                    </p:set>
                                    <p:anim calcmode="lin" valueType="num">
                                      <p:cBhvr>
                                        <p:cTn id="24" dur="1" fill="hold"/>
                                        <p:tgtEl>
                                          <p:spTgt spid="18436"/>
                                        </p:tgtEl>
                                      </p:cBhvr>
                                    </p:anim>
                                  </p:childTnLst>
                                </p:cTn>
                              </p:par>
                              <p:par>
                                <p:cTn id="25" presetID="24" presetClass="entr" presetSubtype="0" fill="hold" grpId="0" nodeType="withEffect">
                                  <p:stCondLst>
                                    <p:cond delay="0"/>
                                  </p:stCondLst>
                                  <p:childTnLst>
                                    <p:set>
                                      <p:cBhvr>
                                        <p:cTn id="26" dur="1" fill="hold">
                                          <p:stCondLst>
                                            <p:cond delay="0"/>
                                          </p:stCondLst>
                                        </p:cTn>
                                        <p:tgtEl>
                                          <p:spTgt spid="18439"/>
                                        </p:tgtEl>
                                        <p:attrNameLst>
                                          <p:attrName>style.visibility</p:attrName>
                                        </p:attrNameLst>
                                      </p:cBhvr>
                                      <p:to>
                                        <p:strVal val="visible"/>
                                      </p:to>
                                    </p:set>
                                    <p:anim calcmode="lin" valueType="num">
                                      <p:cBhvr>
                                        <p:cTn id="27" dur="1" fill="hold"/>
                                        <p:tgtEl>
                                          <p:spTgt spid="18439"/>
                                        </p:tgtEl>
                                      </p:cBhvr>
                                    </p:anim>
                                  </p:childTnLst>
                                </p:cTn>
                              </p:par>
                              <p:par>
                                <p:cTn id="28" presetID="24" presetClass="entr" presetSubtype="0" fill="hold" grpId="0" nodeType="withEffect">
                                  <p:stCondLst>
                                    <p:cond delay="0"/>
                                  </p:stCondLst>
                                  <p:childTnLst>
                                    <p:set>
                                      <p:cBhvr>
                                        <p:cTn id="29" dur="1" fill="hold">
                                          <p:stCondLst>
                                            <p:cond delay="0"/>
                                          </p:stCondLst>
                                        </p:cTn>
                                        <p:tgtEl>
                                          <p:spTgt spid="18440"/>
                                        </p:tgtEl>
                                        <p:attrNameLst>
                                          <p:attrName>style.visibility</p:attrName>
                                        </p:attrNameLst>
                                      </p:cBhvr>
                                      <p:to>
                                        <p:strVal val="visible"/>
                                      </p:to>
                                    </p:set>
                                    <p:anim calcmode="lin" valueType="num">
                                      <p:cBhvr>
                                        <p:cTn id="30" dur="1" fill="hold"/>
                                        <p:tgtEl>
                                          <p:spTgt spid="18440"/>
                                        </p:tgtEl>
                                      </p:cBhvr>
                                    </p:anim>
                                  </p:childTnLst>
                                </p:cTn>
                              </p:par>
                              <p:par>
                                <p:cTn id="31" presetID="24" presetClass="entr" presetSubtype="0" fill="hold" grpId="0" nodeType="withEffect">
                                  <p:stCondLst>
                                    <p:cond delay="0"/>
                                  </p:stCondLst>
                                  <p:childTnLst>
                                    <p:set>
                                      <p:cBhvr>
                                        <p:cTn id="32" dur="1" fill="hold">
                                          <p:stCondLst>
                                            <p:cond delay="0"/>
                                          </p:stCondLst>
                                        </p:cTn>
                                        <p:tgtEl>
                                          <p:spTgt spid="18441"/>
                                        </p:tgtEl>
                                        <p:attrNameLst>
                                          <p:attrName>style.visibility</p:attrName>
                                        </p:attrNameLst>
                                      </p:cBhvr>
                                      <p:to>
                                        <p:strVal val="visible"/>
                                      </p:to>
                                    </p:set>
                                    <p:anim calcmode="lin" valueType="num">
                                      <p:cBhvr>
                                        <p:cTn id="33" dur="1" fill="hold"/>
                                        <p:tgtEl>
                                          <p:spTgt spid="1844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ldLvl="0" animBg="1"/>
      <p:bldP spid="18435" grpId="0" bldLvl="0" animBg="1"/>
      <p:bldP spid="18436" grpId="0" bldLvl="0" animBg="1"/>
      <p:bldP spid="6" grpId="0" bldLvl="0" animBg="1"/>
      <p:bldP spid="18438" grpId="0"/>
      <p:bldP spid="18439" grpId="0"/>
      <p:bldP spid="18440" grpId="0"/>
      <p:bldP spid="184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椭圆 9"/>
          <p:cNvSpPr>
            <a:spLocks noChangeArrowheads="1"/>
          </p:cNvSpPr>
          <p:nvPr/>
        </p:nvSpPr>
        <p:spPr bwMode="auto">
          <a:xfrm>
            <a:off x="1857375" y="3929063"/>
            <a:ext cx="5643563" cy="2428875"/>
          </a:xfrm>
          <a:prstGeom prst="ellipse">
            <a:avLst/>
          </a:prstGeom>
          <a:solidFill>
            <a:srgbClr val="FFFFCC"/>
          </a:solidFill>
          <a:ln w="9525">
            <a:solidFill>
              <a:schemeClr val="tx1"/>
            </a:solidFill>
            <a:round/>
            <a:headEnd/>
            <a:tailEnd/>
          </a:ln>
        </p:spPr>
        <p:txBody>
          <a:bodyPr/>
          <a:lstStyle/>
          <a:p>
            <a:endParaRPr lang="zh-CN" altLang="en-US"/>
          </a:p>
        </p:txBody>
      </p:sp>
      <p:sp>
        <p:nvSpPr>
          <p:cNvPr id="19459" name="流程图: 终止 6"/>
          <p:cNvSpPr>
            <a:spLocks noChangeArrowheads="1"/>
          </p:cNvSpPr>
          <p:nvPr/>
        </p:nvSpPr>
        <p:spPr bwMode="auto">
          <a:xfrm>
            <a:off x="1857375" y="1143000"/>
            <a:ext cx="5715000" cy="928688"/>
          </a:xfrm>
          <a:prstGeom prst="flowChartTerminator">
            <a:avLst/>
          </a:prstGeom>
          <a:solidFill>
            <a:srgbClr val="CCFF66"/>
          </a:solidFill>
          <a:ln w="9525">
            <a:solidFill>
              <a:schemeClr val="tx1"/>
            </a:solidFill>
            <a:round/>
            <a:headEnd/>
            <a:tailEnd/>
          </a:ln>
        </p:spPr>
        <p:txBody>
          <a:bodyPr/>
          <a:lstStyle/>
          <a:p>
            <a:endParaRPr lang="zh-CN" altLang="en-US"/>
          </a:p>
        </p:txBody>
      </p:sp>
      <p:sp>
        <p:nvSpPr>
          <p:cNvPr id="19460" name="矩形 3"/>
          <p:cNvSpPr>
            <a:spLocks noChangeArrowheads="1"/>
          </p:cNvSpPr>
          <p:nvPr/>
        </p:nvSpPr>
        <p:spPr bwMode="auto">
          <a:xfrm>
            <a:off x="2428875" y="1285875"/>
            <a:ext cx="4643438" cy="584200"/>
          </a:xfrm>
          <a:prstGeom prst="rect">
            <a:avLst/>
          </a:prstGeom>
          <a:noFill/>
          <a:ln w="9525">
            <a:noFill/>
            <a:miter lim="800000"/>
            <a:headEnd/>
            <a:tailEnd/>
          </a:ln>
        </p:spPr>
        <p:txBody>
          <a:bodyPr>
            <a:spAutoFit/>
          </a:bodyPr>
          <a:lstStyle/>
          <a:p>
            <a:r>
              <a:rPr lang="zh-CN" altLang="en-US" sz="3200">
                <a:solidFill>
                  <a:srgbClr val="000000"/>
                </a:solidFill>
                <a:latin typeface="微软雅黑" pitchFamily="34" charset="-122"/>
                <a:ea typeface="微软雅黑" pitchFamily="34" charset="-122"/>
              </a:rPr>
              <a:t>本文的写作特点是什么？</a:t>
            </a:r>
            <a:endParaRPr lang="zh-CN" altLang="en-US" sz="3200">
              <a:latin typeface="微软雅黑" pitchFamily="34" charset="-122"/>
              <a:ea typeface="微软雅黑" pitchFamily="34" charset="-122"/>
            </a:endParaRPr>
          </a:p>
        </p:txBody>
      </p:sp>
      <p:sp>
        <p:nvSpPr>
          <p:cNvPr id="19461" name="矩形 4"/>
          <p:cNvSpPr>
            <a:spLocks noChangeArrowheads="1"/>
          </p:cNvSpPr>
          <p:nvPr/>
        </p:nvSpPr>
        <p:spPr bwMode="auto">
          <a:xfrm>
            <a:off x="2643188" y="4357688"/>
            <a:ext cx="4286250" cy="1570037"/>
          </a:xfrm>
          <a:prstGeom prst="rect">
            <a:avLst/>
          </a:prstGeom>
          <a:noFill/>
          <a:ln w="9525">
            <a:noFill/>
            <a:miter lim="800000"/>
            <a:headEnd/>
            <a:tailEnd/>
          </a:ln>
        </p:spPr>
        <p:txBody>
          <a:bodyPr>
            <a:spAutoFit/>
          </a:bodyPr>
          <a:lstStyle/>
          <a:p>
            <a:r>
              <a:rPr lang="zh-CN" altLang="en-US" sz="3200">
                <a:solidFill>
                  <a:srgbClr val="002060"/>
                </a:solidFill>
                <a:latin typeface="微软雅黑" pitchFamily="34" charset="-122"/>
                <a:ea typeface="微软雅黑" pitchFamily="34" charset="-122"/>
              </a:rPr>
              <a:t>通过细致描写人物心理活动来突出人物的性格特点，展现人物的品质。</a:t>
            </a:r>
          </a:p>
        </p:txBody>
      </p:sp>
      <p:sp>
        <p:nvSpPr>
          <p:cNvPr id="19462" name="下箭头 7"/>
          <p:cNvSpPr>
            <a:spLocks noChangeArrowheads="1"/>
          </p:cNvSpPr>
          <p:nvPr/>
        </p:nvSpPr>
        <p:spPr bwMode="auto">
          <a:xfrm>
            <a:off x="3786188" y="2143125"/>
            <a:ext cx="1714500" cy="1571625"/>
          </a:xfrm>
          <a:prstGeom prst="downArrow">
            <a:avLst>
              <a:gd name="adj1" fmla="val 50000"/>
              <a:gd name="adj2" fmla="val 50000"/>
            </a:avLst>
          </a:prstGeom>
          <a:solidFill>
            <a:srgbClr val="FF6600"/>
          </a:solidFill>
          <a:ln w="9525">
            <a:solidFill>
              <a:schemeClr val="tx1"/>
            </a:solidFill>
            <a:round/>
            <a:headEnd/>
            <a:tailEnd/>
          </a:ln>
        </p:spPr>
        <p:txBody>
          <a:bodyPr/>
          <a:lstStyle/>
          <a:p>
            <a:endParaRPr lang="zh-CN" altLang="en-US"/>
          </a:p>
        </p:txBody>
      </p:sp>
      <p:pic>
        <p:nvPicPr>
          <p:cNvPr id="19463" name="Picture 4" descr="C:\Users\Administrator\Desktop\做课\图库\图片大全\37.png"/>
          <p:cNvPicPr>
            <a:picLocks noChangeAspect="1"/>
          </p:cNvPicPr>
          <p:nvPr/>
        </p:nvPicPr>
        <p:blipFill>
          <a:blip r:embed="rId2"/>
          <a:srcRect/>
          <a:stretch>
            <a:fillRect/>
          </a:stretch>
        </p:blipFill>
        <p:spPr bwMode="auto">
          <a:xfrm>
            <a:off x="214313" y="1000125"/>
            <a:ext cx="1571625" cy="1643063"/>
          </a:xfrm>
          <a:prstGeom prst="rect">
            <a:avLst/>
          </a:prstGeom>
          <a:noFill/>
          <a:ln w="9525">
            <a:noFill/>
            <a:miter lim="800000"/>
            <a:headEnd/>
            <a:tailEnd/>
          </a:ln>
        </p:spPr>
      </p:pic>
      <p:pic>
        <p:nvPicPr>
          <p:cNvPr id="19464" name="Picture 8" descr="C:\Users\Administrator\Desktop\做课\图库\图片大全\图片8.png"/>
          <p:cNvPicPr>
            <a:picLocks noChangeAspect="1"/>
          </p:cNvPicPr>
          <p:nvPr/>
        </p:nvPicPr>
        <p:blipFill>
          <a:blip r:embed="rId3"/>
          <a:srcRect/>
          <a:stretch>
            <a:fillRect/>
          </a:stretch>
        </p:blipFill>
        <p:spPr bwMode="auto">
          <a:xfrm>
            <a:off x="612775" y="2857500"/>
            <a:ext cx="1738313" cy="1500188"/>
          </a:xfrm>
          <a:prstGeom prst="rect">
            <a:avLst/>
          </a:prstGeom>
          <a:noFill/>
          <a:ln w="9525">
            <a:noFill/>
            <a:miter lim="800000"/>
            <a:headEnd/>
            <a:tailEnd/>
          </a:ln>
        </p:spPr>
      </p:pic>
      <p:pic>
        <p:nvPicPr>
          <p:cNvPr id="19465" name="Picture 9" descr="C:\Users\Administrator\Desktop\做课\图库\图片大全\图片9.png"/>
          <p:cNvPicPr>
            <a:picLocks noChangeAspect="1"/>
          </p:cNvPicPr>
          <p:nvPr/>
        </p:nvPicPr>
        <p:blipFill>
          <a:blip r:embed="rId4"/>
          <a:srcRect/>
          <a:stretch>
            <a:fillRect/>
          </a:stretch>
        </p:blipFill>
        <p:spPr bwMode="auto">
          <a:xfrm>
            <a:off x="6715125" y="2643188"/>
            <a:ext cx="1636713" cy="1428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19463"/>
                                        </p:tgtEl>
                                        <p:attrNameLst>
                                          <p:attrName>style.visibility</p:attrName>
                                        </p:attrNameLst>
                                      </p:cBhvr>
                                      <p:to>
                                        <p:strVal val="visible"/>
                                      </p:to>
                                    </p:set>
                                    <p:anim calcmode="lin" valueType="num">
                                      <p:cBhvr>
                                        <p:cTn id="7" dur="1" fill="hold"/>
                                        <p:tgtEl>
                                          <p:spTgt spid="19463"/>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9460"/>
                                        </p:tgtEl>
                                        <p:attrNameLst>
                                          <p:attrName>style.visibility</p:attrName>
                                        </p:attrNameLst>
                                      </p:cBhvr>
                                      <p:to>
                                        <p:strVal val="visible"/>
                                      </p:to>
                                    </p:set>
                                    <p:anim calcmode="lin" valueType="num">
                                      <p:cBhvr>
                                        <p:cTn id="11" dur="1" fill="hold"/>
                                        <p:tgtEl>
                                          <p:spTgt spid="19460"/>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9459"/>
                                        </p:tgtEl>
                                        <p:attrNameLst>
                                          <p:attrName>style.visibility</p:attrName>
                                        </p:attrNameLst>
                                      </p:cBhvr>
                                      <p:to>
                                        <p:strVal val="visible"/>
                                      </p:to>
                                    </p:set>
                                    <p:anim calcmode="lin" valueType="num">
                                      <p:cBhvr>
                                        <p:cTn id="15" dur="1" fill="hold"/>
                                        <p:tgtEl>
                                          <p:spTgt spid="19459"/>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9462"/>
                                        </p:tgtEl>
                                        <p:attrNameLst>
                                          <p:attrName>style.visibility</p:attrName>
                                        </p:attrNameLst>
                                      </p:cBhvr>
                                      <p:to>
                                        <p:strVal val="visible"/>
                                      </p:to>
                                    </p:set>
                                    <p:anim calcmode="lin" valueType="num">
                                      <p:cBhvr>
                                        <p:cTn id="20" dur="1" fill="hold"/>
                                        <p:tgtEl>
                                          <p:spTgt spid="19462"/>
                                        </p:tgtEl>
                                      </p:cBhvr>
                                    </p:anim>
                                  </p:childTnLst>
                                </p:cTn>
                              </p:par>
                              <p:par>
                                <p:cTn id="21" presetID="24" presetClass="entr" presetSubtype="0" fill="hold" grpId="0" nodeType="withEffect">
                                  <p:stCondLst>
                                    <p:cond delay="0"/>
                                  </p:stCondLst>
                                  <p:childTnLst>
                                    <p:set>
                                      <p:cBhvr>
                                        <p:cTn id="22" dur="1" fill="hold">
                                          <p:stCondLst>
                                            <p:cond delay="0"/>
                                          </p:stCondLst>
                                        </p:cTn>
                                        <p:tgtEl>
                                          <p:spTgt spid="19461"/>
                                        </p:tgtEl>
                                        <p:attrNameLst>
                                          <p:attrName>style.visibility</p:attrName>
                                        </p:attrNameLst>
                                      </p:cBhvr>
                                      <p:to>
                                        <p:strVal val="visible"/>
                                      </p:to>
                                    </p:set>
                                    <p:anim calcmode="lin" valueType="num">
                                      <p:cBhvr>
                                        <p:cTn id="23" dur="1" fill="hold"/>
                                        <p:tgtEl>
                                          <p:spTgt spid="19461"/>
                                        </p:tgtEl>
                                      </p:cBhvr>
                                    </p:anim>
                                  </p:childTnLst>
                                </p:cTn>
                              </p:par>
                              <p:par>
                                <p:cTn id="24" presetID="24" presetClass="entr" presetSubtype="0" fill="hold" grpId="0" nodeType="withEffect">
                                  <p:stCondLst>
                                    <p:cond delay="0"/>
                                  </p:stCondLst>
                                  <p:childTnLst>
                                    <p:set>
                                      <p:cBhvr>
                                        <p:cTn id="25" dur="1" fill="hold">
                                          <p:stCondLst>
                                            <p:cond delay="0"/>
                                          </p:stCondLst>
                                        </p:cTn>
                                        <p:tgtEl>
                                          <p:spTgt spid="19458"/>
                                        </p:tgtEl>
                                        <p:attrNameLst>
                                          <p:attrName>style.visibility</p:attrName>
                                        </p:attrNameLst>
                                      </p:cBhvr>
                                      <p:to>
                                        <p:strVal val="visible"/>
                                      </p:to>
                                    </p:set>
                                    <p:anim calcmode="lin" valueType="num">
                                      <p:cBhvr>
                                        <p:cTn id="26" dur="1" fill="hold"/>
                                        <p:tgtEl>
                                          <p:spTgt spid="19458"/>
                                        </p:tgtEl>
                                      </p:cBhvr>
                                    </p:anim>
                                  </p:childTnLst>
                                </p:cTn>
                              </p:par>
                              <p:par>
                                <p:cTn id="27" presetID="24" presetClass="entr" presetSubtype="0" fill="hold" nodeType="withEffect">
                                  <p:stCondLst>
                                    <p:cond delay="0"/>
                                  </p:stCondLst>
                                  <p:childTnLst>
                                    <p:set>
                                      <p:cBhvr>
                                        <p:cTn id="28" dur="1" fill="hold">
                                          <p:stCondLst>
                                            <p:cond delay="0"/>
                                          </p:stCondLst>
                                        </p:cTn>
                                        <p:tgtEl>
                                          <p:spTgt spid="19464"/>
                                        </p:tgtEl>
                                        <p:attrNameLst>
                                          <p:attrName>style.visibility</p:attrName>
                                        </p:attrNameLst>
                                      </p:cBhvr>
                                      <p:to>
                                        <p:strVal val="visible"/>
                                      </p:to>
                                    </p:set>
                                    <p:anim calcmode="lin" valueType="num">
                                      <p:cBhvr>
                                        <p:cTn id="29" dur="1" fill="hold"/>
                                        <p:tgtEl>
                                          <p:spTgt spid="19464"/>
                                        </p:tgtEl>
                                      </p:cBhvr>
                                    </p:anim>
                                  </p:childTnLst>
                                </p:cTn>
                              </p:par>
                              <p:par>
                                <p:cTn id="30" presetID="24" presetClass="entr" presetSubtype="0" fill="hold" nodeType="withEffect">
                                  <p:stCondLst>
                                    <p:cond delay="0"/>
                                  </p:stCondLst>
                                  <p:childTnLst>
                                    <p:set>
                                      <p:cBhvr>
                                        <p:cTn id="31" dur="1" fill="hold">
                                          <p:stCondLst>
                                            <p:cond delay="0"/>
                                          </p:stCondLst>
                                        </p:cTn>
                                        <p:tgtEl>
                                          <p:spTgt spid="19465"/>
                                        </p:tgtEl>
                                        <p:attrNameLst>
                                          <p:attrName>style.visibility</p:attrName>
                                        </p:attrNameLst>
                                      </p:cBhvr>
                                      <p:to>
                                        <p:strVal val="visible"/>
                                      </p:to>
                                    </p:set>
                                    <p:anim calcmode="lin" valueType="num">
                                      <p:cBhvr>
                                        <p:cTn id="32" dur="1" fill="hold"/>
                                        <p:tgtEl>
                                          <p:spTgt spid="1946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ldLvl="0" animBg="1"/>
      <p:bldP spid="19459" grpId="0" bldLvl="0" animBg="1"/>
      <p:bldP spid="19460" grpId="0"/>
      <p:bldP spid="19461" grpId="0"/>
      <p:bldP spid="19462"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杨子荣唱段.mp4">
            <a:hlinkClick r:id="" action="ppaction://media"/>
          </p:cNvPr>
          <p:cNvPicPr>
            <a:picLocks noRot="1" noChangeAspect="1"/>
          </p:cNvPicPr>
          <p:nvPr>
            <a:videoFile r:link="rId1"/>
          </p:nvPr>
        </p:nvPicPr>
        <p:blipFill>
          <a:blip r:embed="rId3"/>
          <a:srcRect/>
          <a:stretch>
            <a:fillRect/>
          </a:stretch>
        </p:blipFill>
        <p:spPr bwMode="auto">
          <a:xfrm>
            <a:off x="428625" y="1000125"/>
            <a:ext cx="8286750" cy="5357813"/>
          </a:xfrm>
          <a:prstGeom prst="rect">
            <a:avLst/>
          </a:prstGeom>
          <a:noFill/>
          <a:ln w="9525">
            <a:noFill/>
            <a:miter lim="800000"/>
            <a:headEnd/>
            <a:tailEnd/>
          </a:ln>
        </p:spPr>
      </p:pic>
      <p:pic>
        <p:nvPicPr>
          <p:cNvPr id="41986" name="Picture 8" descr="C:\Users\Administrator\Desktop\常用3D卡通图稿10000张\常用3D卡通图稿10000张\常用卡通图标 (885).png">
            <a:hlinkClick r:id="rId4" action="ppaction://hlinkfile"/>
          </p:cNvPr>
          <p:cNvPicPr>
            <a:picLocks noChangeAspect="1"/>
          </p:cNvPicPr>
          <p:nvPr/>
        </p:nvPicPr>
        <p:blipFill>
          <a:blip r:embed="rId5"/>
          <a:srcRect/>
          <a:stretch>
            <a:fillRect/>
          </a:stretch>
        </p:blipFill>
        <p:spPr bwMode="auto">
          <a:xfrm>
            <a:off x="7924800" y="5638800"/>
            <a:ext cx="1219200" cy="121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1"/>
          <p:cNvSpPr txBox="1">
            <a:spLocks noChangeArrowheads="1"/>
          </p:cNvSpPr>
          <p:nvPr/>
        </p:nvSpPr>
        <p:spPr bwMode="auto">
          <a:xfrm>
            <a:off x="465138" y="2428875"/>
            <a:ext cx="8215312" cy="3794125"/>
          </a:xfrm>
          <a:prstGeom prst="rect">
            <a:avLst/>
          </a:prstGeom>
          <a:noFill/>
          <a:ln w="9525">
            <a:noFill/>
            <a:miter lim="800000"/>
            <a:headEnd/>
            <a:tailEnd/>
          </a:ln>
        </p:spPr>
        <p:txBody>
          <a:bodyPr>
            <a:spAutoFit/>
          </a:bodyPr>
          <a:lstStyle/>
          <a:p>
            <a:pPr>
              <a:lnSpc>
                <a:spcPct val="150000"/>
              </a:lnSpc>
            </a:pPr>
            <a:r>
              <a:rPr lang="en-US" altLang="zh-CN" sz="3600">
                <a:solidFill>
                  <a:srgbClr val="0070C0"/>
                </a:solidFill>
                <a:latin typeface="微软雅黑" pitchFamily="34" charset="-122"/>
                <a:ea typeface="微软雅黑" pitchFamily="34" charset="-122"/>
              </a:rPr>
              <a:t>1.</a:t>
            </a:r>
            <a:r>
              <a:rPr lang="zh-CN" altLang="en-US" sz="3600">
                <a:solidFill>
                  <a:srgbClr val="0070C0"/>
                </a:solidFill>
                <a:latin typeface="微软雅黑" pitchFamily="34" charset="-122"/>
                <a:ea typeface="微软雅黑" pitchFamily="34" charset="-122"/>
              </a:rPr>
              <a:t>推荐课外阅读</a:t>
            </a:r>
            <a:r>
              <a:rPr lang="en-US" altLang="zh-CN" sz="3600">
                <a:solidFill>
                  <a:srgbClr val="0070C0"/>
                </a:solidFill>
                <a:latin typeface="微软雅黑" pitchFamily="34" charset="-122"/>
                <a:ea typeface="微软雅黑" pitchFamily="34" charset="-122"/>
              </a:rPr>
              <a:t>《</a:t>
            </a:r>
            <a:r>
              <a:rPr lang="zh-CN" altLang="en-US" sz="3600">
                <a:solidFill>
                  <a:srgbClr val="0070C0"/>
                </a:solidFill>
                <a:latin typeface="微软雅黑" pitchFamily="34" charset="-122"/>
                <a:ea typeface="微软雅黑" pitchFamily="34" charset="-122"/>
              </a:rPr>
              <a:t>林海雪原</a:t>
            </a:r>
            <a:r>
              <a:rPr lang="en-US" altLang="zh-CN" sz="3600">
                <a:solidFill>
                  <a:srgbClr val="0070C0"/>
                </a:solidFill>
                <a:latin typeface="微软雅黑" pitchFamily="34" charset="-122"/>
                <a:ea typeface="微软雅黑" pitchFamily="34" charset="-122"/>
              </a:rPr>
              <a:t>》</a:t>
            </a:r>
            <a:r>
              <a:rPr lang="zh-CN" altLang="en-US" sz="3600">
                <a:solidFill>
                  <a:srgbClr val="0070C0"/>
                </a:solidFill>
                <a:latin typeface="微软雅黑" pitchFamily="34" charset="-122"/>
                <a:ea typeface="微软雅黑" pitchFamily="34" charset="-122"/>
              </a:rPr>
              <a:t>。</a:t>
            </a:r>
            <a:endParaRPr lang="en-US" altLang="zh-CN" sz="3600">
              <a:solidFill>
                <a:srgbClr val="0070C0"/>
              </a:solidFill>
              <a:latin typeface="微软雅黑" pitchFamily="34" charset="-122"/>
              <a:ea typeface="微软雅黑" pitchFamily="34" charset="-122"/>
            </a:endParaRPr>
          </a:p>
          <a:p>
            <a:pPr>
              <a:lnSpc>
                <a:spcPct val="150000"/>
              </a:lnSpc>
            </a:pPr>
            <a:endParaRPr lang="zh-CN" altLang="en-US" sz="3600">
              <a:solidFill>
                <a:srgbClr val="0070C0"/>
              </a:solidFill>
              <a:latin typeface="微软雅黑" pitchFamily="34" charset="-122"/>
              <a:ea typeface="微软雅黑" pitchFamily="34" charset="-122"/>
            </a:endParaRPr>
          </a:p>
          <a:p>
            <a:pPr>
              <a:lnSpc>
                <a:spcPct val="150000"/>
              </a:lnSpc>
            </a:pPr>
            <a:r>
              <a:rPr lang="en-US" altLang="zh-CN" sz="3600">
                <a:solidFill>
                  <a:srgbClr val="0070C0"/>
                </a:solidFill>
                <a:latin typeface="微软雅黑" pitchFamily="34" charset="-122"/>
                <a:ea typeface="微软雅黑" pitchFamily="34" charset="-122"/>
              </a:rPr>
              <a:t>2.</a:t>
            </a:r>
            <a:r>
              <a:rPr lang="zh-CN" altLang="en-US" sz="3600">
                <a:solidFill>
                  <a:srgbClr val="0070C0"/>
                </a:solidFill>
                <a:latin typeface="微软雅黑" pitchFamily="34" charset="-122"/>
                <a:ea typeface="微软雅黑" pitchFamily="34" charset="-122"/>
              </a:rPr>
              <a:t>以</a:t>
            </a:r>
            <a:r>
              <a:rPr lang="en-US" altLang="zh-CN" sz="3600">
                <a:solidFill>
                  <a:srgbClr val="0070C0"/>
                </a:solidFill>
                <a:latin typeface="微软雅黑" pitchFamily="34" charset="-122"/>
                <a:ea typeface="微软雅黑" pitchFamily="34" charset="-122"/>
              </a:rPr>
              <a:t>《</a:t>
            </a:r>
            <a:r>
              <a:rPr lang="zh-CN" altLang="en-US" sz="3600">
                <a:solidFill>
                  <a:srgbClr val="0070C0"/>
                </a:solidFill>
                <a:latin typeface="微软雅黑" pitchFamily="34" charset="-122"/>
                <a:ea typeface="微软雅黑" pitchFamily="34" charset="-122"/>
              </a:rPr>
              <a:t>当试卷发下时</a:t>
            </a:r>
            <a:r>
              <a:rPr lang="en-US" altLang="zh-CN" sz="3600">
                <a:solidFill>
                  <a:srgbClr val="0070C0"/>
                </a:solidFill>
                <a:latin typeface="微软雅黑" pitchFamily="34" charset="-122"/>
                <a:ea typeface="微软雅黑" pitchFamily="34" charset="-122"/>
              </a:rPr>
              <a:t>》</a:t>
            </a:r>
            <a:r>
              <a:rPr lang="zh-CN" altLang="en-US" sz="3600">
                <a:solidFill>
                  <a:srgbClr val="0070C0"/>
                </a:solidFill>
                <a:latin typeface="微软雅黑" pitchFamily="34" charset="-122"/>
                <a:ea typeface="微软雅黑" pitchFamily="34" charset="-122"/>
              </a:rPr>
              <a:t>为题写一段话，学习人物的心理活动描写。</a:t>
            </a:r>
          </a:p>
          <a:p>
            <a:pPr>
              <a:lnSpc>
                <a:spcPct val="150000"/>
              </a:lnSpc>
            </a:pPr>
            <a:endParaRPr lang="zh-CN" altLang="en-US"/>
          </a:p>
        </p:txBody>
      </p:sp>
      <p:sp>
        <p:nvSpPr>
          <p:cNvPr id="43010" name="矩形 4"/>
          <p:cNvSpPr>
            <a:spLocks noChangeArrowheads="1"/>
          </p:cNvSpPr>
          <p:nvPr/>
        </p:nvSpPr>
        <p:spPr bwMode="auto">
          <a:xfrm>
            <a:off x="1785938" y="1262063"/>
            <a:ext cx="3262312" cy="708025"/>
          </a:xfrm>
          <a:prstGeom prst="rect">
            <a:avLst/>
          </a:prstGeom>
          <a:noFill/>
          <a:ln w="9525">
            <a:noFill/>
            <a:miter lim="800000"/>
            <a:headEnd/>
            <a:tailEnd/>
          </a:ln>
        </p:spPr>
        <p:txBody>
          <a:bodyPr wrap="none">
            <a:spAutoFit/>
          </a:bodyPr>
          <a:lstStyle/>
          <a:p>
            <a:r>
              <a:rPr lang="en-US" altLang="zh-CN" sz="4000" b="1">
                <a:solidFill>
                  <a:srgbClr val="FF0000"/>
                </a:solidFill>
                <a:latin typeface="微软雅黑" pitchFamily="34" charset="-122"/>
                <a:ea typeface="微软雅黑" pitchFamily="34" charset="-122"/>
              </a:rPr>
              <a:t>【</a:t>
            </a:r>
            <a:r>
              <a:rPr lang="zh-CN" altLang="en-US" sz="4000" b="1">
                <a:solidFill>
                  <a:srgbClr val="FF0000"/>
                </a:solidFill>
                <a:latin typeface="微软雅黑" pitchFamily="34" charset="-122"/>
                <a:ea typeface="微软雅黑" pitchFamily="34" charset="-122"/>
              </a:rPr>
              <a:t>布置作业</a:t>
            </a:r>
            <a:r>
              <a:rPr lang="en-US" altLang="zh-CN" sz="4000" b="1">
                <a:solidFill>
                  <a:srgbClr val="FF0000"/>
                </a:solidFill>
                <a:latin typeface="微软雅黑" pitchFamily="34" charset="-122"/>
                <a:ea typeface="微软雅黑" pitchFamily="34" charset="-122"/>
              </a:rPr>
              <a:t>】</a:t>
            </a:r>
            <a:endParaRPr lang="zh-CN" altLang="en-US" sz="4000">
              <a:solidFill>
                <a:srgbClr val="FF0000"/>
              </a:solidFill>
              <a:latin typeface="微软雅黑" pitchFamily="34" charset="-122"/>
              <a:ea typeface="微软雅黑" pitchFamily="34" charset="-122"/>
            </a:endParaRPr>
          </a:p>
        </p:txBody>
      </p:sp>
      <p:pic>
        <p:nvPicPr>
          <p:cNvPr id="43011" name="Picture 4" descr="C:\Users\Administrator\Desktop\做课\图库\图片大全\图片15.png"/>
          <p:cNvPicPr>
            <a:picLocks noChangeAspect="1"/>
          </p:cNvPicPr>
          <p:nvPr/>
        </p:nvPicPr>
        <p:blipFill>
          <a:blip r:embed="rId2"/>
          <a:srcRect/>
          <a:stretch>
            <a:fillRect/>
          </a:stretch>
        </p:blipFill>
        <p:spPr bwMode="auto">
          <a:xfrm>
            <a:off x="428625" y="833438"/>
            <a:ext cx="1381125" cy="15954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 descr="C:\Users\Administrator\Desktop\做课\PPT-bg 精制背景图1500张\皮皮淘PPT精英宝库 精选背景图 (1283).jpg"/>
          <p:cNvPicPr>
            <a:picLocks noChangeAspect="1"/>
          </p:cNvPicPr>
          <p:nvPr/>
        </p:nvPicPr>
        <p:blipFill>
          <a:blip r:embed="rId2"/>
          <a:srcRect/>
          <a:stretch>
            <a:fillRect/>
          </a:stretch>
        </p:blipFill>
        <p:spPr bwMode="auto">
          <a:xfrm>
            <a:off x="0" y="928688"/>
            <a:ext cx="9144000" cy="5429250"/>
          </a:xfrm>
          <a:prstGeom prst="rect">
            <a:avLst/>
          </a:prstGeom>
          <a:noFill/>
          <a:ln w="9525">
            <a:noFill/>
            <a:miter lim="800000"/>
            <a:headEnd/>
            <a:tailEnd/>
          </a:ln>
        </p:spPr>
      </p:pic>
      <p:sp>
        <p:nvSpPr>
          <p:cNvPr id="3" name="矩形 2"/>
          <p:cNvSpPr/>
          <p:nvPr/>
        </p:nvSpPr>
        <p:spPr>
          <a:xfrm>
            <a:off x="785786" y="1428736"/>
            <a:ext cx="1346934" cy="3785652"/>
          </a:xfrm>
          <a:prstGeom prst="rect">
            <a:avLst/>
          </a:prstGeom>
          <a:noFill/>
        </p:spPr>
        <p:txBody>
          <a:bodyPr>
            <a:spAutoFit/>
          </a:bodyPr>
          <a:lstStyle/>
          <a:p>
            <a:pPr algn="ctr">
              <a:buFont typeface="Arial" panose="020B0604020202020204" pitchFamily="34" charset="0"/>
              <a:buNone/>
              <a:defRPr/>
            </a:pPr>
            <a:r>
              <a:rPr lang="zh-CN" altLang="en-US" sz="6000" dirty="0">
                <a:ln w="1905"/>
                <a:solidFill>
                  <a:srgbClr val="FF0000"/>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板书设计</a:t>
            </a:r>
          </a:p>
        </p:txBody>
      </p:sp>
      <p:sp>
        <p:nvSpPr>
          <p:cNvPr id="21508" name="TextBox 5"/>
          <p:cNvSpPr txBox="1">
            <a:spLocks noChangeArrowheads="1"/>
          </p:cNvSpPr>
          <p:nvPr/>
        </p:nvSpPr>
        <p:spPr bwMode="auto">
          <a:xfrm>
            <a:off x="3143250" y="1857375"/>
            <a:ext cx="4627563" cy="4308475"/>
          </a:xfrm>
          <a:prstGeom prst="rect">
            <a:avLst/>
          </a:prstGeom>
          <a:noFill/>
          <a:ln w="9525">
            <a:noFill/>
            <a:miter lim="800000"/>
            <a:headEnd/>
            <a:tailEnd/>
          </a:ln>
        </p:spPr>
        <p:txBody>
          <a:bodyPr wrap="none">
            <a:spAutoFit/>
          </a:bodyPr>
          <a:lstStyle/>
          <a:p>
            <a:r>
              <a:rPr lang="en-US" altLang="zh-CN" b="1"/>
              <a:t> </a:t>
            </a:r>
            <a:endParaRPr lang="zh-CN" altLang="en-US"/>
          </a:p>
          <a:p>
            <a:r>
              <a:rPr lang="zh-CN" altLang="en-US" sz="3200">
                <a:solidFill>
                  <a:srgbClr val="00B050"/>
                </a:solidFill>
                <a:latin typeface="微软雅黑" pitchFamily="34" charset="-122"/>
                <a:ea typeface="微软雅黑" pitchFamily="34" charset="-122"/>
              </a:rPr>
              <a:t>                      临危不乱</a:t>
            </a:r>
          </a:p>
          <a:p>
            <a:r>
              <a:rPr lang="en-US" altLang="zh-CN" sz="3200">
                <a:solidFill>
                  <a:srgbClr val="00B050"/>
                </a:solidFill>
                <a:latin typeface="微软雅黑" pitchFamily="34" charset="-122"/>
                <a:ea typeface="微软雅黑" pitchFamily="34" charset="-122"/>
              </a:rPr>
              <a:t> </a:t>
            </a:r>
            <a:endParaRPr lang="zh-CN" altLang="en-US" sz="3200">
              <a:solidFill>
                <a:srgbClr val="00B050"/>
              </a:solidFill>
              <a:latin typeface="微软雅黑" pitchFamily="34" charset="-122"/>
              <a:ea typeface="微软雅黑" pitchFamily="34" charset="-122"/>
            </a:endParaRPr>
          </a:p>
          <a:p>
            <a:r>
              <a:rPr lang="en-US" altLang="zh-CN" sz="3200">
                <a:solidFill>
                  <a:srgbClr val="00B050"/>
                </a:solidFill>
                <a:latin typeface="微软雅黑" pitchFamily="34" charset="-122"/>
                <a:ea typeface="微软雅黑" pitchFamily="34" charset="-122"/>
              </a:rPr>
              <a:t>28.</a:t>
            </a:r>
            <a:r>
              <a:rPr lang="zh-CN" altLang="en-US" sz="3200">
                <a:solidFill>
                  <a:srgbClr val="00B050"/>
                </a:solidFill>
                <a:latin typeface="微软雅黑" pitchFamily="34" charset="-122"/>
                <a:ea typeface="微软雅黑" pitchFamily="34" charset="-122"/>
              </a:rPr>
              <a:t>杨子荣        大智大勇</a:t>
            </a:r>
            <a:endParaRPr lang="en-US" altLang="zh-CN" sz="3200">
              <a:solidFill>
                <a:srgbClr val="00B050"/>
              </a:solidFill>
              <a:latin typeface="微软雅黑" pitchFamily="34" charset="-122"/>
              <a:ea typeface="微软雅黑" pitchFamily="34" charset="-122"/>
            </a:endParaRPr>
          </a:p>
          <a:p>
            <a:r>
              <a:rPr lang="zh-CN" altLang="en-US" sz="3200">
                <a:solidFill>
                  <a:srgbClr val="00B050"/>
                </a:solidFill>
                <a:latin typeface="微软雅黑" pitchFamily="34" charset="-122"/>
                <a:ea typeface="微软雅黑" pitchFamily="34" charset="-122"/>
              </a:rPr>
              <a:t>借题发挥</a:t>
            </a:r>
            <a:endParaRPr lang="en-US" altLang="zh-CN" sz="3200">
              <a:solidFill>
                <a:srgbClr val="00B050"/>
              </a:solidFill>
              <a:latin typeface="微软雅黑" pitchFamily="34" charset="-122"/>
              <a:ea typeface="微软雅黑" pitchFamily="34" charset="-122"/>
            </a:endParaRPr>
          </a:p>
          <a:p>
            <a:r>
              <a:rPr lang="en-US" altLang="zh-CN" sz="3200">
                <a:solidFill>
                  <a:srgbClr val="00B050"/>
                </a:solidFill>
                <a:latin typeface="微软雅黑" pitchFamily="34" charset="-122"/>
                <a:ea typeface="微软雅黑" pitchFamily="34" charset="-122"/>
              </a:rPr>
              <a:t>                      </a:t>
            </a:r>
            <a:r>
              <a:rPr lang="zh-CN" altLang="en-US" sz="3200">
                <a:solidFill>
                  <a:srgbClr val="00B050"/>
                </a:solidFill>
                <a:latin typeface="微软雅黑" pitchFamily="34" charset="-122"/>
                <a:ea typeface="微软雅黑" pitchFamily="34" charset="-122"/>
              </a:rPr>
              <a:t>忠于革命</a:t>
            </a:r>
          </a:p>
          <a:p>
            <a:r>
              <a:rPr lang="en-US" sz="3200">
                <a:solidFill>
                  <a:srgbClr val="00B050"/>
                </a:solidFill>
                <a:latin typeface="微软雅黑" pitchFamily="34" charset="-122"/>
                <a:ea typeface="微软雅黑" pitchFamily="34" charset="-122"/>
              </a:rPr>
              <a:t> </a:t>
            </a:r>
            <a:endParaRPr lang="zh-CN" altLang="en-US" sz="3200">
              <a:solidFill>
                <a:srgbClr val="00B050"/>
              </a:solidFill>
              <a:latin typeface="微软雅黑" pitchFamily="34" charset="-122"/>
              <a:ea typeface="微软雅黑" pitchFamily="34" charset="-122"/>
            </a:endParaRPr>
          </a:p>
          <a:p>
            <a:r>
              <a:rPr lang="zh-CN" altLang="en-US" sz="3200">
                <a:solidFill>
                  <a:srgbClr val="00B050"/>
                </a:solidFill>
                <a:latin typeface="微软雅黑" pitchFamily="34" charset="-122"/>
                <a:ea typeface="微软雅黑" pitchFamily="34" charset="-122"/>
              </a:rPr>
              <a:t>                     </a:t>
            </a:r>
          </a:p>
          <a:p>
            <a:endParaRPr lang="zh-CN" altLang="en-US" sz="3200">
              <a:latin typeface="微软雅黑" pitchFamily="34" charset="-122"/>
              <a:ea typeface="微软雅黑" pitchFamily="34" charset="-122"/>
            </a:endParaRPr>
          </a:p>
        </p:txBody>
      </p:sp>
      <p:sp>
        <p:nvSpPr>
          <p:cNvPr id="21509" name="左大括号 9"/>
          <p:cNvSpPr>
            <a:spLocks/>
          </p:cNvSpPr>
          <p:nvPr/>
        </p:nvSpPr>
        <p:spPr bwMode="auto">
          <a:xfrm>
            <a:off x="5214938" y="2214563"/>
            <a:ext cx="428625" cy="2428875"/>
          </a:xfrm>
          <a:prstGeom prst="leftBrace">
            <a:avLst>
              <a:gd name="adj1" fmla="val 8343"/>
              <a:gd name="adj2" fmla="val 50000"/>
            </a:avLst>
          </a:prstGeom>
          <a:solidFill>
            <a:schemeClr val="bg1"/>
          </a:solidFill>
          <a:ln w="9525">
            <a:solidFill>
              <a:schemeClr val="tx1"/>
            </a:solidFill>
            <a:round/>
            <a:headEnd/>
            <a:tailEnd/>
          </a:ln>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1508"/>
                                        </p:tgtEl>
                                        <p:attrNameLst>
                                          <p:attrName>style.visibility</p:attrName>
                                        </p:attrNameLst>
                                      </p:cBhvr>
                                      <p:to>
                                        <p:strVal val="visible"/>
                                      </p:to>
                                    </p:set>
                                    <p:anim calcmode="lin" valueType="num">
                                      <p:cBhvr>
                                        <p:cTn id="12" dur="1" fill="hold"/>
                                        <p:tgtEl>
                                          <p:spTgt spid="21508"/>
                                        </p:tgtEl>
                                      </p:cBhvr>
                                    </p:anim>
                                  </p:childTnLst>
                                </p:cTn>
                              </p:par>
                              <p:par>
                                <p:cTn id="13" presetID="24" presetClass="entr" presetSubtype="0" fill="hold" grpId="0" nodeType="withEffect">
                                  <p:stCondLst>
                                    <p:cond delay="0"/>
                                  </p:stCondLst>
                                  <p:childTnLst>
                                    <p:set>
                                      <p:cBhvr>
                                        <p:cTn id="14" dur="1" fill="hold">
                                          <p:stCondLst>
                                            <p:cond delay="0"/>
                                          </p:stCondLst>
                                        </p:cTn>
                                        <p:tgtEl>
                                          <p:spTgt spid="21509"/>
                                        </p:tgtEl>
                                        <p:attrNameLst>
                                          <p:attrName>style.visibility</p:attrName>
                                        </p:attrNameLst>
                                      </p:cBhvr>
                                      <p:to>
                                        <p:strVal val="visible"/>
                                      </p:to>
                                    </p:set>
                                    <p:anim calcmode="lin" valueType="num">
                                      <p:cBhvr>
                                        <p:cTn id="15" dur="1" fill="hold"/>
                                        <p:tgtEl>
                                          <p:spTgt spid="2150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P spid="21509"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idx="4294967295"/>
          </p:nvPr>
        </p:nvSpPr>
        <p:spPr>
          <a:xfrm>
            <a:off x="-20638" y="636588"/>
            <a:ext cx="3357563" cy="1143000"/>
          </a:xfrm>
          <a:ln/>
        </p:spPr>
        <p:txBody>
          <a:bodyPr/>
          <a:lstStyle/>
          <a:p>
            <a:pPr algn="l"/>
            <a:r>
              <a:rPr lang="en-US" altLang="zh-CN" smtClean="0">
                <a:solidFill>
                  <a:srgbClr val="002060"/>
                </a:solidFill>
                <a:latin typeface="微软雅黑" pitchFamily="34" charset="-122"/>
                <a:ea typeface="微软雅黑" pitchFamily="34" charset="-122"/>
              </a:rPr>
              <a:t>【</a:t>
            </a:r>
            <a:r>
              <a:rPr lang="zh-CN" altLang="en-US" smtClean="0">
                <a:solidFill>
                  <a:srgbClr val="002060"/>
                </a:solidFill>
                <a:latin typeface="微软雅黑" pitchFamily="34" charset="-122"/>
                <a:ea typeface="微软雅黑" pitchFamily="34" charset="-122"/>
              </a:rPr>
              <a:t>教学目标</a:t>
            </a:r>
            <a:r>
              <a:rPr lang="en-US" altLang="zh-CN" smtClean="0">
                <a:solidFill>
                  <a:srgbClr val="002060"/>
                </a:solidFill>
                <a:latin typeface="微软雅黑" pitchFamily="34" charset="-122"/>
                <a:ea typeface="微软雅黑" pitchFamily="34" charset="-122"/>
              </a:rPr>
              <a:t>】</a:t>
            </a:r>
            <a:endParaRPr lang="zh-CN" altLang="zh-CN" smtClean="0">
              <a:solidFill>
                <a:srgbClr val="002060"/>
              </a:solidFill>
              <a:latin typeface="微软雅黑" pitchFamily="34" charset="-122"/>
              <a:ea typeface="微软雅黑" pitchFamily="34" charset="-122"/>
            </a:endParaRPr>
          </a:p>
        </p:txBody>
      </p:sp>
      <p:sp>
        <p:nvSpPr>
          <p:cNvPr id="6147" name="TextBox 3"/>
          <p:cNvSpPr txBox="1">
            <a:spLocks noChangeArrowheads="1"/>
          </p:cNvSpPr>
          <p:nvPr/>
        </p:nvSpPr>
        <p:spPr bwMode="auto">
          <a:xfrm>
            <a:off x="377825" y="1871663"/>
            <a:ext cx="8072438" cy="4022725"/>
          </a:xfrm>
          <a:prstGeom prst="rect">
            <a:avLst/>
          </a:prstGeom>
          <a:noFill/>
          <a:ln w="9525">
            <a:noFill/>
            <a:miter lim="800000"/>
            <a:headEnd/>
            <a:tailEnd/>
          </a:ln>
        </p:spPr>
        <p:txBody>
          <a:bodyPr>
            <a:spAutoFit/>
          </a:bodyPr>
          <a:lstStyle/>
          <a:p>
            <a:pPr>
              <a:lnSpc>
                <a:spcPct val="150000"/>
              </a:lnSpc>
            </a:pPr>
            <a:r>
              <a:rPr lang="en-US" altLang="zh-CN" sz="3200">
                <a:latin typeface="微软雅黑" pitchFamily="34" charset="-122"/>
                <a:ea typeface="微软雅黑" pitchFamily="34" charset="-122"/>
              </a:rPr>
              <a:t>1.</a:t>
            </a:r>
            <a:r>
              <a:rPr lang="zh-CN" altLang="en-US" sz="3200">
                <a:latin typeface="微软雅黑" pitchFamily="34" charset="-122"/>
                <a:ea typeface="微软雅黑" pitchFamily="34" charset="-122"/>
              </a:rPr>
              <a:t>自主学习生字新词。</a:t>
            </a:r>
            <a:endParaRPr lang="en-US" altLang="zh-CN" sz="3200">
              <a:latin typeface="微软雅黑" pitchFamily="34" charset="-122"/>
              <a:ea typeface="微软雅黑" pitchFamily="34" charset="-122"/>
            </a:endParaRPr>
          </a:p>
          <a:p>
            <a:pPr>
              <a:lnSpc>
                <a:spcPct val="150000"/>
              </a:lnSpc>
            </a:pPr>
            <a:r>
              <a:rPr lang="en-US" altLang="zh-CN" sz="3200">
                <a:latin typeface="微软雅黑" pitchFamily="34" charset="-122"/>
                <a:ea typeface="微软雅黑" pitchFamily="34" charset="-122"/>
              </a:rPr>
              <a:t>2.</a:t>
            </a:r>
            <a:r>
              <a:rPr lang="zh-CN" altLang="en-US" sz="3200">
                <a:latin typeface="微软雅黑" pitchFamily="34" charset="-122"/>
                <a:ea typeface="微软雅黑" pitchFamily="34" charset="-122"/>
              </a:rPr>
              <a:t>正确、流利、有感情地朗读课文，在读中感悟作品对英雄杨子荣心理的描写。</a:t>
            </a:r>
            <a:endParaRPr lang="en-US" altLang="zh-CN" sz="3200">
              <a:latin typeface="微软雅黑" pitchFamily="34" charset="-122"/>
              <a:ea typeface="微软雅黑" pitchFamily="34" charset="-122"/>
            </a:endParaRPr>
          </a:p>
          <a:p>
            <a:pPr>
              <a:lnSpc>
                <a:spcPct val="150000"/>
              </a:lnSpc>
            </a:pPr>
            <a:r>
              <a:rPr lang="en-US" altLang="zh-CN" sz="3200">
                <a:latin typeface="微软雅黑" pitchFamily="34" charset="-122"/>
                <a:ea typeface="微软雅黑" pitchFamily="34" charset="-122"/>
              </a:rPr>
              <a:t>3.</a:t>
            </a:r>
            <a:r>
              <a:rPr lang="zh-CN" altLang="en-US" sz="3200">
                <a:latin typeface="微软雅黑" pitchFamily="34" charset="-122"/>
                <a:ea typeface="微软雅黑" pitchFamily="34" charset="-122"/>
              </a:rPr>
              <a:t>理解课文内容，体会人物形象，激发学生对英雄人物的赞美之情。</a:t>
            </a:r>
          </a:p>
          <a:p>
            <a:endParaRPr lang="zh-CN" altLang="en-US">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charRg st="13" end="50"/>
                                            </p:txEl>
                                          </p:spTgt>
                                        </p:tgtEl>
                                        <p:attrNameLst>
                                          <p:attrName>style.visibility</p:attrName>
                                        </p:attrNameLst>
                                      </p:cBhvr>
                                      <p:to>
                                        <p:strVal val="visible"/>
                                      </p:to>
                                    </p:set>
                                    <p:anim calcmode="lin" valueType="num">
                                      <p:cBhvr additive="base">
                                        <p:cTn id="13" dur="500" fill="hold"/>
                                        <p:tgtEl>
                                          <p:spTgt spid="6147">
                                            <p:txEl>
                                              <p:charRg st="13" end="5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charRg st="13" end="5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charRg st="51" end="82"/>
                                            </p:txEl>
                                          </p:spTgt>
                                        </p:tgtEl>
                                        <p:attrNameLst>
                                          <p:attrName>style.visibility</p:attrName>
                                        </p:attrNameLst>
                                      </p:cBhvr>
                                      <p:to>
                                        <p:strVal val="visible"/>
                                      </p:to>
                                    </p:set>
                                    <p:anim calcmode="lin" valueType="num">
                                      <p:cBhvr additive="base">
                                        <p:cTn id="19" dur="500" fill="hold"/>
                                        <p:tgtEl>
                                          <p:spTgt spid="6147">
                                            <p:txEl>
                                              <p:charRg st="51" end="8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charRg st="51" end="8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2"/>
          <p:cNvSpPr txBox="1">
            <a:spLocks noChangeArrowheads="1"/>
          </p:cNvSpPr>
          <p:nvPr/>
        </p:nvSpPr>
        <p:spPr bwMode="auto">
          <a:xfrm>
            <a:off x="3997325" y="1212850"/>
            <a:ext cx="4941888" cy="4845050"/>
          </a:xfrm>
          <a:prstGeom prst="rect">
            <a:avLst/>
          </a:prstGeom>
          <a:noFill/>
          <a:ln w="9525">
            <a:noFill/>
            <a:miter lim="800000"/>
            <a:headEnd/>
            <a:tailEnd/>
          </a:ln>
        </p:spPr>
        <p:txBody>
          <a:bodyPr>
            <a:spAutoFit/>
          </a:bodyPr>
          <a:lstStyle/>
          <a:p>
            <a:pPr>
              <a:lnSpc>
                <a:spcPct val="150000"/>
              </a:lnSpc>
            </a:pPr>
            <a:r>
              <a:rPr lang="zh-CN" altLang="en-US" sz="2400">
                <a:latin typeface="微软雅黑" pitchFamily="34" charset="-122"/>
                <a:ea typeface="微软雅黑" pitchFamily="34" charset="-122"/>
              </a:rPr>
              <a:t>        </a:t>
            </a:r>
            <a:r>
              <a:rPr lang="zh-CN" altLang="en-US" sz="2400">
                <a:solidFill>
                  <a:srgbClr val="002060"/>
                </a:solidFill>
                <a:latin typeface="微软雅黑" pitchFamily="34" charset="-122"/>
                <a:ea typeface="微软雅黑" pitchFamily="34" charset="-122"/>
              </a:rPr>
              <a:t>杨子荣（</a:t>
            </a:r>
            <a:r>
              <a:rPr lang="en-US" altLang="zh-CN" sz="2400">
                <a:solidFill>
                  <a:srgbClr val="002060"/>
                </a:solidFill>
                <a:latin typeface="微软雅黑" pitchFamily="34" charset="-122"/>
                <a:ea typeface="微软雅黑" pitchFamily="34" charset="-122"/>
              </a:rPr>
              <a:t>1917-1947</a:t>
            </a:r>
            <a:r>
              <a:rPr lang="zh-CN" altLang="en-US" sz="2400">
                <a:solidFill>
                  <a:srgbClr val="002060"/>
                </a:solidFill>
                <a:latin typeface="微软雅黑" pitchFamily="34" charset="-122"/>
                <a:ea typeface="微软雅黑" pitchFamily="34" charset="-122"/>
              </a:rPr>
              <a:t>），原名杨宗贵，山东牟平人。</a:t>
            </a:r>
            <a:r>
              <a:rPr lang="en-US" altLang="zh-CN" sz="2400">
                <a:solidFill>
                  <a:srgbClr val="002060"/>
                </a:solidFill>
                <a:latin typeface="微软雅黑" pitchFamily="34" charset="-122"/>
                <a:ea typeface="微软雅黑" pitchFamily="34" charset="-122"/>
              </a:rPr>
              <a:t>1929</a:t>
            </a:r>
            <a:r>
              <a:rPr lang="zh-CN" altLang="en-US" sz="2400">
                <a:solidFill>
                  <a:srgbClr val="002060"/>
                </a:solidFill>
                <a:latin typeface="微软雅黑" pitchFamily="34" charset="-122"/>
                <a:ea typeface="微软雅黑" pitchFamily="34" charset="-122"/>
              </a:rPr>
              <a:t>年，杨子荣一家因生活所迫，迁往安东谋生。九一八事变后，日军侵占安东地区，他被日军抓当劳工。</a:t>
            </a:r>
            <a:r>
              <a:rPr lang="en-US" altLang="zh-CN" sz="2400">
                <a:solidFill>
                  <a:srgbClr val="002060"/>
                </a:solidFill>
                <a:latin typeface="微软雅黑" pitchFamily="34" charset="-122"/>
                <a:ea typeface="微软雅黑" pitchFamily="34" charset="-122"/>
              </a:rPr>
              <a:t>1943</a:t>
            </a:r>
            <a:r>
              <a:rPr lang="zh-CN" altLang="en-US" sz="2400">
                <a:solidFill>
                  <a:srgbClr val="002060"/>
                </a:solidFill>
                <a:latin typeface="微软雅黑" pitchFamily="34" charset="-122"/>
                <a:ea typeface="微软雅黑" pitchFamily="34" charset="-122"/>
              </a:rPr>
              <a:t>年，他不忍洋人的欺凌，从东北跑回山东家乡。</a:t>
            </a:r>
            <a:r>
              <a:rPr lang="en-US" altLang="zh-CN" sz="2400">
                <a:solidFill>
                  <a:srgbClr val="002060"/>
                </a:solidFill>
                <a:latin typeface="微软雅黑" pitchFamily="34" charset="-122"/>
                <a:ea typeface="微软雅黑" pitchFamily="34" charset="-122"/>
              </a:rPr>
              <a:t>1945</a:t>
            </a:r>
            <a:r>
              <a:rPr lang="zh-CN" altLang="en-US" sz="2400">
                <a:solidFill>
                  <a:srgbClr val="002060"/>
                </a:solidFill>
                <a:latin typeface="微软雅黑" pitchFamily="34" charset="-122"/>
                <a:ea typeface="微软雅黑" pitchFamily="34" charset="-122"/>
              </a:rPr>
              <a:t>年参加八路军，历任战士、班长、团侦察排长等职。</a:t>
            </a:r>
          </a:p>
          <a:p>
            <a:endParaRPr lang="zh-CN" altLang="en-US" sz="2400"/>
          </a:p>
        </p:txBody>
      </p:sp>
      <p:pic>
        <p:nvPicPr>
          <p:cNvPr id="7171" name="Picture 2" descr="C:\Users\Administrator\Desktop\图片\2.jpg"/>
          <p:cNvPicPr>
            <a:picLocks noChangeAspect="1"/>
          </p:cNvPicPr>
          <p:nvPr/>
        </p:nvPicPr>
        <p:blipFill>
          <a:blip r:embed="rId2"/>
          <a:srcRect l="8929" t="6912" b="17050"/>
          <a:stretch>
            <a:fillRect/>
          </a:stretch>
        </p:blipFill>
        <p:spPr bwMode="auto">
          <a:xfrm>
            <a:off x="458788" y="1138238"/>
            <a:ext cx="3449637" cy="3748087"/>
          </a:xfrm>
          <a:prstGeom prst="rect">
            <a:avLst/>
          </a:prstGeom>
          <a:noFill/>
          <a:ln w="9525">
            <a:noFill/>
            <a:miter lim="800000"/>
            <a:headEnd/>
            <a:tailEnd/>
          </a:ln>
        </p:spPr>
      </p:pic>
      <p:sp>
        <p:nvSpPr>
          <p:cNvPr id="7" name="矩形 6"/>
          <p:cNvSpPr/>
          <p:nvPr/>
        </p:nvSpPr>
        <p:spPr>
          <a:xfrm>
            <a:off x="960412" y="5135259"/>
            <a:ext cx="2262158" cy="923330"/>
          </a:xfrm>
          <a:prstGeom prst="rect">
            <a:avLst/>
          </a:prstGeom>
          <a:noFill/>
        </p:spPr>
        <p:txBody>
          <a:bodyPr wrap="none">
            <a:spAutoFit/>
          </a:bodyPr>
          <a:lstStyle/>
          <a:p>
            <a:pPr algn="ctr">
              <a:buFont typeface="Arial" panose="020B0604020202020204" pitchFamily="34" charset="0"/>
              <a:buNone/>
              <a:defRPr/>
            </a:pPr>
            <a:r>
              <a:rPr lang="zh-CN" altLang="en-US" sz="5400" b="1" dirty="0">
                <a:ln w="1905"/>
                <a:solidFill>
                  <a:srgbClr val="A50021"/>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杨子荣</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checkerboard(across)">
                                      <p:cBhvr>
                                        <p:cTn id="7" dur="500"/>
                                        <p:tgtEl>
                                          <p:spTgt spid="7171"/>
                                        </p:tgtEl>
                                      </p:cBhvr>
                                    </p:animEffect>
                                  </p:childTnLst>
                                </p:cTn>
                              </p:par>
                              <p:par>
                                <p:cTn id="8" presetID="5"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170"/>
                                        </p:tgtEl>
                                        <p:attrNameLst>
                                          <p:attrName>style.visibility</p:attrName>
                                        </p:attrNameLst>
                                      </p:cBhvr>
                                      <p:to>
                                        <p:strVal val="visible"/>
                                      </p:to>
                                    </p:set>
                                    <p:animEffect transition="in" filter="blinds(horizontal)">
                                      <p:cBhvr>
                                        <p:cTn id="15"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Box 1"/>
          <p:cNvSpPr txBox="1">
            <a:spLocks noChangeArrowheads="1"/>
          </p:cNvSpPr>
          <p:nvPr/>
        </p:nvSpPr>
        <p:spPr bwMode="auto">
          <a:xfrm>
            <a:off x="928688" y="3883025"/>
            <a:ext cx="7494587" cy="1046163"/>
          </a:xfrm>
          <a:prstGeom prst="rect">
            <a:avLst/>
          </a:prstGeom>
          <a:noFill/>
          <a:ln w="9525">
            <a:noFill/>
            <a:miter lim="800000"/>
            <a:headEnd/>
            <a:tailEnd/>
          </a:ln>
        </p:spPr>
        <p:txBody>
          <a:bodyPr wrap="none">
            <a:spAutoFit/>
          </a:bodyPr>
          <a:lstStyle/>
          <a:p>
            <a:r>
              <a:rPr lang="zh-CN" altLang="en-US" sz="4400">
                <a:latin typeface="微软雅黑" pitchFamily="34" charset="-122"/>
                <a:ea typeface="微软雅黑" pitchFamily="34" charset="-122"/>
              </a:rPr>
              <a:t>狡</a:t>
            </a:r>
            <a:r>
              <a:rPr lang="zh-CN" altLang="en-US" sz="4400">
                <a:solidFill>
                  <a:srgbClr val="00B050"/>
                </a:solidFill>
                <a:latin typeface="微软雅黑" pitchFamily="34" charset="-122"/>
                <a:ea typeface="微软雅黑" pitchFamily="34" charset="-122"/>
              </a:rPr>
              <a:t>诈</a:t>
            </a:r>
            <a:r>
              <a:rPr lang="en-US" sz="4400">
                <a:latin typeface="微软雅黑" pitchFamily="34" charset="-122"/>
                <a:ea typeface="微软雅黑" pitchFamily="34" charset="-122"/>
              </a:rPr>
              <a:t>   </a:t>
            </a:r>
            <a:r>
              <a:rPr lang="zh-CN" altLang="en-US" sz="4400">
                <a:solidFill>
                  <a:srgbClr val="00B050"/>
                </a:solidFill>
                <a:latin typeface="微软雅黑" pitchFamily="34" charset="-122"/>
                <a:ea typeface="微软雅黑" pitchFamily="34" charset="-122"/>
              </a:rPr>
              <a:t>匪</a:t>
            </a:r>
            <a:r>
              <a:rPr lang="zh-CN" altLang="en-US" sz="4400">
                <a:latin typeface="微软雅黑" pitchFamily="34" charset="-122"/>
                <a:ea typeface="微软雅黑" pitchFamily="34" charset="-122"/>
              </a:rPr>
              <a:t>徒</a:t>
            </a:r>
            <a:r>
              <a:rPr lang="en-US" sz="4400">
                <a:latin typeface="微软雅黑" pitchFamily="34" charset="-122"/>
                <a:ea typeface="微软雅黑" pitchFamily="34" charset="-122"/>
              </a:rPr>
              <a:t>  </a:t>
            </a:r>
            <a:r>
              <a:rPr lang="zh-CN" altLang="en-US" sz="4400">
                <a:solidFill>
                  <a:srgbClr val="00B050"/>
                </a:solidFill>
                <a:latin typeface="微软雅黑" pitchFamily="34" charset="-122"/>
                <a:ea typeface="微软雅黑" pitchFamily="34" charset="-122"/>
              </a:rPr>
              <a:t>匣</a:t>
            </a:r>
            <a:r>
              <a:rPr lang="zh-CN" altLang="en-US" sz="4400">
                <a:latin typeface="微软雅黑" pitchFamily="34" charset="-122"/>
                <a:ea typeface="微软雅黑" pitchFamily="34" charset="-122"/>
              </a:rPr>
              <a:t>子</a:t>
            </a:r>
            <a:r>
              <a:rPr lang="en-US" sz="4400">
                <a:latin typeface="微软雅黑" pitchFamily="34" charset="-122"/>
                <a:ea typeface="微软雅黑" pitchFamily="34" charset="-122"/>
              </a:rPr>
              <a:t>  </a:t>
            </a:r>
            <a:r>
              <a:rPr lang="zh-CN" altLang="en-US" sz="4400">
                <a:latin typeface="微软雅黑" pitchFamily="34" charset="-122"/>
                <a:ea typeface="微软雅黑" pitchFamily="34" charset="-122"/>
              </a:rPr>
              <a:t>警</a:t>
            </a:r>
            <a:r>
              <a:rPr lang="zh-CN" altLang="en-US" sz="4400">
                <a:solidFill>
                  <a:srgbClr val="00B050"/>
                </a:solidFill>
                <a:latin typeface="微软雅黑" pitchFamily="34" charset="-122"/>
                <a:ea typeface="微软雅黑" pitchFamily="34" charset="-122"/>
              </a:rPr>
              <a:t>惕</a:t>
            </a:r>
            <a:r>
              <a:rPr lang="en-US" sz="4400">
                <a:latin typeface="微软雅黑" pitchFamily="34" charset="-122"/>
                <a:ea typeface="微软雅黑" pitchFamily="34" charset="-122"/>
              </a:rPr>
              <a:t>   </a:t>
            </a:r>
            <a:r>
              <a:rPr lang="zh-CN" altLang="en-US" sz="4400">
                <a:solidFill>
                  <a:srgbClr val="00B050"/>
                </a:solidFill>
                <a:latin typeface="微软雅黑" pitchFamily="34" charset="-122"/>
                <a:ea typeface="微软雅黑" pitchFamily="34" charset="-122"/>
              </a:rPr>
              <a:t>梭</a:t>
            </a:r>
            <a:r>
              <a:rPr lang="zh-CN" altLang="en-US" sz="4400">
                <a:latin typeface="微软雅黑" pitchFamily="34" charset="-122"/>
                <a:ea typeface="微软雅黑" pitchFamily="34" charset="-122"/>
              </a:rPr>
              <a:t>子</a:t>
            </a:r>
          </a:p>
          <a:p>
            <a:endParaRPr lang="zh-CN" altLang="en-US"/>
          </a:p>
        </p:txBody>
      </p:sp>
      <p:sp>
        <p:nvSpPr>
          <p:cNvPr id="8195" name="TextBox 2"/>
          <p:cNvSpPr txBox="1">
            <a:spLocks noChangeArrowheads="1"/>
          </p:cNvSpPr>
          <p:nvPr/>
        </p:nvSpPr>
        <p:spPr bwMode="auto">
          <a:xfrm>
            <a:off x="1285875" y="3025775"/>
            <a:ext cx="6678613" cy="701675"/>
          </a:xfrm>
          <a:prstGeom prst="rect">
            <a:avLst/>
          </a:prstGeom>
          <a:noFill/>
          <a:ln w="9525">
            <a:noFill/>
            <a:miter lim="800000"/>
            <a:headEnd/>
            <a:tailEnd/>
          </a:ln>
        </p:spPr>
        <p:txBody>
          <a:bodyPr wrap="none">
            <a:spAutoFit/>
          </a:bodyPr>
          <a:lstStyle/>
          <a:p>
            <a:r>
              <a:rPr lang="en-US" altLang="zh-CN" sz="3600">
                <a:solidFill>
                  <a:srgbClr val="FF0000"/>
                </a:solidFill>
                <a:latin typeface="Times New Roman" pitchFamily="18" charset="0"/>
                <a:ea typeface="华文行楷" pitchFamily="2" charset="-122"/>
              </a:rPr>
              <a:t>zh</a:t>
            </a:r>
            <a:r>
              <a:rPr lang="en-US" altLang="zh-CN" sz="4000">
                <a:solidFill>
                  <a:srgbClr val="FF0000"/>
                </a:solidFill>
                <a:latin typeface="Times New Roman" pitchFamily="18" charset="0"/>
                <a:ea typeface="华文行楷" pitchFamily="2" charset="-122"/>
              </a:rPr>
              <a:t>à</a:t>
            </a:r>
            <a:r>
              <a:rPr lang="en-US" altLang="zh-CN" sz="3600">
                <a:solidFill>
                  <a:srgbClr val="FF0000"/>
                </a:solidFill>
                <a:latin typeface="Times New Roman" pitchFamily="18" charset="0"/>
                <a:ea typeface="华文行楷" pitchFamily="2" charset="-122"/>
              </a:rPr>
              <a:t>      fěi </a:t>
            </a:r>
            <a:r>
              <a:rPr lang="zh-CN" altLang="en-US" sz="3600">
                <a:solidFill>
                  <a:srgbClr val="FF0000"/>
                </a:solidFill>
                <a:latin typeface="Times New Roman" pitchFamily="18" charset="0"/>
                <a:ea typeface="华文行楷" pitchFamily="2" charset="-122"/>
              </a:rPr>
              <a:t>       </a:t>
            </a:r>
            <a:r>
              <a:rPr lang="en-US" altLang="zh-CN" sz="3600">
                <a:solidFill>
                  <a:srgbClr val="FF0000"/>
                </a:solidFill>
                <a:latin typeface="Times New Roman" pitchFamily="18" charset="0"/>
                <a:ea typeface="华文行楷" pitchFamily="2" charset="-122"/>
              </a:rPr>
              <a:t>xi</a:t>
            </a:r>
            <a:r>
              <a:rPr lang="en-US" altLang="zh-CN" sz="4000">
                <a:solidFill>
                  <a:srgbClr val="FF0000"/>
                </a:solidFill>
                <a:latin typeface="Times New Roman" pitchFamily="18" charset="0"/>
                <a:ea typeface="华文行楷" pitchFamily="2" charset="-122"/>
              </a:rPr>
              <a:t>á</a:t>
            </a:r>
            <a:r>
              <a:rPr lang="zh-CN" altLang="en-US" sz="3600">
                <a:solidFill>
                  <a:srgbClr val="FF0000"/>
                </a:solidFill>
                <a:latin typeface="Times New Roman" pitchFamily="18" charset="0"/>
                <a:ea typeface="华文行楷" pitchFamily="2" charset="-122"/>
              </a:rPr>
              <a:t> </a:t>
            </a:r>
            <a:r>
              <a:rPr lang="en-US" altLang="zh-CN" sz="3600">
                <a:solidFill>
                  <a:srgbClr val="FF0000"/>
                </a:solidFill>
                <a:latin typeface="Times New Roman" pitchFamily="18" charset="0"/>
                <a:ea typeface="华文行楷" pitchFamily="2" charset="-122"/>
              </a:rPr>
              <a:t>            tì      suō</a:t>
            </a:r>
            <a:r>
              <a:rPr lang="zh-CN" altLang="en-US" sz="3600">
                <a:solidFill>
                  <a:srgbClr val="FF0000"/>
                </a:solidFill>
                <a:latin typeface="Times New Roman" pitchFamily="18" charset="0"/>
                <a:ea typeface="华文行楷" pitchFamily="2" charset="-122"/>
              </a:rPr>
              <a:t> </a:t>
            </a:r>
          </a:p>
        </p:txBody>
      </p:sp>
      <p:sp>
        <p:nvSpPr>
          <p:cNvPr id="29699" name="矩形 4"/>
          <p:cNvSpPr>
            <a:spLocks noChangeArrowheads="1"/>
          </p:cNvSpPr>
          <p:nvPr/>
        </p:nvSpPr>
        <p:spPr bwMode="auto">
          <a:xfrm>
            <a:off x="2000250" y="1500188"/>
            <a:ext cx="1878013" cy="769937"/>
          </a:xfrm>
          <a:prstGeom prst="rect">
            <a:avLst/>
          </a:prstGeom>
          <a:noFill/>
          <a:ln w="9525">
            <a:noFill/>
            <a:miter lim="800000"/>
            <a:headEnd/>
            <a:tailEnd/>
          </a:ln>
        </p:spPr>
        <p:txBody>
          <a:bodyPr wrap="none">
            <a:spAutoFit/>
          </a:bodyPr>
          <a:lstStyle/>
          <a:p>
            <a:r>
              <a:rPr lang="zh-CN" altLang="en-US" sz="4400">
                <a:solidFill>
                  <a:srgbClr val="A50021"/>
                </a:solidFill>
                <a:latin typeface="微软雅黑" pitchFamily="34" charset="-122"/>
                <a:ea typeface="微软雅黑" pitchFamily="34" charset="-122"/>
              </a:rPr>
              <a:t>我会读</a:t>
            </a:r>
          </a:p>
        </p:txBody>
      </p:sp>
      <p:pic>
        <p:nvPicPr>
          <p:cNvPr id="29700" name="Picture 1" descr="C:\Users\Administrator\Desktop\做课\图库\图片大全\0.jpg"/>
          <p:cNvPicPr>
            <a:picLocks noChangeAspect="1"/>
          </p:cNvPicPr>
          <p:nvPr/>
        </p:nvPicPr>
        <p:blipFill>
          <a:blip r:embed="rId2"/>
          <a:srcRect b="7954"/>
          <a:stretch>
            <a:fillRect/>
          </a:stretch>
        </p:blipFill>
        <p:spPr bwMode="auto">
          <a:xfrm>
            <a:off x="357188" y="1214438"/>
            <a:ext cx="1285875" cy="1500187"/>
          </a:xfrm>
          <a:prstGeom prst="rect">
            <a:avLst/>
          </a:prstGeom>
          <a:noFill/>
          <a:ln w="9525">
            <a:noFill/>
            <a:miter lim="800000"/>
            <a:headEnd/>
            <a:tailEnd/>
          </a:ln>
        </p:spPr>
      </p:pic>
      <p:pic>
        <p:nvPicPr>
          <p:cNvPr id="29701" name="Picture 1" descr="C:\Users\Administrator\Desktop\做课\常用3D卡通图稿10000张\常用3D卡通图稿10000张\常用卡通图标 (173).png"/>
          <p:cNvPicPr>
            <a:picLocks noChangeAspect="1"/>
          </p:cNvPicPr>
          <p:nvPr/>
        </p:nvPicPr>
        <p:blipFill>
          <a:blip r:embed="rId3"/>
          <a:srcRect/>
          <a:stretch>
            <a:fillRect/>
          </a:stretch>
        </p:blipFill>
        <p:spPr bwMode="auto">
          <a:xfrm>
            <a:off x="6715125" y="5000625"/>
            <a:ext cx="1625600" cy="1625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additive="base">
                                        <p:cTn id="7" dur="500" fill="hold"/>
                                        <p:tgtEl>
                                          <p:spTgt spid="8195"/>
                                        </p:tgtEl>
                                        <p:attrNameLst>
                                          <p:attrName>ppt_x</p:attrName>
                                        </p:attrNameLst>
                                      </p:cBhvr>
                                      <p:tavLst>
                                        <p:tav tm="0">
                                          <p:val>
                                            <p:strVal val="1+#ppt_w/2"/>
                                          </p:val>
                                        </p:tav>
                                        <p:tav tm="100000">
                                          <p:val>
                                            <p:strVal val="#ppt_x"/>
                                          </p:val>
                                        </p:tav>
                                      </p:tavLst>
                                    </p:anim>
                                    <p:anim calcmode="lin" valueType="num">
                                      <p:cBhvr additive="base">
                                        <p:cTn id="8"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idx="4294967295"/>
          </p:nvPr>
        </p:nvSpPr>
        <p:spPr>
          <a:xfrm>
            <a:off x="928688" y="785813"/>
            <a:ext cx="4214812" cy="1143000"/>
          </a:xfrm>
          <a:ln/>
        </p:spPr>
        <p:txBody>
          <a:bodyPr/>
          <a:lstStyle/>
          <a:p>
            <a:pPr algn="l"/>
            <a:r>
              <a:rPr lang="zh-CN" altLang="en-US" smtClean="0">
                <a:solidFill>
                  <a:srgbClr val="002060"/>
                </a:solidFill>
                <a:latin typeface="微软雅黑" pitchFamily="34" charset="-122"/>
                <a:ea typeface="微软雅黑" pitchFamily="34" charset="-122"/>
              </a:rPr>
              <a:t>理解词语意思</a:t>
            </a:r>
            <a:r>
              <a:rPr lang="zh-CN" altLang="en-US" smtClean="0">
                <a:solidFill>
                  <a:srgbClr val="002060"/>
                </a:solidFill>
              </a:rPr>
              <a:t>。</a:t>
            </a:r>
            <a:endParaRPr lang="zh-CN" altLang="zh-CN" smtClean="0">
              <a:solidFill>
                <a:srgbClr val="002060"/>
              </a:solidFill>
            </a:endParaRPr>
          </a:p>
        </p:txBody>
      </p:sp>
      <p:sp>
        <p:nvSpPr>
          <p:cNvPr id="9219" name="AutoShape 5"/>
          <p:cNvSpPr>
            <a:spLocks noChangeArrowheads="1"/>
          </p:cNvSpPr>
          <p:nvPr/>
        </p:nvSpPr>
        <p:spPr bwMode="auto">
          <a:xfrm>
            <a:off x="6311900" y="3436938"/>
            <a:ext cx="1676400" cy="2590800"/>
          </a:xfrm>
          <a:prstGeom prst="roundRect">
            <a:avLst>
              <a:gd name="adj" fmla="val 13745"/>
            </a:avLst>
          </a:prstGeom>
          <a:noFill/>
          <a:ln w="38100">
            <a:solidFill>
              <a:schemeClr val="bg2"/>
            </a:solidFill>
            <a:round/>
            <a:headEnd/>
            <a:tailEnd/>
          </a:ln>
        </p:spPr>
        <p:txBody>
          <a:bodyPr wrap="none" anchor="ctr"/>
          <a:lstStyle/>
          <a:p>
            <a:endParaRPr lang="zh-CN" altLang="en-US"/>
          </a:p>
        </p:txBody>
      </p:sp>
      <p:sp>
        <p:nvSpPr>
          <p:cNvPr id="9220" name="AutoShape 6"/>
          <p:cNvSpPr>
            <a:spLocks noChangeArrowheads="1"/>
          </p:cNvSpPr>
          <p:nvPr/>
        </p:nvSpPr>
        <p:spPr bwMode="auto">
          <a:xfrm>
            <a:off x="4559300" y="3436938"/>
            <a:ext cx="1665288" cy="2590800"/>
          </a:xfrm>
          <a:prstGeom prst="roundRect">
            <a:avLst>
              <a:gd name="adj" fmla="val 13745"/>
            </a:avLst>
          </a:prstGeom>
          <a:noFill/>
          <a:ln w="38100">
            <a:solidFill>
              <a:schemeClr val="bg2"/>
            </a:solidFill>
            <a:round/>
            <a:headEnd/>
            <a:tailEnd/>
          </a:ln>
        </p:spPr>
        <p:txBody>
          <a:bodyPr wrap="none" anchor="ctr"/>
          <a:lstStyle/>
          <a:p>
            <a:endParaRPr lang="zh-CN" altLang="en-US"/>
          </a:p>
        </p:txBody>
      </p:sp>
      <p:sp>
        <p:nvSpPr>
          <p:cNvPr id="9221" name="AutoShape 7"/>
          <p:cNvSpPr>
            <a:spLocks noChangeArrowheads="1"/>
          </p:cNvSpPr>
          <p:nvPr/>
        </p:nvSpPr>
        <p:spPr bwMode="auto">
          <a:xfrm>
            <a:off x="2819400" y="3436938"/>
            <a:ext cx="1616075" cy="2590800"/>
          </a:xfrm>
          <a:prstGeom prst="roundRect">
            <a:avLst>
              <a:gd name="adj" fmla="val 13745"/>
            </a:avLst>
          </a:prstGeom>
          <a:noFill/>
          <a:ln w="38100">
            <a:solidFill>
              <a:schemeClr val="bg2"/>
            </a:solidFill>
            <a:round/>
            <a:headEnd/>
            <a:tailEnd/>
          </a:ln>
        </p:spPr>
        <p:txBody>
          <a:bodyPr wrap="none" anchor="ctr"/>
          <a:lstStyle/>
          <a:p>
            <a:endParaRPr lang="zh-CN" altLang="en-US"/>
          </a:p>
        </p:txBody>
      </p:sp>
      <p:sp>
        <p:nvSpPr>
          <p:cNvPr id="9222" name="AutoShape 8"/>
          <p:cNvSpPr>
            <a:spLocks noChangeArrowheads="1"/>
          </p:cNvSpPr>
          <p:nvPr/>
        </p:nvSpPr>
        <p:spPr bwMode="auto">
          <a:xfrm>
            <a:off x="1054100" y="3436938"/>
            <a:ext cx="1676400" cy="2590800"/>
          </a:xfrm>
          <a:prstGeom prst="roundRect">
            <a:avLst>
              <a:gd name="adj" fmla="val 13745"/>
            </a:avLst>
          </a:prstGeom>
          <a:noFill/>
          <a:ln w="38100">
            <a:solidFill>
              <a:schemeClr val="bg2"/>
            </a:solidFill>
            <a:round/>
            <a:headEnd/>
            <a:tailEnd/>
          </a:ln>
        </p:spPr>
        <p:txBody>
          <a:bodyPr wrap="none" anchor="ctr"/>
          <a:lstStyle/>
          <a:p>
            <a:endParaRPr lang="zh-CN" altLang="en-US"/>
          </a:p>
        </p:txBody>
      </p:sp>
      <p:grpSp>
        <p:nvGrpSpPr>
          <p:cNvPr id="2" name="Group 9"/>
          <p:cNvGrpSpPr>
            <a:grpSpLocks/>
          </p:cNvGrpSpPr>
          <p:nvPr/>
        </p:nvGrpSpPr>
        <p:grpSpPr bwMode="auto">
          <a:xfrm>
            <a:off x="1285875" y="2251075"/>
            <a:ext cx="6096000" cy="990600"/>
            <a:chOff x="0" y="0"/>
            <a:chExt cx="4080" cy="720"/>
          </a:xfrm>
        </p:grpSpPr>
        <p:sp>
          <p:nvSpPr>
            <p:cNvPr id="30735" name="Rectangle 10"/>
            <p:cNvSpPr>
              <a:spLocks noChangeArrowheads="1"/>
            </p:cNvSpPr>
            <p:nvPr/>
          </p:nvSpPr>
          <p:spPr bwMode="auto">
            <a:xfrm rot="3419336">
              <a:off x="0" y="48"/>
              <a:ext cx="672" cy="672"/>
            </a:xfrm>
            <a:prstGeom prst="rect">
              <a:avLst/>
            </a:prstGeom>
            <a:gradFill rotWithShape="1">
              <a:gsLst>
                <a:gs pos="0">
                  <a:schemeClr val="hlink"/>
                </a:gs>
                <a:gs pos="100000">
                  <a:srgbClr val="305E55"/>
                </a:gs>
              </a:gsLst>
              <a:lin ang="5400000" scaled="1"/>
            </a:gradFill>
            <a:ln w="9525">
              <a:miter lim="800000"/>
              <a:headEnd/>
              <a:tailEnd/>
            </a:ln>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flatTx/>
            </a:bodyPr>
            <a:lstStyle/>
            <a:p>
              <a:endParaRPr lang="zh-CN" altLang="en-US"/>
            </a:p>
          </p:txBody>
        </p:sp>
        <p:grpSp>
          <p:nvGrpSpPr>
            <p:cNvPr id="30736" name="Group 11"/>
            <p:cNvGrpSpPr>
              <a:grpSpLocks/>
            </p:cNvGrpSpPr>
            <p:nvPr/>
          </p:nvGrpSpPr>
          <p:grpSpPr bwMode="auto">
            <a:xfrm>
              <a:off x="672" y="144"/>
              <a:ext cx="623" cy="96"/>
              <a:chOff x="0" y="0"/>
              <a:chExt cx="468" cy="244"/>
            </a:xfrm>
          </p:grpSpPr>
          <p:sp>
            <p:nvSpPr>
              <p:cNvPr id="30750" name="Oval 12"/>
              <p:cNvSpPr>
                <a:spLocks noChangeArrowheads="1"/>
              </p:cNvSpPr>
              <p:nvPr/>
            </p:nvSpPr>
            <p:spPr bwMode="auto">
              <a:xfrm>
                <a:off x="0" y="0"/>
                <a:ext cx="79" cy="242"/>
              </a:xfrm>
              <a:prstGeom prst="ellipse">
                <a:avLst/>
              </a:prstGeom>
              <a:gradFill rotWithShape="0">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a:p>
            </p:txBody>
          </p:sp>
          <p:sp>
            <p:nvSpPr>
              <p:cNvPr id="30751" name="Rectangle 13"/>
              <p:cNvSpPr>
                <a:spLocks noChangeArrowheads="1"/>
              </p:cNvSpPr>
              <p:nvPr/>
            </p:nvSpPr>
            <p:spPr bwMode="auto">
              <a:xfrm>
                <a:off x="45" y="2"/>
                <a:ext cx="388" cy="242"/>
              </a:xfrm>
              <a:prstGeom prst="rect">
                <a:avLst/>
              </a:prstGeom>
              <a:gradFill rotWithShape="0">
                <a:gsLst>
                  <a:gs pos="0">
                    <a:srgbClr val="767676"/>
                  </a:gs>
                  <a:gs pos="50000">
                    <a:srgbClr val="FFFFFF"/>
                  </a:gs>
                  <a:gs pos="100000">
                    <a:srgbClr val="767676"/>
                  </a:gs>
                </a:gsLst>
                <a:lin ang="5400000" scaled="1"/>
              </a:gradFill>
              <a:ln w="9525">
                <a:noFill/>
                <a:miter lim="800000"/>
                <a:headEnd/>
                <a:tailEnd/>
              </a:ln>
            </p:spPr>
            <p:txBody>
              <a:bodyPr wrap="none" anchor="ctr"/>
              <a:lstStyle/>
              <a:p>
                <a:endParaRPr lang="zh-CN" altLang="en-US"/>
              </a:p>
            </p:txBody>
          </p:sp>
          <p:sp>
            <p:nvSpPr>
              <p:cNvPr id="26" name="Oval 14"/>
              <p:cNvSpPr>
                <a:spLocks noChangeArrowheads="1"/>
              </p:cNvSpPr>
              <p:nvPr/>
            </p:nvSpPr>
            <p:spPr bwMode="auto">
              <a:xfrm>
                <a:off x="397" y="4"/>
                <a:ext cx="71" cy="235"/>
              </a:xfrm>
              <a:prstGeom prst="ellipse">
                <a:avLst/>
              </a:prstGeom>
              <a:gradFill rotWithShape="0">
                <a:gsLst>
                  <a:gs pos="0">
                    <a:srgbClr val="767676"/>
                  </a:gs>
                  <a:gs pos="50000">
                    <a:schemeClr val="bg1"/>
                  </a:gs>
                  <a:gs pos="100000">
                    <a:srgbClr val="767676"/>
                  </a:gs>
                </a:gsLst>
                <a:lin ang="5400000" scaled="1"/>
              </a:gradFill>
              <a:ln w="12700" cmpd="sng">
                <a:solidFill>
                  <a:schemeClr val="bg1"/>
                </a:solidFill>
                <a:round/>
              </a:ln>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27" name="Oval 15"/>
              <p:cNvSpPr>
                <a:spLocks noChangeArrowheads="1"/>
              </p:cNvSpPr>
              <p:nvPr/>
            </p:nvSpPr>
            <p:spPr bwMode="auto">
              <a:xfrm>
                <a:off x="435" y="80"/>
                <a:ext cx="20" cy="70"/>
              </a:xfrm>
              <a:prstGeom prst="ellipse">
                <a:avLst/>
              </a:prstGeom>
              <a:gradFill rotWithShape="0">
                <a:gsLst>
                  <a:gs pos="0">
                    <a:srgbClr val="767676"/>
                  </a:gs>
                  <a:gs pos="50000">
                    <a:schemeClr val="bg1"/>
                  </a:gs>
                  <a:gs pos="100000">
                    <a:srgbClr val="767676"/>
                  </a:gs>
                </a:gsLst>
                <a:lin ang="5400000" scaled="1"/>
              </a:gradFill>
              <a:ln w="9525">
                <a:noFill/>
                <a:round/>
              </a:ln>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grpSp>
        <p:sp>
          <p:nvSpPr>
            <p:cNvPr id="30737" name="Rectangle 16"/>
            <p:cNvSpPr>
              <a:spLocks noChangeArrowheads="1"/>
            </p:cNvSpPr>
            <p:nvPr/>
          </p:nvSpPr>
          <p:spPr bwMode="auto">
            <a:xfrm rot="3419336">
              <a:off x="1152" y="0"/>
              <a:ext cx="672" cy="672"/>
            </a:xfrm>
            <a:prstGeom prst="rect">
              <a:avLst/>
            </a:prstGeom>
            <a:gradFill rotWithShape="1">
              <a:gsLst>
                <a:gs pos="0">
                  <a:schemeClr val="accent2"/>
                </a:gs>
                <a:gs pos="100000">
                  <a:srgbClr val="3D4969"/>
                </a:gs>
              </a:gsLst>
              <a:lin ang="5400000" scaled="1"/>
            </a:gradFill>
            <a:ln w="9525">
              <a:miter lim="800000"/>
              <a:headEnd/>
              <a:tailEnd/>
            </a:ln>
            <a:scene3d>
              <a:camera prst="legacyPerspectiveFront">
                <a:rot lat="0" lon="1500000" rev="0"/>
              </a:camera>
              <a:lightRig rig="legacyFlat4" dir="b"/>
            </a:scene3d>
            <a:sp3d extrusionH="887400" prstMaterial="legacyMatte">
              <a:bevelT w="13500" h="13500" prst="angle"/>
              <a:bevelB w="13500" h="13500" prst="angle"/>
              <a:extrusionClr>
                <a:schemeClr val="accent2"/>
              </a:extrusionClr>
            </a:sp3d>
          </p:spPr>
          <p:txBody>
            <a:bodyPr wrap="none" anchor="ctr">
              <a:flatTx/>
            </a:bodyPr>
            <a:lstStyle/>
            <a:p>
              <a:endParaRPr lang="zh-CN" altLang="en-US"/>
            </a:p>
          </p:txBody>
        </p:sp>
        <p:grpSp>
          <p:nvGrpSpPr>
            <p:cNvPr id="30738" name="Group 17"/>
            <p:cNvGrpSpPr>
              <a:grpSpLocks/>
            </p:cNvGrpSpPr>
            <p:nvPr/>
          </p:nvGrpSpPr>
          <p:grpSpPr bwMode="auto">
            <a:xfrm>
              <a:off x="1824" y="144"/>
              <a:ext cx="623" cy="96"/>
              <a:chOff x="0" y="0"/>
              <a:chExt cx="468" cy="244"/>
            </a:xfrm>
          </p:grpSpPr>
          <p:sp>
            <p:nvSpPr>
              <p:cNvPr id="30746" name="Oval 18"/>
              <p:cNvSpPr>
                <a:spLocks noChangeArrowheads="1"/>
              </p:cNvSpPr>
              <p:nvPr/>
            </p:nvSpPr>
            <p:spPr bwMode="auto">
              <a:xfrm>
                <a:off x="0" y="0"/>
                <a:ext cx="79" cy="242"/>
              </a:xfrm>
              <a:prstGeom prst="ellipse">
                <a:avLst/>
              </a:prstGeom>
              <a:gradFill rotWithShape="0">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a:p>
            </p:txBody>
          </p:sp>
          <p:sp>
            <p:nvSpPr>
              <p:cNvPr id="30747" name="Rectangle 19"/>
              <p:cNvSpPr>
                <a:spLocks noChangeArrowheads="1"/>
              </p:cNvSpPr>
              <p:nvPr/>
            </p:nvSpPr>
            <p:spPr bwMode="auto">
              <a:xfrm>
                <a:off x="45" y="2"/>
                <a:ext cx="388" cy="242"/>
              </a:xfrm>
              <a:prstGeom prst="rect">
                <a:avLst/>
              </a:prstGeom>
              <a:gradFill rotWithShape="0">
                <a:gsLst>
                  <a:gs pos="0">
                    <a:srgbClr val="767676"/>
                  </a:gs>
                  <a:gs pos="50000">
                    <a:srgbClr val="FFFFFF"/>
                  </a:gs>
                  <a:gs pos="100000">
                    <a:srgbClr val="767676"/>
                  </a:gs>
                </a:gsLst>
                <a:lin ang="5400000" scaled="1"/>
              </a:gradFill>
              <a:ln w="9525">
                <a:noFill/>
                <a:miter lim="800000"/>
                <a:headEnd/>
                <a:tailEnd/>
              </a:ln>
            </p:spPr>
            <p:txBody>
              <a:bodyPr wrap="none" anchor="ctr"/>
              <a:lstStyle/>
              <a:p>
                <a:endParaRPr lang="zh-CN" altLang="en-US"/>
              </a:p>
            </p:txBody>
          </p:sp>
          <p:sp>
            <p:nvSpPr>
              <p:cNvPr id="22" name="Oval 20"/>
              <p:cNvSpPr>
                <a:spLocks noChangeArrowheads="1"/>
              </p:cNvSpPr>
              <p:nvPr/>
            </p:nvSpPr>
            <p:spPr bwMode="auto">
              <a:xfrm>
                <a:off x="397" y="4"/>
                <a:ext cx="71" cy="235"/>
              </a:xfrm>
              <a:prstGeom prst="ellipse">
                <a:avLst/>
              </a:prstGeom>
              <a:gradFill rotWithShape="0">
                <a:gsLst>
                  <a:gs pos="0">
                    <a:srgbClr val="767676"/>
                  </a:gs>
                  <a:gs pos="50000">
                    <a:schemeClr val="bg1"/>
                  </a:gs>
                  <a:gs pos="100000">
                    <a:srgbClr val="767676"/>
                  </a:gs>
                </a:gsLst>
                <a:lin ang="5400000" scaled="1"/>
              </a:gradFill>
              <a:ln w="12700" cmpd="sng">
                <a:solidFill>
                  <a:schemeClr val="bg1"/>
                </a:solidFill>
                <a:round/>
              </a:ln>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23" name="Oval 21"/>
              <p:cNvSpPr>
                <a:spLocks noChangeArrowheads="1"/>
              </p:cNvSpPr>
              <p:nvPr/>
            </p:nvSpPr>
            <p:spPr bwMode="auto">
              <a:xfrm>
                <a:off x="435" y="80"/>
                <a:ext cx="20" cy="70"/>
              </a:xfrm>
              <a:prstGeom prst="ellipse">
                <a:avLst/>
              </a:prstGeom>
              <a:gradFill rotWithShape="0">
                <a:gsLst>
                  <a:gs pos="0">
                    <a:srgbClr val="767676"/>
                  </a:gs>
                  <a:gs pos="50000">
                    <a:schemeClr val="bg1"/>
                  </a:gs>
                  <a:gs pos="100000">
                    <a:srgbClr val="767676"/>
                  </a:gs>
                </a:gsLst>
                <a:lin ang="5400000" scaled="1"/>
              </a:gradFill>
              <a:ln w="9525">
                <a:noFill/>
                <a:round/>
              </a:ln>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grpSp>
        <p:sp>
          <p:nvSpPr>
            <p:cNvPr id="30739" name="Rectangle 22"/>
            <p:cNvSpPr>
              <a:spLocks noChangeArrowheads="1"/>
            </p:cNvSpPr>
            <p:nvPr/>
          </p:nvSpPr>
          <p:spPr bwMode="auto">
            <a:xfrm rot="2942069">
              <a:off x="2256" y="0"/>
              <a:ext cx="672" cy="672"/>
            </a:xfrm>
            <a:prstGeom prst="rect">
              <a:avLst/>
            </a:prstGeom>
            <a:gradFill rotWithShape="1">
              <a:gsLst>
                <a:gs pos="0">
                  <a:schemeClr val="hlink"/>
                </a:gs>
                <a:gs pos="100000">
                  <a:srgbClr val="305E55"/>
                </a:gs>
              </a:gsLst>
              <a:lin ang="5400000" scaled="1"/>
            </a:gradFill>
            <a:ln w="9525">
              <a:miter lim="800000"/>
              <a:headEnd/>
              <a:tailEnd/>
            </a:ln>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flatTx/>
            </a:bodyPr>
            <a:lstStyle/>
            <a:p>
              <a:endParaRPr lang="zh-CN" altLang="en-US"/>
            </a:p>
          </p:txBody>
        </p:sp>
        <p:grpSp>
          <p:nvGrpSpPr>
            <p:cNvPr id="30740" name="Group 23"/>
            <p:cNvGrpSpPr>
              <a:grpSpLocks/>
            </p:cNvGrpSpPr>
            <p:nvPr/>
          </p:nvGrpSpPr>
          <p:grpSpPr bwMode="auto">
            <a:xfrm>
              <a:off x="2976" y="144"/>
              <a:ext cx="817" cy="96"/>
              <a:chOff x="0" y="0"/>
              <a:chExt cx="468" cy="244"/>
            </a:xfrm>
          </p:grpSpPr>
          <p:sp>
            <p:nvSpPr>
              <p:cNvPr id="30742" name="Oval 24"/>
              <p:cNvSpPr>
                <a:spLocks noChangeArrowheads="1"/>
              </p:cNvSpPr>
              <p:nvPr/>
            </p:nvSpPr>
            <p:spPr bwMode="auto">
              <a:xfrm>
                <a:off x="0" y="0"/>
                <a:ext cx="79" cy="242"/>
              </a:xfrm>
              <a:prstGeom prst="ellipse">
                <a:avLst/>
              </a:prstGeom>
              <a:gradFill rotWithShape="0">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a:p>
            </p:txBody>
          </p:sp>
          <p:sp>
            <p:nvSpPr>
              <p:cNvPr id="30743" name="Rectangle 25"/>
              <p:cNvSpPr>
                <a:spLocks noChangeArrowheads="1"/>
              </p:cNvSpPr>
              <p:nvPr/>
            </p:nvSpPr>
            <p:spPr bwMode="auto">
              <a:xfrm>
                <a:off x="45" y="2"/>
                <a:ext cx="388" cy="242"/>
              </a:xfrm>
              <a:prstGeom prst="rect">
                <a:avLst/>
              </a:prstGeom>
              <a:gradFill rotWithShape="0">
                <a:gsLst>
                  <a:gs pos="0">
                    <a:srgbClr val="767676"/>
                  </a:gs>
                  <a:gs pos="50000">
                    <a:srgbClr val="FFFFFF"/>
                  </a:gs>
                  <a:gs pos="100000">
                    <a:srgbClr val="767676"/>
                  </a:gs>
                </a:gsLst>
                <a:lin ang="5400000" scaled="1"/>
              </a:gradFill>
              <a:ln w="9525">
                <a:noFill/>
                <a:miter lim="800000"/>
                <a:headEnd/>
                <a:tailEnd/>
              </a:ln>
            </p:spPr>
            <p:txBody>
              <a:bodyPr wrap="none" anchor="ctr"/>
              <a:lstStyle/>
              <a:p>
                <a:endParaRPr lang="zh-CN" altLang="en-US"/>
              </a:p>
            </p:txBody>
          </p:sp>
          <p:sp>
            <p:nvSpPr>
              <p:cNvPr id="18" name="Oval 26"/>
              <p:cNvSpPr>
                <a:spLocks noChangeArrowheads="1"/>
              </p:cNvSpPr>
              <p:nvPr/>
            </p:nvSpPr>
            <p:spPr bwMode="auto">
              <a:xfrm>
                <a:off x="397" y="4"/>
                <a:ext cx="71" cy="235"/>
              </a:xfrm>
              <a:prstGeom prst="ellipse">
                <a:avLst/>
              </a:prstGeom>
              <a:gradFill rotWithShape="0">
                <a:gsLst>
                  <a:gs pos="0">
                    <a:srgbClr val="767676"/>
                  </a:gs>
                  <a:gs pos="50000">
                    <a:schemeClr val="bg1"/>
                  </a:gs>
                  <a:gs pos="100000">
                    <a:srgbClr val="767676"/>
                  </a:gs>
                </a:gsLst>
                <a:lin ang="5400000" scaled="1"/>
              </a:gradFill>
              <a:ln w="12700" cmpd="sng">
                <a:solidFill>
                  <a:schemeClr val="bg1"/>
                </a:solidFill>
                <a:round/>
              </a:ln>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9" name="Oval 27"/>
              <p:cNvSpPr>
                <a:spLocks noChangeArrowheads="1"/>
              </p:cNvSpPr>
              <p:nvPr/>
            </p:nvSpPr>
            <p:spPr bwMode="auto">
              <a:xfrm>
                <a:off x="435" y="80"/>
                <a:ext cx="20" cy="70"/>
              </a:xfrm>
              <a:prstGeom prst="ellipse">
                <a:avLst/>
              </a:prstGeom>
              <a:gradFill rotWithShape="0">
                <a:gsLst>
                  <a:gs pos="0">
                    <a:srgbClr val="767676"/>
                  </a:gs>
                  <a:gs pos="50000">
                    <a:schemeClr val="bg1"/>
                  </a:gs>
                  <a:gs pos="100000">
                    <a:srgbClr val="767676"/>
                  </a:gs>
                </a:gsLst>
                <a:lin ang="5400000" scaled="1"/>
              </a:gradFill>
              <a:ln w="9525">
                <a:noFill/>
                <a:round/>
              </a:ln>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grpSp>
        <p:sp>
          <p:nvSpPr>
            <p:cNvPr id="30741" name="Rectangle 28"/>
            <p:cNvSpPr>
              <a:spLocks noChangeArrowheads="1"/>
            </p:cNvSpPr>
            <p:nvPr/>
          </p:nvSpPr>
          <p:spPr bwMode="auto">
            <a:xfrm rot="3419336">
              <a:off x="3408" y="0"/>
              <a:ext cx="672" cy="672"/>
            </a:xfrm>
            <a:prstGeom prst="rect">
              <a:avLst/>
            </a:prstGeom>
            <a:gradFill rotWithShape="1">
              <a:gsLst>
                <a:gs pos="0">
                  <a:schemeClr val="accent2"/>
                </a:gs>
                <a:gs pos="100000">
                  <a:srgbClr val="3D4969"/>
                </a:gs>
              </a:gsLst>
              <a:lin ang="5400000" scaled="1"/>
            </a:gradFill>
            <a:ln w="9525">
              <a:miter lim="800000"/>
              <a:headEnd/>
              <a:tailEnd/>
            </a:ln>
            <a:scene3d>
              <a:camera prst="legacyPerspectiveFront">
                <a:rot lat="0" lon="1500000" rev="0"/>
              </a:camera>
              <a:lightRig rig="legacyFlat4" dir="b"/>
            </a:scene3d>
            <a:sp3d extrusionH="887400" prstMaterial="legacyMatte">
              <a:bevelT w="13500" h="13500" prst="angle"/>
              <a:bevelB w="13500" h="13500" prst="angle"/>
              <a:extrusionClr>
                <a:schemeClr val="accent2"/>
              </a:extrusionClr>
            </a:sp3d>
          </p:spPr>
          <p:txBody>
            <a:bodyPr wrap="none" anchor="ctr">
              <a:flatTx/>
            </a:bodyPr>
            <a:lstStyle/>
            <a:p>
              <a:endParaRPr lang="zh-CN" altLang="en-US"/>
            </a:p>
          </p:txBody>
        </p:sp>
      </p:grpSp>
      <p:sp>
        <p:nvSpPr>
          <p:cNvPr id="9224" name="矩形 36"/>
          <p:cNvSpPr>
            <a:spLocks noChangeArrowheads="1"/>
          </p:cNvSpPr>
          <p:nvPr/>
        </p:nvSpPr>
        <p:spPr bwMode="auto">
          <a:xfrm>
            <a:off x="1428750" y="2251075"/>
            <a:ext cx="1071563" cy="954088"/>
          </a:xfrm>
          <a:prstGeom prst="rect">
            <a:avLst/>
          </a:prstGeom>
          <a:noFill/>
          <a:ln w="9525">
            <a:noFill/>
            <a:miter lim="800000"/>
            <a:headEnd/>
            <a:tailEnd/>
          </a:ln>
        </p:spPr>
        <p:txBody>
          <a:bodyPr>
            <a:spAutoFit/>
          </a:bodyPr>
          <a:lstStyle/>
          <a:p>
            <a:r>
              <a:rPr lang="zh-CN" altLang="en-US" sz="2800">
                <a:solidFill>
                  <a:srgbClr val="FFFF00"/>
                </a:solidFill>
                <a:latin typeface="微软雅黑" pitchFamily="34" charset="-122"/>
                <a:ea typeface="微软雅黑" pitchFamily="34" charset="-122"/>
              </a:rPr>
              <a:t>借题发挥</a:t>
            </a:r>
          </a:p>
        </p:txBody>
      </p:sp>
      <p:sp>
        <p:nvSpPr>
          <p:cNvPr id="9225" name="矩形 37"/>
          <p:cNvSpPr>
            <a:spLocks noChangeArrowheads="1"/>
          </p:cNvSpPr>
          <p:nvPr/>
        </p:nvSpPr>
        <p:spPr bwMode="auto">
          <a:xfrm>
            <a:off x="1143000" y="3394075"/>
            <a:ext cx="1571625" cy="2678113"/>
          </a:xfrm>
          <a:prstGeom prst="rect">
            <a:avLst/>
          </a:prstGeom>
          <a:noFill/>
          <a:ln w="9525">
            <a:noFill/>
            <a:miter lim="800000"/>
            <a:headEnd/>
            <a:tailEnd/>
          </a:ln>
        </p:spPr>
        <p:txBody>
          <a:bodyPr>
            <a:spAutoFit/>
          </a:bodyPr>
          <a:lstStyle/>
          <a:p>
            <a:r>
              <a:rPr lang="zh-CN" altLang="en-US" sz="2400">
                <a:solidFill>
                  <a:srgbClr val="C00000"/>
                </a:solidFill>
                <a:latin typeface="微软雅黑" pitchFamily="34" charset="-122"/>
                <a:ea typeface="微软雅黑" pitchFamily="34" charset="-122"/>
              </a:rPr>
              <a:t>借着某件事情为题目来做文章，以表达自己真正的意见或主张。</a:t>
            </a:r>
          </a:p>
        </p:txBody>
      </p:sp>
      <p:sp>
        <p:nvSpPr>
          <p:cNvPr id="9226" name="矩形 38"/>
          <p:cNvSpPr>
            <a:spLocks noChangeArrowheads="1"/>
          </p:cNvSpPr>
          <p:nvPr/>
        </p:nvSpPr>
        <p:spPr bwMode="auto">
          <a:xfrm>
            <a:off x="3143250" y="2179638"/>
            <a:ext cx="1160463" cy="954087"/>
          </a:xfrm>
          <a:prstGeom prst="rect">
            <a:avLst/>
          </a:prstGeom>
          <a:noFill/>
          <a:ln w="9525">
            <a:noFill/>
            <a:miter lim="800000"/>
            <a:headEnd/>
            <a:tailEnd/>
          </a:ln>
        </p:spPr>
        <p:txBody>
          <a:bodyPr>
            <a:spAutoFit/>
          </a:bodyPr>
          <a:lstStyle/>
          <a:p>
            <a:r>
              <a:rPr lang="zh-CN" altLang="en-US" sz="2800">
                <a:solidFill>
                  <a:srgbClr val="FFFF00"/>
                </a:solidFill>
                <a:latin typeface="微软雅黑" pitchFamily="34" charset="-122"/>
                <a:ea typeface="微软雅黑" pitchFamily="34" charset="-122"/>
              </a:rPr>
              <a:t>不堪设想</a:t>
            </a:r>
          </a:p>
        </p:txBody>
      </p:sp>
      <p:sp>
        <p:nvSpPr>
          <p:cNvPr id="9227" name="矩形 39"/>
          <p:cNvSpPr>
            <a:spLocks noChangeArrowheads="1"/>
          </p:cNvSpPr>
          <p:nvPr/>
        </p:nvSpPr>
        <p:spPr bwMode="auto">
          <a:xfrm>
            <a:off x="2928938" y="3536950"/>
            <a:ext cx="1428750" cy="2308225"/>
          </a:xfrm>
          <a:prstGeom prst="rect">
            <a:avLst/>
          </a:prstGeom>
          <a:noFill/>
          <a:ln w="9525">
            <a:noFill/>
            <a:miter lim="800000"/>
            <a:headEnd/>
            <a:tailEnd/>
          </a:ln>
        </p:spPr>
        <p:txBody>
          <a:bodyPr>
            <a:spAutoFit/>
          </a:bodyPr>
          <a:lstStyle/>
          <a:p>
            <a:r>
              <a:rPr lang="zh-CN" altLang="en-US" sz="2400">
                <a:solidFill>
                  <a:srgbClr val="C00000"/>
                </a:solidFill>
                <a:latin typeface="微软雅黑" pitchFamily="34" charset="-122"/>
                <a:ea typeface="微软雅黑" pitchFamily="34" charset="-122"/>
              </a:rPr>
              <a:t>事情的结果不能想象；指会向很坏、很危险的方向发展。</a:t>
            </a:r>
          </a:p>
        </p:txBody>
      </p:sp>
      <p:sp>
        <p:nvSpPr>
          <p:cNvPr id="9228" name="矩形 40"/>
          <p:cNvSpPr>
            <a:spLocks noChangeArrowheads="1"/>
          </p:cNvSpPr>
          <p:nvPr/>
        </p:nvSpPr>
        <p:spPr bwMode="auto">
          <a:xfrm>
            <a:off x="4786313" y="2179638"/>
            <a:ext cx="1071562" cy="954087"/>
          </a:xfrm>
          <a:prstGeom prst="rect">
            <a:avLst/>
          </a:prstGeom>
          <a:noFill/>
          <a:ln w="9525">
            <a:noFill/>
            <a:miter lim="800000"/>
            <a:headEnd/>
            <a:tailEnd/>
          </a:ln>
        </p:spPr>
        <p:txBody>
          <a:bodyPr>
            <a:spAutoFit/>
          </a:bodyPr>
          <a:lstStyle/>
          <a:p>
            <a:r>
              <a:rPr lang="zh-CN" altLang="en-US" sz="2800">
                <a:solidFill>
                  <a:srgbClr val="FFFF00"/>
                </a:solidFill>
                <a:latin typeface="微软雅黑" pitchFamily="34" charset="-122"/>
                <a:ea typeface="微软雅黑" pitchFamily="34" charset="-122"/>
              </a:rPr>
              <a:t>虚张声势</a:t>
            </a:r>
          </a:p>
        </p:txBody>
      </p:sp>
      <p:sp>
        <p:nvSpPr>
          <p:cNvPr id="9229" name="矩形 41"/>
          <p:cNvSpPr>
            <a:spLocks noChangeArrowheads="1"/>
          </p:cNvSpPr>
          <p:nvPr/>
        </p:nvSpPr>
        <p:spPr bwMode="auto">
          <a:xfrm>
            <a:off x="4643438" y="3751263"/>
            <a:ext cx="1571625" cy="1938337"/>
          </a:xfrm>
          <a:prstGeom prst="rect">
            <a:avLst/>
          </a:prstGeom>
          <a:noFill/>
          <a:ln w="9525">
            <a:noFill/>
            <a:miter lim="800000"/>
            <a:headEnd/>
            <a:tailEnd/>
          </a:ln>
        </p:spPr>
        <p:txBody>
          <a:bodyPr>
            <a:spAutoFit/>
          </a:bodyPr>
          <a:lstStyle/>
          <a:p>
            <a:r>
              <a:rPr lang="zh-CN" altLang="en-US" sz="2400">
                <a:solidFill>
                  <a:srgbClr val="C00000"/>
                </a:solidFill>
                <a:latin typeface="微软雅黑" pitchFamily="34" charset="-122"/>
                <a:ea typeface="微软雅黑" pitchFamily="34" charset="-122"/>
              </a:rPr>
              <a:t>假装出强大的气势。指假造声势，借以吓人。</a:t>
            </a:r>
          </a:p>
        </p:txBody>
      </p:sp>
      <p:sp>
        <p:nvSpPr>
          <p:cNvPr id="9230" name="矩形 42"/>
          <p:cNvSpPr>
            <a:spLocks noChangeArrowheads="1"/>
          </p:cNvSpPr>
          <p:nvPr/>
        </p:nvSpPr>
        <p:spPr bwMode="auto">
          <a:xfrm>
            <a:off x="6500813" y="2357438"/>
            <a:ext cx="1128712" cy="523875"/>
          </a:xfrm>
          <a:prstGeom prst="rect">
            <a:avLst/>
          </a:prstGeom>
          <a:noFill/>
          <a:ln w="9525">
            <a:noFill/>
            <a:miter lim="800000"/>
            <a:headEnd/>
            <a:tailEnd/>
          </a:ln>
        </p:spPr>
        <p:txBody>
          <a:bodyPr>
            <a:spAutoFit/>
          </a:bodyPr>
          <a:lstStyle/>
          <a:p>
            <a:r>
              <a:rPr lang="zh-CN" altLang="en-US" sz="2800">
                <a:solidFill>
                  <a:srgbClr val="FFFF00"/>
                </a:solidFill>
                <a:latin typeface="微软雅黑" pitchFamily="34" charset="-122"/>
                <a:ea typeface="微软雅黑" pitchFamily="34" charset="-122"/>
              </a:rPr>
              <a:t>伎俩</a:t>
            </a:r>
          </a:p>
        </p:txBody>
      </p:sp>
      <p:sp>
        <p:nvSpPr>
          <p:cNvPr id="9231" name="矩形 43"/>
          <p:cNvSpPr>
            <a:spLocks noChangeArrowheads="1"/>
          </p:cNvSpPr>
          <p:nvPr/>
        </p:nvSpPr>
        <p:spPr bwMode="auto">
          <a:xfrm>
            <a:off x="6407150" y="3894138"/>
            <a:ext cx="1485900" cy="1214437"/>
          </a:xfrm>
          <a:prstGeom prst="rect">
            <a:avLst/>
          </a:prstGeom>
          <a:noFill/>
          <a:ln w="9525">
            <a:noFill/>
            <a:miter lim="800000"/>
            <a:headEnd/>
            <a:tailEnd/>
          </a:ln>
        </p:spPr>
        <p:txBody>
          <a:bodyPr>
            <a:spAutoFit/>
          </a:bodyPr>
          <a:lstStyle/>
          <a:p>
            <a:r>
              <a:rPr lang="zh-CN" altLang="en-US" sz="2400">
                <a:solidFill>
                  <a:srgbClr val="C00000"/>
                </a:solidFill>
                <a:latin typeface="微软雅黑" pitchFamily="34" charset="-122"/>
                <a:ea typeface="微软雅黑" pitchFamily="34" charset="-122"/>
              </a:rPr>
              <a:t>指某种手段；或者花招。</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 fill="hold"/>
                                        <p:tgtEl>
                                          <p:spTgt spid="2"/>
                                        </p:tgtEl>
                                      </p:cBhvr>
                                    </p:anim>
                                  </p:childTnLst>
                                </p:cTn>
                              </p:par>
                              <p:par>
                                <p:cTn id="8" presetID="24" presetClass="entr" presetSubtype="0" fill="hold" grpId="0" nodeType="withEffect">
                                  <p:stCondLst>
                                    <p:cond delay="0"/>
                                  </p:stCondLst>
                                  <p:childTnLst>
                                    <p:set>
                                      <p:cBhvr>
                                        <p:cTn id="9" dur="1" fill="hold">
                                          <p:stCondLst>
                                            <p:cond delay="0"/>
                                          </p:stCondLst>
                                        </p:cTn>
                                        <p:tgtEl>
                                          <p:spTgt spid="9224"/>
                                        </p:tgtEl>
                                        <p:attrNameLst>
                                          <p:attrName>style.visibility</p:attrName>
                                        </p:attrNameLst>
                                      </p:cBhvr>
                                      <p:to>
                                        <p:strVal val="visible"/>
                                      </p:to>
                                    </p:set>
                                    <p:anim calcmode="lin" valueType="num">
                                      <p:cBhvr>
                                        <p:cTn id="10" dur="1" fill="hold"/>
                                        <p:tgtEl>
                                          <p:spTgt spid="9224"/>
                                        </p:tgtEl>
                                      </p:cBhvr>
                                    </p:anim>
                                  </p:childTnLst>
                                </p:cTn>
                              </p:par>
                              <p:par>
                                <p:cTn id="11" presetID="24" presetClass="entr" presetSubtype="0" fill="hold" grpId="0" nodeType="withEffect">
                                  <p:stCondLst>
                                    <p:cond delay="0"/>
                                  </p:stCondLst>
                                  <p:childTnLst>
                                    <p:set>
                                      <p:cBhvr>
                                        <p:cTn id="12" dur="1" fill="hold">
                                          <p:stCondLst>
                                            <p:cond delay="0"/>
                                          </p:stCondLst>
                                        </p:cTn>
                                        <p:tgtEl>
                                          <p:spTgt spid="9226"/>
                                        </p:tgtEl>
                                        <p:attrNameLst>
                                          <p:attrName>style.visibility</p:attrName>
                                        </p:attrNameLst>
                                      </p:cBhvr>
                                      <p:to>
                                        <p:strVal val="visible"/>
                                      </p:to>
                                    </p:set>
                                    <p:anim calcmode="lin" valueType="num">
                                      <p:cBhvr>
                                        <p:cTn id="13" dur="1" fill="hold"/>
                                        <p:tgtEl>
                                          <p:spTgt spid="9226"/>
                                        </p:tgtEl>
                                      </p:cBhvr>
                                    </p:anim>
                                  </p:childTnLst>
                                </p:cTn>
                              </p:par>
                              <p:par>
                                <p:cTn id="14" presetID="24" presetClass="entr" presetSubtype="0" fill="hold" grpId="0" nodeType="withEffect">
                                  <p:stCondLst>
                                    <p:cond delay="0"/>
                                  </p:stCondLst>
                                  <p:childTnLst>
                                    <p:set>
                                      <p:cBhvr>
                                        <p:cTn id="15" dur="1" fill="hold">
                                          <p:stCondLst>
                                            <p:cond delay="0"/>
                                          </p:stCondLst>
                                        </p:cTn>
                                        <p:tgtEl>
                                          <p:spTgt spid="9228"/>
                                        </p:tgtEl>
                                        <p:attrNameLst>
                                          <p:attrName>style.visibility</p:attrName>
                                        </p:attrNameLst>
                                      </p:cBhvr>
                                      <p:to>
                                        <p:strVal val="visible"/>
                                      </p:to>
                                    </p:set>
                                    <p:anim calcmode="lin" valueType="num">
                                      <p:cBhvr>
                                        <p:cTn id="16" dur="1" fill="hold"/>
                                        <p:tgtEl>
                                          <p:spTgt spid="9228"/>
                                        </p:tgtEl>
                                      </p:cBhvr>
                                    </p:anim>
                                  </p:childTnLst>
                                </p:cTn>
                              </p:par>
                              <p:par>
                                <p:cTn id="17" presetID="24" presetClass="entr" presetSubtype="0" fill="hold" grpId="0" nodeType="withEffect">
                                  <p:stCondLst>
                                    <p:cond delay="0"/>
                                  </p:stCondLst>
                                  <p:childTnLst>
                                    <p:set>
                                      <p:cBhvr>
                                        <p:cTn id="18" dur="1" fill="hold">
                                          <p:stCondLst>
                                            <p:cond delay="0"/>
                                          </p:stCondLst>
                                        </p:cTn>
                                        <p:tgtEl>
                                          <p:spTgt spid="9230"/>
                                        </p:tgtEl>
                                        <p:attrNameLst>
                                          <p:attrName>style.visibility</p:attrName>
                                        </p:attrNameLst>
                                      </p:cBhvr>
                                      <p:to>
                                        <p:strVal val="visible"/>
                                      </p:to>
                                    </p:set>
                                    <p:anim calcmode="lin" valueType="num">
                                      <p:cBhvr>
                                        <p:cTn id="19" dur="1" fill="hold"/>
                                        <p:tgtEl>
                                          <p:spTgt spid="9230"/>
                                        </p:tgtEl>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9225"/>
                                        </p:tgtEl>
                                        <p:attrNameLst>
                                          <p:attrName>style.visibility</p:attrName>
                                        </p:attrNameLst>
                                      </p:cBhvr>
                                      <p:to>
                                        <p:strVal val="visible"/>
                                      </p:to>
                                    </p:set>
                                    <p:anim calcmode="lin" valueType="num">
                                      <p:cBhvr>
                                        <p:cTn id="24" dur="1" fill="hold"/>
                                        <p:tgtEl>
                                          <p:spTgt spid="9225"/>
                                        </p:tgtEl>
                                      </p:cBhvr>
                                    </p:anim>
                                  </p:childTnLst>
                                </p:cTn>
                              </p:par>
                              <p:par>
                                <p:cTn id="25" presetID="24" presetClass="entr" presetSubtype="0" fill="hold" grpId="0" nodeType="withEffect">
                                  <p:stCondLst>
                                    <p:cond delay="0"/>
                                  </p:stCondLst>
                                  <p:childTnLst>
                                    <p:set>
                                      <p:cBhvr>
                                        <p:cTn id="26" dur="1" fill="hold">
                                          <p:stCondLst>
                                            <p:cond delay="0"/>
                                          </p:stCondLst>
                                        </p:cTn>
                                        <p:tgtEl>
                                          <p:spTgt spid="9222"/>
                                        </p:tgtEl>
                                        <p:attrNameLst>
                                          <p:attrName>style.visibility</p:attrName>
                                        </p:attrNameLst>
                                      </p:cBhvr>
                                      <p:to>
                                        <p:strVal val="visible"/>
                                      </p:to>
                                    </p:set>
                                    <p:anim calcmode="lin" valueType="num">
                                      <p:cBhvr>
                                        <p:cTn id="27" dur="1" fill="hold"/>
                                        <p:tgtEl>
                                          <p:spTgt spid="9222"/>
                                        </p:tgtEl>
                                      </p:cBhvr>
                                    </p:anim>
                                  </p:childTnLst>
                                </p:cTn>
                              </p:par>
                              <p:par>
                                <p:cTn id="28" presetID="24" presetClass="entr" presetSubtype="0" fill="hold" grpId="0" nodeType="withEffect">
                                  <p:stCondLst>
                                    <p:cond delay="0"/>
                                  </p:stCondLst>
                                  <p:childTnLst>
                                    <p:set>
                                      <p:cBhvr>
                                        <p:cTn id="29" dur="1" fill="hold">
                                          <p:stCondLst>
                                            <p:cond delay="0"/>
                                          </p:stCondLst>
                                        </p:cTn>
                                        <p:tgtEl>
                                          <p:spTgt spid="9227"/>
                                        </p:tgtEl>
                                        <p:attrNameLst>
                                          <p:attrName>style.visibility</p:attrName>
                                        </p:attrNameLst>
                                      </p:cBhvr>
                                      <p:to>
                                        <p:strVal val="visible"/>
                                      </p:to>
                                    </p:set>
                                    <p:anim calcmode="lin" valueType="num">
                                      <p:cBhvr>
                                        <p:cTn id="30" dur="1" fill="hold"/>
                                        <p:tgtEl>
                                          <p:spTgt spid="9227"/>
                                        </p:tgtEl>
                                      </p:cBhvr>
                                    </p:anim>
                                  </p:childTnLst>
                                </p:cTn>
                              </p:par>
                              <p:par>
                                <p:cTn id="31" presetID="24" presetClass="entr" presetSubtype="0" fill="hold" grpId="0" nodeType="withEffect">
                                  <p:stCondLst>
                                    <p:cond delay="0"/>
                                  </p:stCondLst>
                                  <p:childTnLst>
                                    <p:set>
                                      <p:cBhvr>
                                        <p:cTn id="32" dur="1" fill="hold">
                                          <p:stCondLst>
                                            <p:cond delay="0"/>
                                          </p:stCondLst>
                                        </p:cTn>
                                        <p:tgtEl>
                                          <p:spTgt spid="9221"/>
                                        </p:tgtEl>
                                        <p:attrNameLst>
                                          <p:attrName>style.visibility</p:attrName>
                                        </p:attrNameLst>
                                      </p:cBhvr>
                                      <p:to>
                                        <p:strVal val="visible"/>
                                      </p:to>
                                    </p:set>
                                    <p:anim calcmode="lin" valueType="num">
                                      <p:cBhvr>
                                        <p:cTn id="33" dur="1" fill="hold"/>
                                        <p:tgtEl>
                                          <p:spTgt spid="9221"/>
                                        </p:tgtEl>
                                      </p:cBhvr>
                                    </p:anim>
                                  </p:childTnLst>
                                </p:cTn>
                              </p:par>
                              <p:par>
                                <p:cTn id="34" presetID="24" presetClass="entr" presetSubtype="0" fill="hold" grpId="0" nodeType="withEffect">
                                  <p:stCondLst>
                                    <p:cond delay="0"/>
                                  </p:stCondLst>
                                  <p:childTnLst>
                                    <p:set>
                                      <p:cBhvr>
                                        <p:cTn id="35" dur="1" fill="hold">
                                          <p:stCondLst>
                                            <p:cond delay="0"/>
                                          </p:stCondLst>
                                        </p:cTn>
                                        <p:tgtEl>
                                          <p:spTgt spid="9229"/>
                                        </p:tgtEl>
                                        <p:attrNameLst>
                                          <p:attrName>style.visibility</p:attrName>
                                        </p:attrNameLst>
                                      </p:cBhvr>
                                      <p:to>
                                        <p:strVal val="visible"/>
                                      </p:to>
                                    </p:set>
                                    <p:anim calcmode="lin" valueType="num">
                                      <p:cBhvr>
                                        <p:cTn id="36" dur="1" fill="hold"/>
                                        <p:tgtEl>
                                          <p:spTgt spid="9229"/>
                                        </p:tgtEl>
                                      </p:cBhvr>
                                    </p:anim>
                                  </p:childTnLst>
                                </p:cTn>
                              </p:par>
                              <p:par>
                                <p:cTn id="37" presetID="24" presetClass="entr" presetSubtype="0" fill="hold" grpId="0" nodeType="withEffect">
                                  <p:stCondLst>
                                    <p:cond delay="0"/>
                                  </p:stCondLst>
                                  <p:childTnLst>
                                    <p:set>
                                      <p:cBhvr>
                                        <p:cTn id="38" dur="1" fill="hold">
                                          <p:stCondLst>
                                            <p:cond delay="0"/>
                                          </p:stCondLst>
                                        </p:cTn>
                                        <p:tgtEl>
                                          <p:spTgt spid="9220"/>
                                        </p:tgtEl>
                                        <p:attrNameLst>
                                          <p:attrName>style.visibility</p:attrName>
                                        </p:attrNameLst>
                                      </p:cBhvr>
                                      <p:to>
                                        <p:strVal val="visible"/>
                                      </p:to>
                                    </p:set>
                                    <p:anim calcmode="lin" valueType="num">
                                      <p:cBhvr>
                                        <p:cTn id="39" dur="1" fill="hold"/>
                                        <p:tgtEl>
                                          <p:spTgt spid="9220"/>
                                        </p:tgtEl>
                                      </p:cBhvr>
                                    </p:anim>
                                  </p:childTnLst>
                                </p:cTn>
                              </p:par>
                              <p:par>
                                <p:cTn id="40" presetID="24" presetClass="entr" presetSubtype="0" fill="hold" grpId="0" nodeType="withEffect">
                                  <p:stCondLst>
                                    <p:cond delay="0"/>
                                  </p:stCondLst>
                                  <p:childTnLst>
                                    <p:set>
                                      <p:cBhvr>
                                        <p:cTn id="41" dur="1" fill="hold">
                                          <p:stCondLst>
                                            <p:cond delay="0"/>
                                          </p:stCondLst>
                                        </p:cTn>
                                        <p:tgtEl>
                                          <p:spTgt spid="9231"/>
                                        </p:tgtEl>
                                        <p:attrNameLst>
                                          <p:attrName>style.visibility</p:attrName>
                                        </p:attrNameLst>
                                      </p:cBhvr>
                                      <p:to>
                                        <p:strVal val="visible"/>
                                      </p:to>
                                    </p:set>
                                    <p:anim calcmode="lin" valueType="num">
                                      <p:cBhvr>
                                        <p:cTn id="42" dur="1" fill="hold"/>
                                        <p:tgtEl>
                                          <p:spTgt spid="9231"/>
                                        </p:tgtEl>
                                      </p:cBhvr>
                                    </p:anim>
                                  </p:childTnLst>
                                </p:cTn>
                              </p:par>
                              <p:par>
                                <p:cTn id="43" presetID="24" presetClass="entr" presetSubtype="0" fill="hold" grpId="0" nodeType="withEffect">
                                  <p:stCondLst>
                                    <p:cond delay="0"/>
                                  </p:stCondLst>
                                  <p:childTnLst>
                                    <p:set>
                                      <p:cBhvr>
                                        <p:cTn id="44" dur="1" fill="hold">
                                          <p:stCondLst>
                                            <p:cond delay="0"/>
                                          </p:stCondLst>
                                        </p:cTn>
                                        <p:tgtEl>
                                          <p:spTgt spid="9219"/>
                                        </p:tgtEl>
                                        <p:attrNameLst>
                                          <p:attrName>style.visibility</p:attrName>
                                        </p:attrNameLst>
                                      </p:cBhvr>
                                      <p:to>
                                        <p:strVal val="visible"/>
                                      </p:to>
                                    </p:set>
                                    <p:anim calcmode="lin" valueType="num">
                                      <p:cBhvr>
                                        <p:cTn id="45" dur="1" fill="hold"/>
                                        <p:tgtEl>
                                          <p:spTgt spid="921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ldLvl="0" animBg="1"/>
      <p:bldP spid="9220" grpId="0" bldLvl="0" animBg="1"/>
      <p:bldP spid="9221" grpId="0" bldLvl="0" animBg="1"/>
      <p:bldP spid="9222" grpId="0" bldLvl="0" animBg="1"/>
      <p:bldP spid="9224" grpId="0"/>
      <p:bldP spid="9225" grpId="0"/>
      <p:bldP spid="9226" grpId="0"/>
      <p:bldP spid="9227" grpId="0"/>
      <p:bldP spid="9228" grpId="0"/>
      <p:bldP spid="9229" grpId="0"/>
      <p:bldP spid="9230" grpId="0"/>
      <p:bldP spid="92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图片 1"/>
          <p:cNvPicPr>
            <a:picLocks noChangeAspect="1"/>
          </p:cNvPicPr>
          <p:nvPr/>
        </p:nvPicPr>
        <p:blipFill>
          <a:blip r:embed="rId3"/>
          <a:srcRect/>
          <a:stretch>
            <a:fillRect/>
          </a:stretch>
        </p:blipFill>
        <p:spPr bwMode="auto">
          <a:xfrm>
            <a:off x="461963" y="558800"/>
            <a:ext cx="1466850" cy="2095500"/>
          </a:xfrm>
          <a:prstGeom prst="rect">
            <a:avLst/>
          </a:prstGeom>
          <a:noFill/>
          <a:ln w="9525">
            <a:noFill/>
            <a:miter lim="800000"/>
            <a:headEnd/>
            <a:tailEnd/>
          </a:ln>
        </p:spPr>
      </p:pic>
      <p:sp>
        <p:nvSpPr>
          <p:cNvPr id="10242" name="圆角矩形 8"/>
          <p:cNvSpPr>
            <a:spLocks noChangeArrowheads="1"/>
          </p:cNvSpPr>
          <p:nvPr/>
        </p:nvSpPr>
        <p:spPr bwMode="auto">
          <a:xfrm>
            <a:off x="4786313" y="2571750"/>
            <a:ext cx="3857625" cy="3929063"/>
          </a:xfrm>
          <a:prstGeom prst="roundRect">
            <a:avLst>
              <a:gd name="adj" fmla="val 16667"/>
            </a:avLst>
          </a:prstGeom>
          <a:solidFill>
            <a:schemeClr val="bg1"/>
          </a:solidFill>
          <a:ln w="9525">
            <a:solidFill>
              <a:srgbClr val="FF6600"/>
            </a:solidFill>
            <a:round/>
            <a:headEnd/>
            <a:tailEnd/>
          </a:ln>
        </p:spPr>
        <p:txBody>
          <a:bodyPr/>
          <a:lstStyle/>
          <a:p>
            <a:endParaRPr lang="zh-CN" altLang="en-US"/>
          </a:p>
        </p:txBody>
      </p:sp>
      <p:sp>
        <p:nvSpPr>
          <p:cNvPr id="10243" name="云形标注 2"/>
          <p:cNvSpPr>
            <a:spLocks noChangeArrowheads="1"/>
          </p:cNvSpPr>
          <p:nvPr/>
        </p:nvSpPr>
        <p:spPr bwMode="auto">
          <a:xfrm>
            <a:off x="1928813" y="1000125"/>
            <a:ext cx="6286500" cy="1214438"/>
          </a:xfrm>
          <a:prstGeom prst="cloudCallout">
            <a:avLst>
              <a:gd name="adj1" fmla="val -54542"/>
              <a:gd name="adj2" fmla="val 28282"/>
            </a:avLst>
          </a:prstGeom>
          <a:solidFill>
            <a:srgbClr val="CCFF66"/>
          </a:solidFill>
          <a:ln w="9525">
            <a:solidFill>
              <a:schemeClr val="tx1"/>
            </a:solidFill>
            <a:round/>
            <a:headEnd/>
            <a:tailEnd/>
          </a:ln>
        </p:spPr>
        <p:txBody>
          <a:bodyPr/>
          <a:lstStyle/>
          <a:p>
            <a:endParaRPr lang="zh-CN" altLang="en-US"/>
          </a:p>
        </p:txBody>
      </p:sp>
      <p:sp>
        <p:nvSpPr>
          <p:cNvPr id="10244" name="矩形 3"/>
          <p:cNvSpPr>
            <a:spLocks noChangeArrowheads="1"/>
          </p:cNvSpPr>
          <p:nvPr/>
        </p:nvSpPr>
        <p:spPr bwMode="auto">
          <a:xfrm>
            <a:off x="2643188" y="1071563"/>
            <a:ext cx="4857750" cy="954087"/>
          </a:xfrm>
          <a:prstGeom prst="rect">
            <a:avLst/>
          </a:prstGeom>
          <a:noFill/>
          <a:ln w="9525">
            <a:noFill/>
            <a:miter lim="800000"/>
            <a:headEnd/>
            <a:tailEnd/>
          </a:ln>
        </p:spPr>
        <p:txBody>
          <a:bodyPr>
            <a:spAutoFit/>
          </a:bodyPr>
          <a:lstStyle/>
          <a:p>
            <a:r>
              <a:rPr lang="zh-CN" altLang="en-US" sz="2800">
                <a:solidFill>
                  <a:srgbClr val="000000"/>
                </a:solidFill>
                <a:latin typeface="微软雅黑" pitchFamily="34" charset="-122"/>
                <a:ea typeface="微软雅黑" pitchFamily="34" charset="-122"/>
              </a:rPr>
              <a:t>这篇课文是按照什么顺序写的？主要讲了一件什么事？　</a:t>
            </a:r>
            <a:endParaRPr lang="zh-CN" altLang="en-US" sz="2800">
              <a:latin typeface="微软雅黑" pitchFamily="34" charset="-122"/>
              <a:ea typeface="微软雅黑" pitchFamily="34" charset="-122"/>
            </a:endParaRPr>
          </a:p>
        </p:txBody>
      </p:sp>
      <p:sp>
        <p:nvSpPr>
          <p:cNvPr id="10245" name="矩形 4"/>
          <p:cNvSpPr>
            <a:spLocks noChangeArrowheads="1"/>
          </p:cNvSpPr>
          <p:nvPr/>
        </p:nvSpPr>
        <p:spPr bwMode="auto">
          <a:xfrm>
            <a:off x="4786313" y="2571750"/>
            <a:ext cx="3857625" cy="3382963"/>
          </a:xfrm>
          <a:prstGeom prst="rect">
            <a:avLst/>
          </a:prstGeom>
          <a:noFill/>
          <a:ln w="9525">
            <a:noFill/>
            <a:miter lim="800000"/>
            <a:headEnd/>
            <a:tailEnd/>
          </a:ln>
        </p:spPr>
        <p:txBody>
          <a:bodyPr>
            <a:spAutoFit/>
          </a:bodyPr>
          <a:lstStyle/>
          <a:p>
            <a:pPr>
              <a:lnSpc>
                <a:spcPct val="150000"/>
              </a:lnSpc>
            </a:pPr>
            <a:r>
              <a:rPr lang="zh-CN" altLang="en-US" sz="2400">
                <a:solidFill>
                  <a:srgbClr val="000000"/>
                </a:solidFill>
                <a:latin typeface="微软雅黑" pitchFamily="34" charset="-122"/>
                <a:ea typeface="微软雅黑" pitchFamily="34" charset="-122"/>
              </a:rPr>
              <a:t>       </a:t>
            </a:r>
            <a:r>
              <a:rPr lang="zh-CN" altLang="en-US" sz="2400">
                <a:solidFill>
                  <a:srgbClr val="0070C0"/>
                </a:solidFill>
                <a:latin typeface="微软雅黑" pitchFamily="34" charset="-122"/>
                <a:ea typeface="微软雅黑" pitchFamily="34" charset="-122"/>
              </a:rPr>
              <a:t>全文是按照事情的发展顺序写的。</a:t>
            </a:r>
          </a:p>
          <a:p>
            <a:pPr>
              <a:lnSpc>
                <a:spcPct val="150000"/>
              </a:lnSpc>
            </a:pPr>
            <a:r>
              <a:rPr lang="zh-CN" altLang="en-US" sz="2400">
                <a:solidFill>
                  <a:srgbClr val="0070C0"/>
                </a:solidFill>
                <a:latin typeface="微软雅黑" pitchFamily="34" charset="-122"/>
                <a:ea typeface="微软雅黑" pitchFamily="34" charset="-122"/>
              </a:rPr>
              <a:t>      课文主要写了杨子荣和以座山雕为首的盘踞在东北山林中的土匪之间展开的一场惊心动魄斗智斗勇的故事。</a:t>
            </a:r>
          </a:p>
        </p:txBody>
      </p:sp>
      <p:pic>
        <p:nvPicPr>
          <p:cNvPr id="10246" name="Picture 3" descr="C:\Users\Administrator\Desktop\4.jpg"/>
          <p:cNvPicPr>
            <a:picLocks noChangeAspect="1"/>
          </p:cNvPicPr>
          <p:nvPr/>
        </p:nvPicPr>
        <p:blipFill>
          <a:blip r:embed="rId4"/>
          <a:srcRect/>
          <a:stretch>
            <a:fillRect/>
          </a:stretch>
        </p:blipFill>
        <p:spPr bwMode="auto">
          <a:xfrm>
            <a:off x="642938" y="2500313"/>
            <a:ext cx="3810000" cy="3857625"/>
          </a:xfrm>
          <a:prstGeom prst="rect">
            <a:avLst/>
          </a:prstGeom>
          <a:noFill/>
          <a:ln w="9525">
            <a:noFill/>
            <a:miter lim="800000"/>
            <a:headEnd/>
            <a:tailEnd/>
          </a:ln>
        </p:spPr>
      </p:pic>
      <p:pic>
        <p:nvPicPr>
          <p:cNvPr id="8" name="S五语上 28 杨子荣借题发挥.mp3">
            <a:hlinkClick r:id="" action="ppaction://media"/>
          </p:cNvPr>
          <p:cNvPicPr>
            <a:picLocks noRot="1" noChangeAspect="1"/>
          </p:cNvPicPr>
          <p:nvPr>
            <a:audioFile r:link="rId1"/>
          </p:nvPr>
        </p:nvPicPr>
        <p:blipFill>
          <a:blip r:embed="rId5"/>
          <a:srcRect/>
          <a:stretch>
            <a:fillRect/>
          </a:stretch>
        </p:blipFill>
        <p:spPr bwMode="auto">
          <a:xfrm>
            <a:off x="142875" y="5572125"/>
            <a:ext cx="519113" cy="5191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1" fill="hold"/>
                                        <p:tgtEl>
                                          <p:spTgt spid="10243"/>
                                        </p:tgtEl>
                                      </p:cBhvr>
                                    </p:anim>
                                  </p:childTnLst>
                                </p:cTn>
                              </p:par>
                              <p:par>
                                <p:cTn id="8" presetID="24" presetClass="entr" presetSubtype="0" fill="hold" grpId="0" nodeType="withEffect">
                                  <p:stCondLst>
                                    <p:cond delay="0"/>
                                  </p:stCondLst>
                                  <p:childTnLst>
                                    <p:set>
                                      <p:cBhvr>
                                        <p:cTn id="9" dur="1" fill="hold">
                                          <p:stCondLst>
                                            <p:cond delay="0"/>
                                          </p:stCondLst>
                                        </p:cTn>
                                        <p:tgtEl>
                                          <p:spTgt spid="10244"/>
                                        </p:tgtEl>
                                        <p:attrNameLst>
                                          <p:attrName>style.visibility</p:attrName>
                                        </p:attrNameLst>
                                      </p:cBhvr>
                                      <p:to>
                                        <p:strVal val="visible"/>
                                      </p:to>
                                    </p:set>
                                    <p:anim calcmode="lin" valueType="num">
                                      <p:cBhvr>
                                        <p:cTn id="10" dur="1" fill="hold"/>
                                        <p:tgtEl>
                                          <p:spTgt spid="10244"/>
                                        </p:tgtEl>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0246"/>
                                        </p:tgtEl>
                                        <p:attrNameLst>
                                          <p:attrName>style.visibility</p:attrName>
                                        </p:attrNameLst>
                                      </p:cBhvr>
                                      <p:to>
                                        <p:strVal val="visible"/>
                                      </p:to>
                                    </p:set>
                                    <p:anim calcmode="lin" valueType="num">
                                      <p:cBhvr>
                                        <p:cTn id="15" dur="1" fill="hold"/>
                                        <p:tgtEl>
                                          <p:spTgt spid="10246"/>
                                        </p:tgtEl>
                                      </p:cBhvr>
                                    </p:anim>
                                  </p:childTnLst>
                                </p:cTn>
                              </p:par>
                              <p:par>
                                <p:cTn id="16" presetID="24" presetClass="entr" presetSubtype="0" fill="hold" grpId="0" nodeType="withEffect">
                                  <p:stCondLst>
                                    <p:cond delay="0"/>
                                  </p:stCondLst>
                                  <p:childTnLst>
                                    <p:set>
                                      <p:cBhvr>
                                        <p:cTn id="17" dur="1" fill="hold">
                                          <p:stCondLst>
                                            <p:cond delay="0"/>
                                          </p:stCondLst>
                                        </p:cTn>
                                        <p:tgtEl>
                                          <p:spTgt spid="10245"/>
                                        </p:tgtEl>
                                        <p:attrNameLst>
                                          <p:attrName>style.visibility</p:attrName>
                                        </p:attrNameLst>
                                      </p:cBhvr>
                                      <p:to>
                                        <p:strVal val="visible"/>
                                      </p:to>
                                    </p:set>
                                    <p:anim calcmode="lin" valueType="num">
                                      <p:cBhvr>
                                        <p:cTn id="18" dur="1" fill="hold"/>
                                        <p:tgtEl>
                                          <p:spTgt spid="10245"/>
                                        </p:tgtEl>
                                      </p:cBhvr>
                                    </p:anim>
                                  </p:childTnLst>
                                </p:cTn>
                              </p:par>
                              <p:par>
                                <p:cTn id="19" presetID="24" presetClass="entr" presetSubtype="0" fill="hold" grpId="0" nodeType="withEffect">
                                  <p:stCondLst>
                                    <p:cond delay="0"/>
                                  </p:stCondLst>
                                  <p:childTnLst>
                                    <p:set>
                                      <p:cBhvr>
                                        <p:cTn id="20" dur="1" fill="hold">
                                          <p:stCondLst>
                                            <p:cond delay="0"/>
                                          </p:stCondLst>
                                        </p:cTn>
                                        <p:tgtEl>
                                          <p:spTgt spid="10242"/>
                                        </p:tgtEl>
                                        <p:attrNameLst>
                                          <p:attrName>style.visibility</p:attrName>
                                        </p:attrNameLst>
                                      </p:cBhvr>
                                      <p:to>
                                        <p:strVal val="visible"/>
                                      </p:to>
                                    </p:set>
                                    <p:anim calcmode="lin" valueType="num">
                                      <p:cBhvr>
                                        <p:cTn id="21" dur="1" fill="hold"/>
                                        <p:tgtEl>
                                          <p:spTgt spid="10242"/>
                                        </p:tgtEl>
                                      </p:cBhvr>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22" restart="whenNotActive" fill="hold" evtFilter="cancelBubble" nodeType="interactiveSeq">
                <p:stCondLst>
                  <p:cond evt="onClick" delay="0">
                    <p:tgtEl>
                      <p:spTgt spid="8"/>
                    </p:tgtEl>
                  </p:cond>
                </p:stCondLst>
                <p:endSync evt="end" delay="0">
                  <p:rtn val="all"/>
                </p:endSync>
                <p:childTnLst>
                  <p:par>
                    <p:cTn id="23" fill="hold">
                      <p:stCondLst>
                        <p:cond delay="0"/>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266853" fill="hold"/>
                                        <p:tgtEl>
                                          <p:spTgt spid="8"/>
                                        </p:tgtEl>
                                      </p:cBhvr>
                                    </p:cmd>
                                  </p:childTnLst>
                                </p:cTn>
                              </p:par>
                            </p:childTnLst>
                          </p:cTn>
                        </p:par>
                      </p:childTnLst>
                    </p:cTn>
                  </p:par>
                </p:childTnLst>
              </p:cTn>
              <p:nextCondLst>
                <p:cond evt="onClick" delay="0">
                  <p:tgtEl>
                    <p:spTgt spid="8"/>
                  </p:tgtEl>
                </p:cond>
              </p:nextCondLst>
            </p:seq>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bldLst>
      <p:bldP spid="10242" grpId="0" bldLvl="0" animBg="1"/>
      <p:bldP spid="10243" grpId="0" bldLvl="0" animBg="1"/>
      <p:bldP spid="10244" grpId="0"/>
      <p:bldP spid="102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
          <p:cNvGrpSpPr>
            <a:grpSpLocks/>
          </p:cNvGrpSpPr>
          <p:nvPr/>
        </p:nvGrpSpPr>
        <p:grpSpPr bwMode="auto">
          <a:xfrm>
            <a:off x="714375" y="5143500"/>
            <a:ext cx="7572375" cy="1071563"/>
            <a:chOff x="912" y="3036"/>
            <a:chExt cx="3984" cy="912"/>
          </a:xfrm>
        </p:grpSpPr>
        <p:sp>
          <p:nvSpPr>
            <p:cNvPr id="40"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ln>
            <a:effectLst>
              <a:outerShdw dist="135003" dir="2928844" algn="ctr" rotWithShape="0">
                <a:srgbClr val="000000">
                  <a:alpha val="50000"/>
                </a:srgbClr>
              </a:outerShdw>
            </a:effec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43" name="Freeform 21"/>
            <p:cNvSpPr/>
            <p:nvPr/>
          </p:nvSpPr>
          <p:spPr bwMode="gray">
            <a:xfrm>
              <a:off x="1047"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ln>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grpSp>
      <p:grpSp>
        <p:nvGrpSpPr>
          <p:cNvPr id="3" name="Group 17"/>
          <p:cNvGrpSpPr>
            <a:grpSpLocks/>
          </p:cNvGrpSpPr>
          <p:nvPr/>
        </p:nvGrpSpPr>
        <p:grpSpPr bwMode="auto">
          <a:xfrm>
            <a:off x="714375" y="3663950"/>
            <a:ext cx="7572375" cy="1050925"/>
            <a:chOff x="912" y="3036"/>
            <a:chExt cx="3984" cy="912"/>
          </a:xfrm>
        </p:grpSpPr>
        <p:sp>
          <p:nvSpPr>
            <p:cNvPr id="35"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ln>
            <a:effectLst>
              <a:outerShdw dist="135003" dir="2928844" algn="ctr" rotWithShape="0">
                <a:srgbClr val="000000">
                  <a:alpha val="50000"/>
                </a:srgbClr>
              </a:outerShdw>
            </a:effec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38" name="Freeform 21"/>
            <p:cNvSpPr/>
            <p:nvPr/>
          </p:nvSpPr>
          <p:spPr bwMode="gray">
            <a:xfrm>
              <a:off x="1047"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ln>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grpSp>
      <p:grpSp>
        <p:nvGrpSpPr>
          <p:cNvPr id="4" name="Group 17"/>
          <p:cNvGrpSpPr>
            <a:grpSpLocks/>
          </p:cNvGrpSpPr>
          <p:nvPr/>
        </p:nvGrpSpPr>
        <p:grpSpPr bwMode="auto">
          <a:xfrm>
            <a:off x="642938" y="2163763"/>
            <a:ext cx="7572375" cy="979487"/>
            <a:chOff x="912" y="3036"/>
            <a:chExt cx="3984" cy="912"/>
          </a:xfrm>
        </p:grpSpPr>
        <p:sp>
          <p:nvSpPr>
            <p:cNvPr id="97298"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ln>
            <a:effectLst>
              <a:outerShdw dist="135003" dir="2928844" algn="ctr" rotWithShape="0">
                <a:srgbClr val="000000">
                  <a:alpha val="50000"/>
                </a:srgbClr>
              </a:outerShdw>
            </a:effec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97301" name="Freeform 21"/>
            <p:cNvSpPr/>
            <p:nvPr/>
          </p:nvSpPr>
          <p:spPr bwMode="gray">
            <a:xfrm>
              <a:off x="1047" y="3168"/>
              <a:ext cx="383" cy="374"/>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ln>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grpSp>
      <p:sp>
        <p:nvSpPr>
          <p:cNvPr id="97286" name="AutoShape 6"/>
          <p:cNvSpPr>
            <a:spLocks noChangeArrowheads="1"/>
          </p:cNvSpPr>
          <p:nvPr/>
        </p:nvSpPr>
        <p:spPr bwMode="gray">
          <a:xfrm>
            <a:off x="857250" y="5286375"/>
            <a:ext cx="1406525" cy="857250"/>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ln>
          <a:effec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97293" name="AutoShape 13"/>
          <p:cNvSpPr>
            <a:spLocks noChangeArrowheads="1"/>
          </p:cNvSpPr>
          <p:nvPr/>
        </p:nvSpPr>
        <p:spPr bwMode="gray">
          <a:xfrm>
            <a:off x="785813" y="2235200"/>
            <a:ext cx="1357312" cy="857250"/>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ln>
          <a:effec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2295" name="AutoShape 6"/>
          <p:cNvSpPr>
            <a:spLocks noChangeArrowheads="1"/>
          </p:cNvSpPr>
          <p:nvPr/>
        </p:nvSpPr>
        <p:spPr bwMode="auto">
          <a:xfrm>
            <a:off x="857250" y="3806825"/>
            <a:ext cx="1357313" cy="857250"/>
          </a:xfrm>
          <a:prstGeom prst="roundRect">
            <a:avLst>
              <a:gd name="adj" fmla="val 11921"/>
            </a:avLst>
          </a:prstGeom>
          <a:gradFill rotWithShape="1">
            <a:gsLst>
              <a:gs pos="0">
                <a:srgbClr val="FBEAC7"/>
              </a:gs>
              <a:gs pos="17999">
                <a:srgbClr val="FEE7F2"/>
              </a:gs>
              <a:gs pos="36000">
                <a:srgbClr val="FAC77D"/>
              </a:gs>
              <a:gs pos="61000">
                <a:srgbClr val="FBA97D"/>
              </a:gs>
              <a:gs pos="82001">
                <a:srgbClr val="FBD49C"/>
              </a:gs>
              <a:gs pos="100000">
                <a:srgbClr val="FEE7F2"/>
              </a:gs>
            </a:gsLst>
            <a:lin ang="5400000"/>
          </a:gradFill>
          <a:ln w="38100">
            <a:solidFill>
              <a:schemeClr val="bg1"/>
            </a:solidFill>
            <a:round/>
            <a:headEnd/>
            <a:tailEnd/>
          </a:ln>
        </p:spPr>
        <p:txBody>
          <a:bodyPr wrap="none" anchor="ctr"/>
          <a:lstStyle/>
          <a:p>
            <a:endParaRPr lang="zh-CN" altLang="en-US"/>
          </a:p>
        </p:txBody>
      </p:sp>
      <p:sp>
        <p:nvSpPr>
          <p:cNvPr id="59" name="矩形 58"/>
          <p:cNvSpPr/>
          <p:nvPr/>
        </p:nvSpPr>
        <p:spPr>
          <a:xfrm>
            <a:off x="2071644" y="1000090"/>
            <a:ext cx="4031873" cy="1015663"/>
          </a:xfrm>
          <a:prstGeom prst="rect">
            <a:avLst/>
          </a:prstGeom>
          <a:noFill/>
        </p:spPr>
        <p:txBody>
          <a:bodyPr wrap="none">
            <a:spAutoFit/>
          </a:bodyPr>
          <a:lstStyle/>
          <a:p>
            <a:pPr algn="ctr">
              <a:buFont typeface="Arial" panose="020B0604020202020204" pitchFamily="34" charset="0"/>
              <a:buNone/>
              <a:defRPr/>
            </a:pPr>
            <a:r>
              <a:rPr lang="zh-CN" altLang="en-US" sz="6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给课文分段</a:t>
            </a:r>
          </a:p>
        </p:txBody>
      </p:sp>
      <p:pic>
        <p:nvPicPr>
          <p:cNvPr id="60" name="Picture 3" descr="C:\Users\Administrator\Desktop\图库\图片大全\008 (1).png"/>
          <p:cNvPicPr>
            <a:picLocks noChangeAspect="1"/>
          </p:cNvPicPr>
          <p:nvPr/>
        </p:nvPicPr>
        <p:blipFill>
          <a:blip r:embed="rId2"/>
          <a:srcRect/>
          <a:stretch>
            <a:fillRect/>
          </a:stretch>
        </p:blipFill>
        <p:spPr bwMode="auto">
          <a:xfrm>
            <a:off x="714375" y="928688"/>
            <a:ext cx="1400175" cy="1214437"/>
          </a:xfrm>
          <a:prstGeom prst="rect">
            <a:avLst/>
          </a:prstGeom>
          <a:noFill/>
          <a:ln w="9525">
            <a:noFill/>
            <a:miter lim="800000"/>
            <a:headEnd/>
            <a:tailEnd/>
          </a:ln>
        </p:spPr>
      </p:pic>
      <p:sp>
        <p:nvSpPr>
          <p:cNvPr id="11274" name="矩形 26"/>
          <p:cNvSpPr>
            <a:spLocks noChangeArrowheads="1"/>
          </p:cNvSpPr>
          <p:nvPr/>
        </p:nvSpPr>
        <p:spPr bwMode="auto">
          <a:xfrm>
            <a:off x="785813" y="2357438"/>
            <a:ext cx="1357312" cy="523875"/>
          </a:xfrm>
          <a:prstGeom prst="rect">
            <a:avLst/>
          </a:prstGeom>
          <a:noFill/>
          <a:ln w="9525">
            <a:noFill/>
            <a:miter lim="800000"/>
            <a:headEnd/>
            <a:tailEnd/>
          </a:ln>
        </p:spPr>
        <p:txBody>
          <a:bodyPr>
            <a:spAutoFit/>
          </a:bodyPr>
          <a:lstStyle/>
          <a:p>
            <a:r>
              <a:rPr lang="en-US" altLang="zh-CN" sz="2800">
                <a:solidFill>
                  <a:srgbClr val="FF0000"/>
                </a:solidFill>
                <a:latin typeface="微软雅黑" pitchFamily="34" charset="-122"/>
                <a:ea typeface="微软雅黑" pitchFamily="34" charset="-122"/>
              </a:rPr>
              <a:t>1-2 </a:t>
            </a:r>
            <a:r>
              <a:rPr lang="zh-CN" altLang="en-US" sz="2800">
                <a:solidFill>
                  <a:srgbClr val="FF0000"/>
                </a:solidFill>
                <a:latin typeface="微软雅黑" pitchFamily="34" charset="-122"/>
                <a:ea typeface="微软雅黑" pitchFamily="34" charset="-122"/>
              </a:rPr>
              <a:t>段</a:t>
            </a:r>
          </a:p>
        </p:txBody>
      </p:sp>
      <p:sp>
        <p:nvSpPr>
          <p:cNvPr id="11275" name="矩形 27"/>
          <p:cNvSpPr>
            <a:spLocks noChangeArrowheads="1"/>
          </p:cNvSpPr>
          <p:nvPr/>
        </p:nvSpPr>
        <p:spPr bwMode="auto">
          <a:xfrm>
            <a:off x="2357438" y="2214563"/>
            <a:ext cx="5857875" cy="954087"/>
          </a:xfrm>
          <a:prstGeom prst="rect">
            <a:avLst/>
          </a:prstGeom>
          <a:noFill/>
          <a:ln w="9525">
            <a:noFill/>
            <a:miter lim="800000"/>
            <a:headEnd/>
            <a:tailEnd/>
          </a:ln>
        </p:spPr>
        <p:txBody>
          <a:bodyPr>
            <a:spAutoFit/>
          </a:bodyPr>
          <a:lstStyle/>
          <a:p>
            <a:r>
              <a:rPr lang="zh-CN" altLang="en-US" sz="2800">
                <a:solidFill>
                  <a:srgbClr val="000000"/>
                </a:solidFill>
                <a:latin typeface="微软雅黑" pitchFamily="34" charset="-122"/>
                <a:ea typeface="微软雅黑" pitchFamily="34" charset="-122"/>
              </a:rPr>
              <a:t>写拂晓时分杨子荣要入睡时听到了枪声和慌乱的叫喊声。</a:t>
            </a:r>
            <a:endParaRPr lang="zh-CN" altLang="en-US" sz="2800">
              <a:latin typeface="微软雅黑" pitchFamily="34" charset="-122"/>
              <a:ea typeface="微软雅黑" pitchFamily="34" charset="-122"/>
            </a:endParaRPr>
          </a:p>
        </p:txBody>
      </p:sp>
      <p:sp>
        <p:nvSpPr>
          <p:cNvPr id="11276" name="矩形 28"/>
          <p:cNvSpPr>
            <a:spLocks noChangeArrowheads="1"/>
          </p:cNvSpPr>
          <p:nvPr/>
        </p:nvSpPr>
        <p:spPr bwMode="auto">
          <a:xfrm>
            <a:off x="857250" y="3929063"/>
            <a:ext cx="1357313" cy="523875"/>
          </a:xfrm>
          <a:prstGeom prst="rect">
            <a:avLst/>
          </a:prstGeom>
          <a:noFill/>
          <a:ln w="9525">
            <a:noFill/>
            <a:miter lim="800000"/>
            <a:headEnd/>
            <a:tailEnd/>
          </a:ln>
        </p:spPr>
        <p:txBody>
          <a:bodyPr>
            <a:spAutoFit/>
          </a:bodyPr>
          <a:lstStyle/>
          <a:p>
            <a:r>
              <a:rPr lang="en-US" altLang="zh-CN" sz="2800">
                <a:solidFill>
                  <a:srgbClr val="FF0000"/>
                </a:solidFill>
                <a:latin typeface="微软雅黑" pitchFamily="34" charset="-122"/>
                <a:ea typeface="微软雅黑" pitchFamily="34" charset="-122"/>
              </a:rPr>
              <a:t>3-6 </a:t>
            </a:r>
            <a:r>
              <a:rPr lang="zh-CN" altLang="en-US" sz="2800">
                <a:solidFill>
                  <a:srgbClr val="FF0000"/>
                </a:solidFill>
                <a:latin typeface="微软雅黑" pitchFamily="34" charset="-122"/>
                <a:ea typeface="微软雅黑" pitchFamily="34" charset="-122"/>
              </a:rPr>
              <a:t>段</a:t>
            </a:r>
          </a:p>
        </p:txBody>
      </p:sp>
      <p:sp>
        <p:nvSpPr>
          <p:cNvPr id="11277" name="矩形 29"/>
          <p:cNvSpPr>
            <a:spLocks noChangeArrowheads="1"/>
          </p:cNvSpPr>
          <p:nvPr/>
        </p:nvSpPr>
        <p:spPr bwMode="auto">
          <a:xfrm>
            <a:off x="2357438" y="3714750"/>
            <a:ext cx="5786437" cy="954088"/>
          </a:xfrm>
          <a:prstGeom prst="rect">
            <a:avLst/>
          </a:prstGeom>
          <a:noFill/>
          <a:ln w="9525">
            <a:noFill/>
            <a:miter lim="800000"/>
            <a:headEnd/>
            <a:tailEnd/>
          </a:ln>
        </p:spPr>
        <p:txBody>
          <a:bodyPr>
            <a:spAutoFit/>
          </a:bodyPr>
          <a:lstStyle/>
          <a:p>
            <a:r>
              <a:rPr lang="zh-CN" altLang="en-US" sz="2800">
                <a:solidFill>
                  <a:srgbClr val="000000"/>
                </a:solidFill>
                <a:latin typeface="微软雅黑" pitchFamily="34" charset="-122"/>
                <a:ea typeface="微软雅黑" pitchFamily="34" charset="-122"/>
              </a:rPr>
              <a:t>写杨子荣面对这场混乱，沉着思考，判断这是敌人的一个阴谋。</a:t>
            </a:r>
            <a:endParaRPr lang="zh-CN" altLang="en-US" sz="2800">
              <a:latin typeface="微软雅黑" pitchFamily="34" charset="-122"/>
              <a:ea typeface="微软雅黑" pitchFamily="34" charset="-122"/>
            </a:endParaRPr>
          </a:p>
        </p:txBody>
      </p:sp>
      <p:sp>
        <p:nvSpPr>
          <p:cNvPr id="11278" name="矩形 30"/>
          <p:cNvSpPr>
            <a:spLocks noChangeArrowheads="1"/>
          </p:cNvSpPr>
          <p:nvPr/>
        </p:nvSpPr>
        <p:spPr bwMode="auto">
          <a:xfrm>
            <a:off x="785813" y="5500688"/>
            <a:ext cx="1428750" cy="523875"/>
          </a:xfrm>
          <a:prstGeom prst="rect">
            <a:avLst/>
          </a:prstGeom>
          <a:noFill/>
          <a:ln w="9525">
            <a:noFill/>
            <a:miter lim="800000"/>
            <a:headEnd/>
            <a:tailEnd/>
          </a:ln>
        </p:spPr>
        <p:txBody>
          <a:bodyPr>
            <a:spAutoFit/>
          </a:bodyPr>
          <a:lstStyle/>
          <a:p>
            <a:r>
              <a:rPr lang="en-US" altLang="zh-CN" sz="2800">
                <a:solidFill>
                  <a:srgbClr val="FF0000"/>
                </a:solidFill>
                <a:latin typeface="微软雅黑" pitchFamily="34" charset="-122"/>
                <a:ea typeface="微软雅黑" pitchFamily="34" charset="-122"/>
              </a:rPr>
              <a:t>7-12 </a:t>
            </a:r>
            <a:r>
              <a:rPr lang="zh-CN" altLang="en-US" sz="2800">
                <a:solidFill>
                  <a:srgbClr val="FF0000"/>
                </a:solidFill>
                <a:latin typeface="微软雅黑" pitchFamily="34" charset="-122"/>
                <a:ea typeface="微软雅黑" pitchFamily="34" charset="-122"/>
              </a:rPr>
              <a:t>段</a:t>
            </a:r>
          </a:p>
        </p:txBody>
      </p:sp>
      <p:sp>
        <p:nvSpPr>
          <p:cNvPr id="11279" name="矩形 31"/>
          <p:cNvSpPr>
            <a:spLocks noChangeArrowheads="1"/>
          </p:cNvSpPr>
          <p:nvPr/>
        </p:nvSpPr>
        <p:spPr bwMode="auto">
          <a:xfrm>
            <a:off x="2571750" y="5214938"/>
            <a:ext cx="5715000" cy="954087"/>
          </a:xfrm>
          <a:prstGeom prst="rect">
            <a:avLst/>
          </a:prstGeom>
          <a:noFill/>
          <a:ln w="9525">
            <a:noFill/>
            <a:miter lim="800000"/>
            <a:headEnd/>
            <a:tailEnd/>
          </a:ln>
        </p:spPr>
        <p:txBody>
          <a:bodyPr>
            <a:spAutoFit/>
          </a:bodyPr>
          <a:lstStyle/>
          <a:p>
            <a:r>
              <a:rPr lang="zh-CN" altLang="en-US" sz="2800">
                <a:solidFill>
                  <a:srgbClr val="000000"/>
                </a:solidFill>
                <a:latin typeface="微软雅黑" pitchFamily="34" charset="-122"/>
                <a:ea typeface="微软雅黑" pitchFamily="34" charset="-122"/>
              </a:rPr>
              <a:t>写杨子荣准确判断之后，来了个“借题发挥”。</a:t>
            </a:r>
            <a:endParaRPr lang="zh-CN" altLang="en-US" sz="280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 fill="hold"/>
                                        <p:tgtEl>
                                          <p:spTgt spid="60"/>
                                        </p:tgtEl>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p:cTn id="11" dur="1" fill="hold"/>
                                        <p:tgtEl>
                                          <p:spTgt spid="59"/>
                                        </p:tgtEl>
                                      </p:cBhvr>
                                    </p:anim>
                                  </p:childTnLst>
                                </p:cTn>
                              </p:par>
                            </p:childTnLst>
                          </p:cTn>
                        </p:par>
                      </p:childTnLst>
                    </p:cTn>
                  </p:par>
                  <p:par>
                    <p:cTn id="12" fill="hold">
                      <p:stCondLst>
                        <p:cond delay="indefinite"/>
                      </p:stCondLst>
                      <p:childTnLst>
                        <p:par>
                          <p:cTn id="13" fill="hold">
                            <p:stCondLst>
                              <p:cond delay="0"/>
                            </p:stCondLst>
                            <p:childTnLst>
                              <p:par>
                                <p:cTn id="14" presetID="24" presetClass="entr" presetSubtype="0" fill="hold" grpId="0" nodeType="clickEffect">
                                  <p:stCondLst>
                                    <p:cond delay="0"/>
                                  </p:stCondLst>
                                  <p:childTnLst>
                                    <p:set>
                                      <p:cBhvr>
                                        <p:cTn id="15" dur="1" fill="hold">
                                          <p:stCondLst>
                                            <p:cond delay="0"/>
                                          </p:stCondLst>
                                        </p:cTn>
                                        <p:tgtEl>
                                          <p:spTgt spid="97286"/>
                                        </p:tgtEl>
                                        <p:attrNameLst>
                                          <p:attrName>style.visibility</p:attrName>
                                        </p:attrNameLst>
                                      </p:cBhvr>
                                      <p:to>
                                        <p:strVal val="visible"/>
                                      </p:to>
                                    </p:set>
                                    <p:anim calcmode="lin" valueType="num">
                                      <p:cBhvr>
                                        <p:cTn id="16" dur="1" fill="hold"/>
                                        <p:tgtEl>
                                          <p:spTgt spid="97286"/>
                                        </p:tgtEl>
                                      </p:cBhvr>
                                    </p:anim>
                                  </p:childTnLst>
                                </p:cTn>
                              </p:par>
                              <p:par>
                                <p:cTn id="17" presetID="24" presetClass="entr" presetSubtype="0" fill="hold" grpId="0" nodeType="withEffect">
                                  <p:stCondLst>
                                    <p:cond delay="0"/>
                                  </p:stCondLst>
                                  <p:childTnLst>
                                    <p:set>
                                      <p:cBhvr>
                                        <p:cTn id="18" dur="1" fill="hold">
                                          <p:stCondLst>
                                            <p:cond delay="0"/>
                                          </p:stCondLst>
                                        </p:cTn>
                                        <p:tgtEl>
                                          <p:spTgt spid="97293"/>
                                        </p:tgtEl>
                                        <p:attrNameLst>
                                          <p:attrName>style.visibility</p:attrName>
                                        </p:attrNameLst>
                                      </p:cBhvr>
                                      <p:to>
                                        <p:strVal val="visible"/>
                                      </p:to>
                                    </p:set>
                                    <p:anim calcmode="lin" valueType="num">
                                      <p:cBhvr>
                                        <p:cTn id="19" dur="1" fill="hold"/>
                                        <p:tgtEl>
                                          <p:spTgt spid="97293"/>
                                        </p:tgtEl>
                                      </p:cBhvr>
                                    </p:anim>
                                  </p:childTnLst>
                                </p:cTn>
                              </p:par>
                              <p:par>
                                <p:cTn id="20" presetID="24" presetClass="entr" presetSubtype="0" fill="hold" grpId="0" nodeType="withEffect">
                                  <p:stCondLst>
                                    <p:cond delay="0"/>
                                  </p:stCondLst>
                                  <p:childTnLst>
                                    <p:set>
                                      <p:cBhvr>
                                        <p:cTn id="21" dur="1" fill="hold">
                                          <p:stCondLst>
                                            <p:cond delay="0"/>
                                          </p:stCondLst>
                                        </p:cTn>
                                        <p:tgtEl>
                                          <p:spTgt spid="12295"/>
                                        </p:tgtEl>
                                        <p:attrNameLst>
                                          <p:attrName>style.visibility</p:attrName>
                                        </p:attrNameLst>
                                      </p:cBhvr>
                                      <p:to>
                                        <p:strVal val="visible"/>
                                      </p:to>
                                    </p:set>
                                    <p:anim calcmode="lin" valueType="num">
                                      <p:cBhvr>
                                        <p:cTn id="22" dur="1" fill="hold"/>
                                        <p:tgtEl>
                                          <p:spTgt spid="12295"/>
                                        </p:tgtEl>
                                      </p:cBhvr>
                                    </p:anim>
                                  </p:childTnLst>
                                </p:cTn>
                              </p:par>
                              <p:par>
                                <p:cTn id="23" presetID="24" presetClass="entr" presetSubtype="0" fill="hold" grpId="0" nodeType="withEffect">
                                  <p:stCondLst>
                                    <p:cond delay="0"/>
                                  </p:stCondLst>
                                  <p:childTnLst>
                                    <p:set>
                                      <p:cBhvr>
                                        <p:cTn id="24" dur="1" fill="hold">
                                          <p:stCondLst>
                                            <p:cond delay="0"/>
                                          </p:stCondLst>
                                        </p:cTn>
                                        <p:tgtEl>
                                          <p:spTgt spid="11274"/>
                                        </p:tgtEl>
                                        <p:attrNameLst>
                                          <p:attrName>style.visibility</p:attrName>
                                        </p:attrNameLst>
                                      </p:cBhvr>
                                      <p:to>
                                        <p:strVal val="visible"/>
                                      </p:to>
                                    </p:set>
                                    <p:anim calcmode="lin" valueType="num">
                                      <p:cBhvr>
                                        <p:cTn id="25" dur="1" fill="hold"/>
                                        <p:tgtEl>
                                          <p:spTgt spid="11274"/>
                                        </p:tgtEl>
                                      </p:cBhvr>
                                    </p:anim>
                                  </p:childTnLst>
                                </p:cTn>
                              </p:par>
                              <p:par>
                                <p:cTn id="26" presetID="24" presetClass="entr" presetSubtype="0" fill="hold" grpId="0" nodeType="withEffect">
                                  <p:stCondLst>
                                    <p:cond delay="0"/>
                                  </p:stCondLst>
                                  <p:childTnLst>
                                    <p:set>
                                      <p:cBhvr>
                                        <p:cTn id="27" dur="1" fill="hold">
                                          <p:stCondLst>
                                            <p:cond delay="0"/>
                                          </p:stCondLst>
                                        </p:cTn>
                                        <p:tgtEl>
                                          <p:spTgt spid="11276"/>
                                        </p:tgtEl>
                                        <p:attrNameLst>
                                          <p:attrName>style.visibility</p:attrName>
                                        </p:attrNameLst>
                                      </p:cBhvr>
                                      <p:to>
                                        <p:strVal val="visible"/>
                                      </p:to>
                                    </p:set>
                                    <p:anim calcmode="lin" valueType="num">
                                      <p:cBhvr>
                                        <p:cTn id="28" dur="1" fill="hold"/>
                                        <p:tgtEl>
                                          <p:spTgt spid="11276"/>
                                        </p:tgtEl>
                                      </p:cBhvr>
                                    </p:anim>
                                  </p:childTnLst>
                                </p:cTn>
                              </p:par>
                              <p:par>
                                <p:cTn id="29" presetID="24" presetClass="entr" presetSubtype="0" fill="hold" grpId="0" nodeType="withEffect">
                                  <p:stCondLst>
                                    <p:cond delay="0"/>
                                  </p:stCondLst>
                                  <p:childTnLst>
                                    <p:set>
                                      <p:cBhvr>
                                        <p:cTn id="30" dur="1" fill="hold">
                                          <p:stCondLst>
                                            <p:cond delay="0"/>
                                          </p:stCondLst>
                                        </p:cTn>
                                        <p:tgtEl>
                                          <p:spTgt spid="11278"/>
                                        </p:tgtEl>
                                        <p:attrNameLst>
                                          <p:attrName>style.visibility</p:attrName>
                                        </p:attrNameLst>
                                      </p:cBhvr>
                                      <p:to>
                                        <p:strVal val="visible"/>
                                      </p:to>
                                    </p:set>
                                    <p:anim calcmode="lin" valueType="num">
                                      <p:cBhvr>
                                        <p:cTn id="31" dur="1" fill="hold"/>
                                        <p:tgtEl>
                                          <p:spTgt spid="11278"/>
                                        </p:tgtEl>
                                      </p:cBhvr>
                                    </p:anim>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grpId="0" nodeType="clickEffect">
                                  <p:stCondLst>
                                    <p:cond delay="0"/>
                                  </p:stCondLst>
                                  <p:childTnLst>
                                    <p:set>
                                      <p:cBhvr>
                                        <p:cTn id="35" dur="1" fill="hold">
                                          <p:stCondLst>
                                            <p:cond delay="0"/>
                                          </p:stCondLst>
                                        </p:cTn>
                                        <p:tgtEl>
                                          <p:spTgt spid="11275"/>
                                        </p:tgtEl>
                                        <p:attrNameLst>
                                          <p:attrName>style.visibility</p:attrName>
                                        </p:attrNameLst>
                                      </p:cBhvr>
                                      <p:to>
                                        <p:strVal val="visible"/>
                                      </p:to>
                                    </p:set>
                                    <p:anim calcmode="lin" valueType="num">
                                      <p:cBhvr>
                                        <p:cTn id="36" dur="1" fill="hold"/>
                                        <p:tgtEl>
                                          <p:spTgt spid="11275"/>
                                        </p:tgtEl>
                                      </p:cBhvr>
                                    </p:anim>
                                  </p:childTnLst>
                                </p:cTn>
                              </p:par>
                              <p:par>
                                <p:cTn id="37" presetID="24"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1" fill="hold"/>
                                        <p:tgtEl>
                                          <p:spTgt spid="4"/>
                                        </p:tgtEl>
                                      </p:cBhvr>
                                    </p:anim>
                                  </p:childTnLst>
                                </p:cTn>
                              </p:par>
                              <p:par>
                                <p:cTn id="40" presetID="24" presetClass="entr" presetSubtype="0" fill="hold" grpId="0" nodeType="withEffect">
                                  <p:stCondLst>
                                    <p:cond delay="0"/>
                                  </p:stCondLst>
                                  <p:childTnLst>
                                    <p:set>
                                      <p:cBhvr>
                                        <p:cTn id="41" dur="1" fill="hold">
                                          <p:stCondLst>
                                            <p:cond delay="0"/>
                                          </p:stCondLst>
                                        </p:cTn>
                                        <p:tgtEl>
                                          <p:spTgt spid="11277"/>
                                        </p:tgtEl>
                                        <p:attrNameLst>
                                          <p:attrName>style.visibility</p:attrName>
                                        </p:attrNameLst>
                                      </p:cBhvr>
                                      <p:to>
                                        <p:strVal val="visible"/>
                                      </p:to>
                                    </p:set>
                                    <p:anim calcmode="lin" valueType="num">
                                      <p:cBhvr>
                                        <p:cTn id="42" dur="1" fill="hold"/>
                                        <p:tgtEl>
                                          <p:spTgt spid="11277"/>
                                        </p:tgtEl>
                                      </p:cBhvr>
                                    </p:anim>
                                  </p:childTnLst>
                                </p:cTn>
                              </p:par>
                              <p:par>
                                <p:cTn id="43" presetID="24"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1" fill="hold"/>
                                        <p:tgtEl>
                                          <p:spTgt spid="3"/>
                                        </p:tgtEl>
                                      </p:cBhvr>
                                    </p:anim>
                                  </p:childTnLst>
                                </p:cTn>
                              </p:par>
                              <p:par>
                                <p:cTn id="46" presetID="24" presetClass="entr" presetSubtype="0" fill="hold" grpId="0" nodeType="withEffect">
                                  <p:stCondLst>
                                    <p:cond delay="0"/>
                                  </p:stCondLst>
                                  <p:childTnLst>
                                    <p:set>
                                      <p:cBhvr>
                                        <p:cTn id="47" dur="1" fill="hold">
                                          <p:stCondLst>
                                            <p:cond delay="0"/>
                                          </p:stCondLst>
                                        </p:cTn>
                                        <p:tgtEl>
                                          <p:spTgt spid="11279"/>
                                        </p:tgtEl>
                                        <p:attrNameLst>
                                          <p:attrName>style.visibility</p:attrName>
                                        </p:attrNameLst>
                                      </p:cBhvr>
                                      <p:to>
                                        <p:strVal val="visible"/>
                                      </p:to>
                                    </p:set>
                                    <p:anim calcmode="lin" valueType="num">
                                      <p:cBhvr>
                                        <p:cTn id="48" dur="1" fill="hold"/>
                                        <p:tgtEl>
                                          <p:spTgt spid="11279"/>
                                        </p:tgtEl>
                                      </p:cBhvr>
                                    </p:anim>
                                  </p:childTnLst>
                                </p:cTn>
                              </p:par>
                              <p:par>
                                <p:cTn id="49" presetID="24" presetClass="entr" presetSubtype="0" fill="hold" nodeType="with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p:cTn id="51" dur="1" fill="hold"/>
                                        <p:tgtEl>
                                          <p:spTgt spid="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6" grpId="0" bldLvl="0" animBg="1"/>
      <p:bldP spid="97293" grpId="0" bldLvl="0" animBg="1"/>
      <p:bldP spid="12295" grpId="0" bldLvl="0" animBg="1"/>
      <p:bldP spid="11274" grpId="0"/>
      <p:bldP spid="11275" grpId="0"/>
      <p:bldP spid="11276" grpId="0"/>
      <p:bldP spid="11277" grpId="0"/>
      <p:bldP spid="11278" grpId="0"/>
      <p:bldP spid="112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5" descr="C:\Users\Administrator\Desktop\做课\PPT-bg 精制背景图1500张\皮皮淘PPT精英宝库 精选背景图 (1288).gif"/>
          <p:cNvPicPr>
            <a:picLocks noChangeAspect="1"/>
          </p:cNvPicPr>
          <p:nvPr/>
        </p:nvPicPr>
        <p:blipFill>
          <a:blip r:embed="rId2"/>
          <a:srcRect b="9386"/>
          <a:stretch>
            <a:fillRect/>
          </a:stretch>
        </p:blipFill>
        <p:spPr bwMode="auto">
          <a:xfrm>
            <a:off x="0" y="928688"/>
            <a:ext cx="9144000" cy="5357812"/>
          </a:xfrm>
          <a:prstGeom prst="rect">
            <a:avLst/>
          </a:prstGeom>
          <a:noFill/>
          <a:ln w="9525">
            <a:noFill/>
            <a:miter lim="800000"/>
            <a:headEnd/>
            <a:tailEnd/>
          </a:ln>
        </p:spPr>
      </p:pic>
      <p:sp>
        <p:nvSpPr>
          <p:cNvPr id="33794" name="TextBox 5"/>
          <p:cNvSpPr txBox="1">
            <a:spLocks noChangeArrowheads="1"/>
          </p:cNvSpPr>
          <p:nvPr/>
        </p:nvSpPr>
        <p:spPr bwMode="auto">
          <a:xfrm>
            <a:off x="2786063" y="3857625"/>
            <a:ext cx="4643437" cy="646113"/>
          </a:xfrm>
          <a:prstGeom prst="rect">
            <a:avLst/>
          </a:prstGeom>
          <a:noFill/>
          <a:ln w="9525">
            <a:noFill/>
            <a:miter lim="800000"/>
            <a:headEnd/>
            <a:tailEnd/>
          </a:ln>
        </p:spPr>
        <p:txBody>
          <a:bodyPr>
            <a:spAutoFit/>
          </a:bodyPr>
          <a:lstStyle/>
          <a:p>
            <a:endParaRPr lang="en-US" altLang="zh-CN"/>
          </a:p>
          <a:p>
            <a:endParaRPr lang="zh-CN" altLang="en-US"/>
          </a:p>
        </p:txBody>
      </p:sp>
      <p:sp>
        <p:nvSpPr>
          <p:cNvPr id="33795" name="TextBox 2"/>
          <p:cNvSpPr txBox="1">
            <a:spLocks noChangeArrowheads="1"/>
          </p:cNvSpPr>
          <p:nvPr/>
        </p:nvSpPr>
        <p:spPr bwMode="auto">
          <a:xfrm>
            <a:off x="2571750" y="2286000"/>
            <a:ext cx="4143375" cy="646113"/>
          </a:xfrm>
          <a:prstGeom prst="rect">
            <a:avLst/>
          </a:prstGeom>
          <a:noFill/>
          <a:ln w="9525">
            <a:noFill/>
            <a:miter lim="800000"/>
            <a:headEnd/>
            <a:tailEnd/>
          </a:ln>
        </p:spPr>
        <p:txBody>
          <a:bodyPr>
            <a:spAutoFit/>
          </a:bodyPr>
          <a:lstStyle/>
          <a:p>
            <a:r>
              <a:rPr lang="zh-CN" altLang="en-US" sz="3600">
                <a:solidFill>
                  <a:srgbClr val="0070C0"/>
                </a:solidFill>
                <a:latin typeface="微软雅黑" pitchFamily="34" charset="-122"/>
                <a:ea typeface="微软雅黑" pitchFamily="34" charset="-122"/>
              </a:rPr>
              <a:t>       </a:t>
            </a:r>
            <a:endParaRPr lang="zh-CN" altLang="en-US" sz="2800">
              <a:latin typeface="微软雅黑" pitchFamily="34" charset="-122"/>
              <a:ea typeface="微软雅黑" pitchFamily="34" charset="-122"/>
            </a:endParaRPr>
          </a:p>
        </p:txBody>
      </p:sp>
      <p:sp>
        <p:nvSpPr>
          <p:cNvPr id="12293" name="TextBox 8"/>
          <p:cNvSpPr txBox="1">
            <a:spLocks noChangeArrowheads="1"/>
          </p:cNvSpPr>
          <p:nvPr/>
        </p:nvSpPr>
        <p:spPr bwMode="auto">
          <a:xfrm>
            <a:off x="2428875" y="1857375"/>
            <a:ext cx="4429125" cy="4032250"/>
          </a:xfrm>
          <a:prstGeom prst="rect">
            <a:avLst/>
          </a:prstGeom>
          <a:noFill/>
          <a:ln w="9525">
            <a:noFill/>
            <a:miter lim="800000"/>
            <a:headEnd/>
            <a:tailEnd/>
          </a:ln>
        </p:spPr>
        <p:txBody>
          <a:bodyPr>
            <a:spAutoFit/>
          </a:bodyPr>
          <a:lstStyle/>
          <a:p>
            <a:r>
              <a:rPr lang="zh-CN" altLang="en-US" sz="3200">
                <a:solidFill>
                  <a:srgbClr val="00B050"/>
                </a:solidFill>
                <a:latin typeface="微软雅黑" pitchFamily="34" charset="-122"/>
                <a:ea typeface="微软雅黑" pitchFamily="34" charset="-122"/>
              </a:rPr>
              <a:t>    “怎么？二零三首长真的这样冒失吗？真的随着匪徒的脚印袭来吗？如果真的这样，战斗的结果是不堪设想的！我现在怎么办呢？一阵大肚匣子和手榴弹先消灭自己跟前的匪首吗？”</a:t>
            </a:r>
          </a:p>
        </p:txBody>
      </p:sp>
      <p:sp>
        <p:nvSpPr>
          <p:cNvPr id="11" name="矩形 10"/>
          <p:cNvSpPr/>
          <p:nvPr/>
        </p:nvSpPr>
        <p:spPr>
          <a:xfrm>
            <a:off x="714348" y="2000240"/>
            <a:ext cx="1132620" cy="4247317"/>
          </a:xfrm>
          <a:prstGeom prst="rect">
            <a:avLst/>
          </a:prstGeom>
          <a:noFill/>
        </p:spPr>
        <p:txBody>
          <a:bodyPr>
            <a:spAutoFit/>
          </a:bodyPr>
          <a:lstStyle/>
          <a:p>
            <a:pPr algn="ctr">
              <a:buFont typeface="Arial" panose="020B0604020202020204" pitchFamily="34" charset="0"/>
              <a:buNone/>
              <a:defRPr/>
            </a:pPr>
            <a:r>
              <a:rPr lang="zh-CN" altLang="en-US" sz="5400" b="1" dirty="0">
                <a:ln w="1905"/>
                <a:solidFill>
                  <a:srgbClr val="C00000"/>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心理活动一</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12293"/>
                                        </p:tgtEl>
                                        <p:attrNameLst>
                                          <p:attrName>style.visibility</p:attrName>
                                        </p:attrNameLst>
                                      </p:cBhvr>
                                      <p:to>
                                        <p:strVal val="visible"/>
                                      </p:to>
                                    </p:set>
                                    <p:animEffect transition="in" filter="checkerboard(across)">
                                      <p:cBhvr>
                                        <p:cTn id="11"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3" descr="C:\Users\Administrator\Desktop\做课\PPT-bg 精制背景图1500张\6.gif"/>
          <p:cNvPicPr>
            <a:picLocks noChangeAspect="1"/>
          </p:cNvPicPr>
          <p:nvPr/>
        </p:nvPicPr>
        <p:blipFill>
          <a:blip r:embed="rId2"/>
          <a:srcRect/>
          <a:stretch>
            <a:fillRect/>
          </a:stretch>
        </p:blipFill>
        <p:spPr bwMode="auto">
          <a:xfrm>
            <a:off x="642938" y="1000125"/>
            <a:ext cx="7786687" cy="5357813"/>
          </a:xfrm>
          <a:prstGeom prst="rect">
            <a:avLst/>
          </a:prstGeom>
          <a:noFill/>
          <a:ln w="9525">
            <a:noFill/>
            <a:miter lim="800000"/>
            <a:headEnd/>
            <a:tailEnd/>
          </a:ln>
        </p:spPr>
      </p:pic>
      <p:sp>
        <p:nvSpPr>
          <p:cNvPr id="13315" name="TextBox 2"/>
          <p:cNvSpPr txBox="1">
            <a:spLocks noChangeArrowheads="1"/>
          </p:cNvSpPr>
          <p:nvPr/>
        </p:nvSpPr>
        <p:spPr bwMode="auto">
          <a:xfrm>
            <a:off x="1143000" y="2357438"/>
            <a:ext cx="7072313" cy="2862262"/>
          </a:xfrm>
          <a:prstGeom prst="rect">
            <a:avLst/>
          </a:prstGeom>
          <a:noFill/>
          <a:ln w="9525">
            <a:noFill/>
            <a:miter lim="800000"/>
            <a:headEnd/>
            <a:tailEnd/>
          </a:ln>
        </p:spPr>
        <p:txBody>
          <a:bodyPr>
            <a:spAutoFit/>
          </a:bodyPr>
          <a:lstStyle/>
          <a:p>
            <a:r>
              <a:rPr lang="zh-CN" altLang="en-US" sz="3600">
                <a:solidFill>
                  <a:srgbClr val="0070C0"/>
                </a:solidFill>
                <a:latin typeface="微软雅黑" pitchFamily="34" charset="-122"/>
                <a:ea typeface="微软雅黑" pitchFamily="34" charset="-122"/>
              </a:rPr>
              <a:t>       这枪声是那样的远，子弹又飞得那样的高，并可听到隐约的喊声， 座山雕这个老匪又事先站在他们的门前，他一定早知道今天的事情，确切一点说，是他布置的把戏。</a:t>
            </a:r>
          </a:p>
        </p:txBody>
      </p:sp>
      <p:sp>
        <p:nvSpPr>
          <p:cNvPr id="4" name="矩形 3"/>
          <p:cNvSpPr/>
          <p:nvPr/>
        </p:nvSpPr>
        <p:spPr>
          <a:xfrm>
            <a:off x="2643174" y="928670"/>
            <a:ext cx="3643338" cy="923330"/>
          </a:xfrm>
          <a:prstGeom prst="rect">
            <a:avLst/>
          </a:prstGeom>
          <a:noFill/>
        </p:spPr>
        <p:txBody>
          <a:bodyPr>
            <a:spAutoFit/>
          </a:bodyPr>
          <a:lstStyle/>
          <a:p>
            <a:pPr algn="ctr">
              <a:buFont typeface="Arial" panose="020B0604020202020204" pitchFamily="34" charset="0"/>
              <a:buNone/>
              <a:defRPr/>
            </a:pPr>
            <a:r>
              <a:rPr lang="zh-CN" altLang="en-US" sz="5400" b="1" dirty="0">
                <a:ln w="1905"/>
                <a:solidFill>
                  <a:srgbClr val="FF0000"/>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心理活动二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315"/>
                                        </p:tgtEl>
                                        <p:attrNameLst>
                                          <p:attrName>style.visibility</p:attrName>
                                        </p:attrNameLst>
                                      </p:cBhvr>
                                      <p:to>
                                        <p:strVal val="visible"/>
                                      </p:to>
                                    </p:set>
                                    <p:animEffect transition="in" filter="checkerboard(across)">
                                      <p:cBhvr>
                                        <p:cTn id="12"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996</Words>
  <Application>WPS 演示</Application>
  <PresentationFormat>全屏显示(4:3)</PresentationFormat>
  <Paragraphs>62</Paragraphs>
  <Slides>18</Slides>
  <Notes>0</Notes>
  <HiddenSlides>0</HiddenSlides>
  <MMClips>2</MMClips>
  <ScaleCrop>false</ScaleCrop>
  <HeadingPairs>
    <vt:vector size="6" baseType="variant">
      <vt:variant>
        <vt:lpstr>已用的字体</vt:lpstr>
      </vt:variant>
      <vt:variant>
        <vt:i4>8</vt:i4>
      </vt:variant>
      <vt:variant>
        <vt:lpstr>演示文稿设计模板</vt:lpstr>
      </vt:variant>
      <vt:variant>
        <vt:i4>1</vt:i4>
      </vt:variant>
      <vt:variant>
        <vt:lpstr>幻灯片标题</vt:lpstr>
      </vt:variant>
      <vt:variant>
        <vt:i4>18</vt:i4>
      </vt:variant>
    </vt:vector>
  </HeadingPairs>
  <TitlesOfParts>
    <vt:vector size="27" baseType="lpstr">
      <vt:lpstr>Arial</vt:lpstr>
      <vt:lpstr>宋体</vt:lpstr>
      <vt:lpstr>Calibri</vt:lpstr>
      <vt:lpstr>微软雅黑</vt:lpstr>
      <vt:lpstr>+mn-ea</vt:lpstr>
      <vt:lpstr>Times New Roman</vt:lpstr>
      <vt:lpstr>华文行楷</vt:lpstr>
      <vt:lpstr>Gulim</vt:lpstr>
      <vt:lpstr>默认设计模板</vt:lpstr>
      <vt:lpstr>幻灯片 1</vt:lpstr>
      <vt:lpstr>【教学目标】</vt:lpstr>
      <vt:lpstr>幻灯片 3</vt:lpstr>
      <vt:lpstr>幻灯片 4</vt:lpstr>
      <vt:lpstr>理解词语意思。</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
  <cp:keywords/>
  <dc:description/>
  <cp:lastModifiedBy>User</cp:lastModifiedBy>
  <cp:revision>29</cp:revision>
  <dcterms:created xsi:type="dcterms:W3CDTF">2016-06-22T11:48:00Z</dcterms:created>
  <dcterms:modified xsi:type="dcterms:W3CDTF">2017-11-09T02:01:01Z</dcterms:modified>
  <cp:category/>
</cp:coreProperties>
</file>