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5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72"/>
      </p:cViewPr>
      <p:guideLst>
        <p:guide orient="horz" pos="215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52DF466-A5F6-494E-BA1A-CC92C7258B3F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912FEDD-8024-4F5F-B38D-BFA2B3791B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7227-77F7-438C-907B-EAD2A4306A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95772-FD86-45CA-827E-44F69C8EAA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B65F0-E783-482A-890F-B8E80ACDBE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3115B-0D1A-4E14-A6E5-BA521E42EA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D9F7B-05CA-47F1-9B75-8EE2A1F04D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3160-E9A6-43E7-83EA-B5D6BBE3CF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ADF83-E072-430C-B6C2-AB121DF55C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E8683-7D47-471F-AAD9-DDAE49BDFD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E223F-75F4-4491-A2E7-DAFDBEE3BC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8CB54-45D9-4003-9465-01CC562F15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CF966-1CD6-4E1C-AA67-9422A74016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BA70FA5-FDF9-4AAA-B4B4-18BB87D130A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hyperlink" Target="&#35270;&#39057;&#65306;&#27494;&#26494;&#25171;&#34382;.mp4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24037;&#20316;\12.17-12.18\12.17-12.18\S&#29256;Y5&#36164;&#26009;&#21253;6.3&#27494;&#26494;&#25171;&#34382;-&#23385;&#20975;&#38125;\S&#29256;Y5&#36164;&#26009;&#21253;6.3&#27494;&#26494;&#25171;&#34382;-&#23385;&#20975;&#38125;\&#12304;&#35821;&#25991;S&#29256;&#12305;&#20116;&#24180;&#32423;&#35821;&#25991;&#19978;&#20876;&#65306;&#12298;&#27494;&#26494;&#25171;&#34382;&#12299;&#35838;&#25991;&#26391;&#35835;&#32032;&#26448;&#65288;mp3&#65289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" Target="slide2.xml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     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851275" y="1989138"/>
            <a:ext cx="316865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武松打虎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3" descr="87620fe2gb86e821a1605&amp;690.jpg"/>
          <p:cNvPicPr>
            <a:picLocks noChangeAspect="1"/>
          </p:cNvPicPr>
          <p:nvPr/>
        </p:nvPicPr>
        <p:blipFill>
          <a:blip r:embed="rId2"/>
          <a:srcRect t="6790" b="6995"/>
          <a:stretch>
            <a:fillRect/>
          </a:stretch>
        </p:blipFill>
        <p:spPr bwMode="auto">
          <a:xfrm>
            <a:off x="0" y="981075"/>
            <a:ext cx="8763000" cy="548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云形标注 5"/>
          <p:cNvSpPr/>
          <p:nvPr/>
        </p:nvSpPr>
        <p:spPr>
          <a:xfrm>
            <a:off x="1116013" y="1484313"/>
            <a:ext cx="6048375" cy="2089150"/>
          </a:xfrm>
          <a:prstGeom prst="cloudCallout">
            <a:avLst>
              <a:gd name="adj1" fmla="val 40446"/>
              <a:gd name="adj2" fmla="val 724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843" name="矩形 4"/>
          <p:cNvSpPr>
            <a:spLocks noChangeArrowheads="1"/>
          </p:cNvSpPr>
          <p:nvPr/>
        </p:nvSpPr>
        <p:spPr bwMode="auto">
          <a:xfrm>
            <a:off x="1547813" y="2349500"/>
            <a:ext cx="52117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从哪能看出这只老虎极其凶猛？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5844" name="图片 6" descr="091127184737cebb78e9f4102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716338"/>
            <a:ext cx="30861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1" descr="2012030708135753.jpg"/>
          <p:cNvPicPr>
            <a:picLocks noChangeAspect="1"/>
          </p:cNvPicPr>
          <p:nvPr/>
        </p:nvPicPr>
        <p:blipFill>
          <a:blip r:embed="rId2"/>
          <a:srcRect t="5901"/>
          <a:stretch>
            <a:fillRect/>
          </a:stretch>
        </p:blipFill>
        <p:spPr bwMode="auto">
          <a:xfrm>
            <a:off x="0" y="908050"/>
            <a:ext cx="91440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 rot="874479">
            <a:off x="2817813" y="1397000"/>
            <a:ext cx="4572000" cy="9540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吼一声，却似半天里起个霹雳，震得那山冈也动。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867" name="图片 3" descr="40699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00000">
            <a:off x="1792288" y="2336800"/>
            <a:ext cx="540385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4" descr="joycenlfflower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91440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图片 3" descr="11887979_172852543000_2.jpg"/>
          <p:cNvPicPr>
            <a:picLocks noChangeAspect="1"/>
          </p:cNvPicPr>
          <p:nvPr/>
        </p:nvPicPr>
        <p:blipFill>
          <a:blip r:embed="rId3"/>
          <a:srcRect l="61024" t="14468" b="52370"/>
          <a:stretch>
            <a:fillRect/>
          </a:stretch>
        </p:blipFill>
        <p:spPr bwMode="auto">
          <a:xfrm>
            <a:off x="6119813" y="1196975"/>
            <a:ext cx="30241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矩形 5"/>
          <p:cNvSpPr>
            <a:spLocks noChangeArrowheads="1"/>
          </p:cNvSpPr>
          <p:nvPr/>
        </p:nvSpPr>
        <p:spPr bwMode="auto">
          <a:xfrm>
            <a:off x="6516688" y="1484313"/>
            <a:ext cx="2017712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老虎的的进攻招数是什么？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116013" y="1916113"/>
            <a:ext cx="3325812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虎就使用了三招：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124075" y="2708275"/>
            <a:ext cx="1171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66700" eaLnBrk="0" hangingPunct="0"/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一扑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339975" y="3573463"/>
            <a:ext cx="903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一掀</a:t>
            </a:r>
            <a:endParaRPr lang="zh-CN" altLang="en-US" sz="2800">
              <a:solidFill>
                <a:srgbClr val="FF0000"/>
              </a:solidFill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39975" y="4437063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一剪</a:t>
            </a:r>
            <a:endParaRPr lang="zh-CN" altLang="en-US" sz="2800">
              <a:solidFill>
                <a:srgbClr val="FF0000"/>
              </a:solidFill>
              <a:ea typeface="微软雅黑" pitchFamily="34" charset="-122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1" descr="ppt.glzy8.com#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4313" y="981075"/>
            <a:ext cx="638968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492500" y="2276475"/>
            <a:ext cx="3130550" cy="20320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</a:t>
            </a:r>
            <a:r>
              <a:rPr 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武松与老虎的第二次搏斗，是采取什么战术？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50825" y="1989138"/>
            <a:ext cx="2425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采取攻的战术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27088" y="2852738"/>
            <a:ext cx="1585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拿棒劈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55650" y="3429000"/>
            <a:ext cx="1693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2.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拿脚踢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27088" y="4149725"/>
            <a:ext cx="1585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用拳打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55650" y="4797425"/>
            <a:ext cx="2411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4.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又用棒撅打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3" descr="201422321355091982.jpg"/>
          <p:cNvPicPr>
            <a:picLocks noChangeAspect="1"/>
          </p:cNvPicPr>
          <p:nvPr/>
        </p:nvPicPr>
        <p:blipFill>
          <a:blip r:embed="rId2"/>
          <a:srcRect t="4642"/>
          <a:stretch>
            <a:fillRect/>
          </a:stretch>
        </p:blipFill>
        <p:spPr bwMode="auto">
          <a:xfrm>
            <a:off x="0" y="981075"/>
            <a:ext cx="9144000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835150" y="2349500"/>
            <a:ext cx="5437188" cy="9540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从武松打虎的战术可以看出武松是个什么样的人？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2195513" y="3860800"/>
            <a:ext cx="4403725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武松是个机智勇猛的人。</a:t>
            </a:r>
            <a:endParaRPr 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3" descr="328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042988" y="4508500"/>
            <a:ext cx="6918325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本文都用了哪些描写方法，各举出一例。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58888" y="2565400"/>
            <a:ext cx="1622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心理描写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67400" y="2708275"/>
            <a:ext cx="1622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语言描写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8" descr="t01879581950362fd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08050"/>
            <a:ext cx="88201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矩形 5"/>
          <p:cNvSpPr>
            <a:spLocks noChangeArrowheads="1"/>
          </p:cNvSpPr>
          <p:nvPr/>
        </p:nvSpPr>
        <p:spPr bwMode="auto">
          <a:xfrm>
            <a:off x="1476375" y="2997200"/>
            <a:ext cx="59753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《武松打虎》是《水浒传》里的一个小故事，在《水浒传》中还有许多像武松这样的勇猛人物，找出你喜欢的一两个人物说一说。</a:t>
            </a:r>
          </a:p>
          <a:p>
            <a:pPr>
              <a:lnSpc>
                <a:spcPct val="15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0" y="3933825"/>
            <a:ext cx="1655763" cy="1655763"/>
            <a:chOff x="683568" y="4149080"/>
            <a:chExt cx="1656184" cy="1656184"/>
          </a:xfrm>
        </p:grpSpPr>
        <p:pic>
          <p:nvPicPr>
            <p:cNvPr id="41990" name="图片 3" descr="常用卡通图标 (897)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3568" y="4149080"/>
              <a:ext cx="1656184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1" name="矩形 6"/>
            <p:cNvSpPr>
              <a:spLocks noChangeArrowheads="1"/>
            </p:cNvSpPr>
            <p:nvPr/>
          </p:nvSpPr>
          <p:spPr bwMode="auto">
            <a:xfrm>
              <a:off x="1979100" y="4580990"/>
              <a:ext cx="184169" cy="519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1988" name="图片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1628775"/>
            <a:ext cx="3170238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10"/>
          <p:cNvSpPr txBox="1">
            <a:spLocks noChangeArrowheads="1"/>
          </p:cNvSpPr>
          <p:nvPr/>
        </p:nvSpPr>
        <p:spPr bwMode="auto">
          <a:xfrm>
            <a:off x="3779838" y="2133600"/>
            <a:ext cx="1358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拓   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内容占位符 2"/>
          <p:cNvSpPr>
            <a:spLocks noGrp="1"/>
          </p:cNvSpPr>
          <p:nvPr>
            <p:ph idx="4294967295"/>
          </p:nvPr>
        </p:nvSpPr>
        <p:spPr>
          <a:xfrm>
            <a:off x="323850" y="1557338"/>
            <a:ext cx="8135938" cy="3887787"/>
          </a:xfrm>
          <a:ln/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          在凶猛的老虎面前，武松冷静面对，没有惊慌失措，而是先看清老虎的出招手法，再进攻，我们要学习武松的勇猛、睿智的精神。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928670"/>
            <a:ext cx="3168352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3011" name="矩形 1"/>
          <p:cNvSpPr>
            <a:spLocks noChangeArrowheads="1"/>
          </p:cNvSpPr>
          <p:nvPr/>
        </p:nvSpPr>
        <p:spPr bwMode="auto">
          <a:xfrm>
            <a:off x="3571875" y="1214438"/>
            <a:ext cx="2032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zh-CN"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结论总结</a:t>
            </a:r>
            <a:endParaRPr lang="en-US" altLang="zh-CN" sz="36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3012" name="图片 5" descr="t01c4b9e3b763721d5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3429000"/>
            <a:ext cx="28575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928688"/>
            <a:ext cx="300037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矩形 4"/>
          <p:cNvSpPr>
            <a:spLocks noChangeArrowheads="1"/>
          </p:cNvSpPr>
          <p:nvPr/>
        </p:nvSpPr>
        <p:spPr bwMode="auto">
          <a:xfrm>
            <a:off x="3786188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课堂练习</a:t>
            </a:r>
            <a:endParaRPr lang="zh-CN" altLang="en-US" sz="3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2708275"/>
            <a:ext cx="3336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木                       点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0" y="3573463"/>
            <a:ext cx="3336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阝                       横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43438" y="4437063"/>
            <a:ext cx="3230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耳                      提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3438" y="5300663"/>
            <a:ext cx="3230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月                      横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8313" y="1628775"/>
            <a:ext cx="8323262" cy="44005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lnSpc>
                <a:spcPct val="20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填空。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57175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）“杖”的偏旁是（    ），第四笔是（    ）。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57175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2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）“限”的偏旁是（    ），第五笔是（    ）。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57175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3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）“耻”的偏旁是（    ），第六笔是（    ）。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57175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4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）“膛”的偏旁是（    ），第四笔是（    ）。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16" descr="133725847695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75"/>
            <a:ext cx="3810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857250"/>
            <a:ext cx="3170238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矩形 4"/>
          <p:cNvSpPr>
            <a:spLocks noChangeArrowheads="1"/>
          </p:cNvSpPr>
          <p:nvPr/>
        </p:nvSpPr>
        <p:spPr bwMode="auto">
          <a:xfrm>
            <a:off x="3857625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课堂练习</a:t>
            </a:r>
            <a:endParaRPr lang="zh-CN" altLang="en-US" sz="3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403350" y="2139950"/>
            <a:ext cx="6437313" cy="267811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lnSpc>
                <a:spcPct val="20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2.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组词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膛（      ）    杖（      ）    耻（      ）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胸（      ）    仗（      ）    扯（      ）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339975" y="4149725"/>
            <a:ext cx="9032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胸膛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68538" y="3213100"/>
            <a:ext cx="901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胸膛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427538" y="3213100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手杖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500563" y="4149725"/>
            <a:ext cx="9017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打仗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588125" y="3284538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耻辱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88125" y="4149725"/>
            <a:ext cx="9032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牵扯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857250"/>
            <a:ext cx="3008313" cy="738188"/>
          </a:xfrm>
          <a:ln/>
        </p:spPr>
        <p:txBody>
          <a:bodyPr/>
          <a:lstStyle/>
          <a:p>
            <a:pPr algn="l"/>
            <a:r>
              <a:rPr lang="zh-CN" altLang="en-US" sz="3600" b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  <a:endParaRPr lang="zh-CN" altLang="zh-CN" sz="3600" b="1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00125" y="1428750"/>
            <a:ext cx="7237413" cy="674052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一、知识与技能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认识本课的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个生字，会写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个生字。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体会人物心理描写。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二、过程与方法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正确、流利、有感情地朗读课文。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通过武松打虎的过程，体会人物性格。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三、情感态度和价值观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体会武松空手打虎的勇敢，激发学生对打虎英雄的崇拜之情。</a:t>
            </a:r>
          </a:p>
          <a:p>
            <a:pPr indent="382905" eaLnBrk="0" hangingPunct="0">
              <a:lnSpc>
                <a:spcPct val="150000"/>
              </a:lnSpc>
              <a:defRPr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857250"/>
            <a:ext cx="317023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43313" y="1428750"/>
            <a:ext cx="3857625" cy="642938"/>
          </a:xfrm>
        </p:spPr>
        <p:txBody>
          <a:bodyPr/>
          <a:lstStyle/>
          <a:p>
            <a:pPr algn="l"/>
            <a:r>
              <a:rPr lang="zh-CN" altLang="en-US" sz="36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布置作业</a:t>
            </a:r>
            <a:r>
              <a:rPr lang="zh-CN" altLang="en-US" sz="32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32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zh-CN" sz="320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63713" y="2420938"/>
            <a:ext cx="66960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1.完成课后习题。</a:t>
            </a:r>
          </a:p>
          <a:p>
            <a:pPr marL="342900" indent="-342900"/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 用自己的话说说武松打虎的过程。</a:t>
            </a:r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6084" name="Picture 4" descr="C:\Users\Administrator\Desktop\常用3D卡通图稿10000张\常用3D卡通图稿10000张\常用卡通图标 (226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4365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928688"/>
            <a:ext cx="285750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标题 1"/>
          <p:cNvSpPr>
            <a:spLocks noGrp="1"/>
          </p:cNvSpPr>
          <p:nvPr>
            <p:ph type="title" idx="4294967295"/>
          </p:nvPr>
        </p:nvSpPr>
        <p:spPr>
          <a:xfrm>
            <a:off x="2286000" y="1071563"/>
            <a:ext cx="4737100" cy="1143000"/>
          </a:xfrm>
        </p:spPr>
        <p:txBody>
          <a:bodyPr/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7108" name="Rectangle 6"/>
          <p:cNvSpPr>
            <a:spLocks noChangeArrowheads="1"/>
          </p:cNvSpPr>
          <p:nvPr/>
        </p:nvSpPr>
        <p:spPr bwMode="auto">
          <a:xfrm>
            <a:off x="323850" y="1700213"/>
            <a:ext cx="88201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066800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           武松打虎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indent="1066800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虎：一扑、一掀、一剪。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indent="1066800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     守：闪 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indent="1066800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武松：  攻：拿棒劈、拿脚踢、用拳打、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indent="1066800" algn="ctr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又用棒撅打。</a:t>
            </a:r>
          </a:p>
          <a:p>
            <a:pPr indent="1066800" algn="ctr" eaLnBrk="0" hangingPunct="0">
              <a:lnSpc>
                <a:spcPct val="20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indent="1066800" algn="ctr" eaLnBrk="0" hangingPunct="0">
              <a:lnSpc>
                <a:spcPct val="20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555875" y="3933825"/>
            <a:ext cx="144463" cy="1943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5" descr="20100209_8d17a310d69cf07bd6594xDvmhOOcyaa.jpg"/>
          <p:cNvPicPr>
            <a:picLocks noChangeAspect="1"/>
          </p:cNvPicPr>
          <p:nvPr/>
        </p:nvPicPr>
        <p:blipFill>
          <a:blip r:embed="rId3"/>
          <a:srcRect t="13651" b="9052"/>
          <a:stretch>
            <a:fillRect/>
          </a:stretch>
        </p:blipFill>
        <p:spPr bwMode="auto">
          <a:xfrm>
            <a:off x="0" y="928688"/>
            <a:ext cx="9144000" cy="542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图片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00125"/>
            <a:ext cx="27146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矩形 2"/>
          <p:cNvSpPr>
            <a:spLocks noChangeArrowheads="1"/>
          </p:cNvSpPr>
          <p:nvPr/>
        </p:nvSpPr>
        <p:spPr bwMode="auto">
          <a:xfrm>
            <a:off x="357188" y="1357313"/>
            <a:ext cx="20304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激趣导入</a:t>
            </a:r>
            <a:endParaRPr lang="zh-CN" altLang="en-US"/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857500" y="1357313"/>
            <a:ext cx="52578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1214438" y="3857625"/>
            <a:ext cx="192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  <a:hlinkClick r:id="rId6" action="ppaction://hlinkfile"/>
              </a:rPr>
              <a:t>点击播放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4" descr="179_200911231105472qkIV.jpg"/>
          <p:cNvPicPr>
            <a:picLocks noChangeAspect="1"/>
          </p:cNvPicPr>
          <p:nvPr/>
        </p:nvPicPr>
        <p:blipFill>
          <a:blip r:embed="rId3"/>
          <a:srcRect l="-1176" t="8884" r="1176" b="12355"/>
          <a:stretch>
            <a:fillRect/>
          </a:stretch>
        </p:blipFill>
        <p:spPr bwMode="auto">
          <a:xfrm>
            <a:off x="0" y="928688"/>
            <a:ext cx="9144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图片 8" descr="8861968_8861968_1315071046075_mthum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00000">
            <a:off x="868363" y="1262063"/>
            <a:ext cx="412115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图片 9" descr="middle_211432_15551373375672699_4aba061e6b2a6e9dfe90446b1acc1000.jpg"/>
          <p:cNvPicPr>
            <a:picLocks noChangeAspect="1"/>
          </p:cNvPicPr>
          <p:nvPr/>
        </p:nvPicPr>
        <p:blipFill>
          <a:blip r:embed="rId5"/>
          <a:srcRect l="6987" t="16212" r="8942" b="8823"/>
          <a:stretch>
            <a:fillRect/>
          </a:stretch>
        </p:blipFill>
        <p:spPr bwMode="auto">
          <a:xfrm>
            <a:off x="1458913" y="4260850"/>
            <a:ext cx="3095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图片 5" descr="2015-12-28_095458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75" y="1643063"/>
            <a:ext cx="264318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【语文S版】五年级语文上册：《武松打虎》课文朗读素材（mp3）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530350" y="4384675"/>
            <a:ext cx="819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5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2"/>
          <p:cNvSpPr>
            <a:spLocks noChangeArrowheads="1"/>
          </p:cNvSpPr>
          <p:nvPr/>
        </p:nvSpPr>
        <p:spPr bwMode="auto">
          <a:xfrm>
            <a:off x="3643313" y="857250"/>
            <a:ext cx="1568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我会读</a:t>
            </a:r>
            <a:endParaRPr lang="en-US" altLang="zh-CN" sz="3600" b="1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722" name="组合 14"/>
          <p:cNvGrpSpPr>
            <a:grpSpLocks/>
          </p:cNvGrpSpPr>
          <p:nvPr/>
        </p:nvGrpSpPr>
        <p:grpSpPr bwMode="auto">
          <a:xfrm>
            <a:off x="0" y="1571625"/>
            <a:ext cx="2943225" cy="1727200"/>
            <a:chOff x="0" y="2420888"/>
            <a:chExt cx="2267744" cy="1298561"/>
          </a:xfrm>
        </p:grpSpPr>
        <p:sp>
          <p:nvSpPr>
            <p:cNvPr id="30759" name="Text Box 12"/>
            <p:cNvSpPr txBox="1">
              <a:spLocks noChangeArrowheads="1"/>
            </p:cNvSpPr>
            <p:nvPr/>
          </p:nvSpPr>
          <p:spPr bwMode="auto">
            <a:xfrm>
              <a:off x="971191" y="2852946"/>
              <a:ext cx="1296553" cy="393373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杖  限</a:t>
              </a:r>
            </a:p>
          </p:txBody>
        </p:sp>
        <p:grpSp>
          <p:nvGrpSpPr>
            <p:cNvPr id="30760" name="组合 13"/>
            <p:cNvGrpSpPr>
              <a:grpSpLocks/>
            </p:cNvGrpSpPr>
            <p:nvPr/>
          </p:nvGrpSpPr>
          <p:grpSpPr bwMode="auto">
            <a:xfrm>
              <a:off x="0" y="2420888"/>
              <a:ext cx="1199844" cy="1298561"/>
              <a:chOff x="345909" y="1719244"/>
              <a:chExt cx="1199844" cy="1298561"/>
            </a:xfrm>
          </p:grpSpPr>
          <p:pic>
            <p:nvPicPr>
              <p:cNvPr id="30761" name="Picture 13" descr="153228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62" name="TextBox 8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141878" cy="4356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0723" name="组合 12"/>
          <p:cNvGrpSpPr>
            <a:grpSpLocks/>
          </p:cNvGrpSpPr>
          <p:nvPr/>
        </p:nvGrpSpPr>
        <p:grpSpPr bwMode="auto">
          <a:xfrm>
            <a:off x="3214688" y="1643063"/>
            <a:ext cx="2659062" cy="1576387"/>
            <a:chOff x="4813578" y="1718491"/>
            <a:chExt cx="2206694" cy="1320155"/>
          </a:xfrm>
        </p:grpSpPr>
        <p:sp>
          <p:nvSpPr>
            <p:cNvPr id="30757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9723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耻  笑</a:t>
              </a:r>
            </a:p>
          </p:txBody>
        </p:sp>
        <p:pic>
          <p:nvPicPr>
            <p:cNvPr id="30758" name="Picture 16" descr="153228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4" name="组合 18"/>
          <p:cNvGrpSpPr>
            <a:grpSpLocks/>
          </p:cNvGrpSpPr>
          <p:nvPr/>
        </p:nvGrpSpPr>
        <p:grpSpPr bwMode="auto">
          <a:xfrm>
            <a:off x="6072188" y="1714500"/>
            <a:ext cx="2663825" cy="1439863"/>
            <a:chOff x="5868144" y="1484784"/>
            <a:chExt cx="2664330" cy="1440160"/>
          </a:xfrm>
        </p:grpSpPr>
        <p:sp>
          <p:nvSpPr>
            <p:cNvPr id="30755" name="Text Box 30"/>
            <p:cNvSpPr txBox="1">
              <a:spLocks noChangeArrowheads="1"/>
            </p:cNvSpPr>
            <p:nvPr/>
          </p:nvSpPr>
          <p:spPr bwMode="auto">
            <a:xfrm>
              <a:off x="6731756" y="1917393"/>
              <a:ext cx="1800718" cy="584896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脊  梁</a:t>
              </a:r>
            </a:p>
          </p:txBody>
        </p:sp>
        <p:pic>
          <p:nvPicPr>
            <p:cNvPr id="30756" name="Picture 31" descr="153228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5" name="组合 19"/>
          <p:cNvGrpSpPr>
            <a:grpSpLocks/>
          </p:cNvGrpSpPr>
          <p:nvPr/>
        </p:nvGrpSpPr>
        <p:grpSpPr bwMode="auto">
          <a:xfrm>
            <a:off x="3203575" y="3141663"/>
            <a:ext cx="2943225" cy="1727200"/>
            <a:chOff x="0" y="2420888"/>
            <a:chExt cx="2267744" cy="1298561"/>
          </a:xfrm>
        </p:grpSpPr>
        <p:sp>
          <p:nvSpPr>
            <p:cNvPr id="30751" name="Text Box 12"/>
            <p:cNvSpPr txBox="1">
              <a:spLocks noChangeArrowheads="1"/>
            </p:cNvSpPr>
            <p:nvPr/>
          </p:nvSpPr>
          <p:spPr bwMode="auto">
            <a:xfrm>
              <a:off x="971600" y="2852936"/>
              <a:ext cx="1296144" cy="523220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 </a:t>
              </a:r>
            </a:p>
          </p:txBody>
        </p:sp>
        <p:grpSp>
          <p:nvGrpSpPr>
            <p:cNvPr id="30752" name="组合 13"/>
            <p:cNvGrpSpPr>
              <a:grpSpLocks/>
            </p:cNvGrpSpPr>
            <p:nvPr/>
          </p:nvGrpSpPr>
          <p:grpSpPr bwMode="auto">
            <a:xfrm>
              <a:off x="0" y="2420888"/>
              <a:ext cx="2020362" cy="1298561"/>
              <a:chOff x="345909" y="1719244"/>
              <a:chExt cx="2020362" cy="1298561"/>
            </a:xfrm>
          </p:grpSpPr>
          <p:pic>
            <p:nvPicPr>
              <p:cNvPr id="30753" name="Picture 13" descr="153228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54" name="TextBox 23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962396" cy="439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>
                    <a:latin typeface="微软雅黑" pitchFamily="34" charset="-122"/>
                    <a:ea typeface="微软雅黑" pitchFamily="34" charset="-122"/>
                  </a:rPr>
                  <a:t>纳  定</a:t>
                </a:r>
              </a:p>
            </p:txBody>
          </p:sp>
        </p:grpSp>
      </p:grpSp>
      <p:grpSp>
        <p:nvGrpSpPr>
          <p:cNvPr id="30726" name="组合 24"/>
          <p:cNvGrpSpPr>
            <a:grpSpLocks/>
          </p:cNvGrpSpPr>
          <p:nvPr/>
        </p:nvGrpSpPr>
        <p:grpSpPr bwMode="auto">
          <a:xfrm>
            <a:off x="0" y="3284538"/>
            <a:ext cx="2808288" cy="1439862"/>
            <a:chOff x="5868144" y="1484784"/>
            <a:chExt cx="2809056" cy="1440160"/>
          </a:xfrm>
        </p:grpSpPr>
        <p:sp>
          <p:nvSpPr>
            <p:cNvPr id="30749" name="Text Box 30"/>
            <p:cNvSpPr txBox="1">
              <a:spLocks noChangeArrowheads="1"/>
            </p:cNvSpPr>
            <p:nvPr/>
          </p:nvSpPr>
          <p:spPr bwMode="auto">
            <a:xfrm>
              <a:off x="6876482" y="1916673"/>
              <a:ext cx="1800718" cy="584896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胸  膛</a:t>
              </a:r>
            </a:p>
          </p:txBody>
        </p:sp>
        <p:pic>
          <p:nvPicPr>
            <p:cNvPr id="30750" name="Picture 31" descr="153228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7" name="组合 27"/>
          <p:cNvGrpSpPr>
            <a:grpSpLocks/>
          </p:cNvGrpSpPr>
          <p:nvPr/>
        </p:nvGrpSpPr>
        <p:grpSpPr bwMode="auto">
          <a:xfrm>
            <a:off x="5940425" y="4868863"/>
            <a:ext cx="2659063" cy="1576387"/>
            <a:chOff x="4813578" y="1718491"/>
            <a:chExt cx="2206694" cy="1320155"/>
          </a:xfrm>
        </p:grpSpPr>
        <p:sp>
          <p:nvSpPr>
            <p:cNvPr id="30747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9723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肋  条</a:t>
              </a:r>
            </a:p>
          </p:txBody>
        </p:sp>
        <p:pic>
          <p:nvPicPr>
            <p:cNvPr id="30748" name="Picture 16" descr="153228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8" name="组合 33"/>
          <p:cNvGrpSpPr>
            <a:grpSpLocks/>
          </p:cNvGrpSpPr>
          <p:nvPr/>
        </p:nvGrpSpPr>
        <p:grpSpPr bwMode="auto">
          <a:xfrm>
            <a:off x="6372225" y="3213100"/>
            <a:ext cx="2447925" cy="1547813"/>
            <a:chOff x="6372200" y="3212976"/>
            <a:chExt cx="2448272" cy="1548061"/>
          </a:xfrm>
        </p:grpSpPr>
        <p:pic>
          <p:nvPicPr>
            <p:cNvPr id="30744" name="Picture 28" descr="1532289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72200" y="3212976"/>
              <a:ext cx="928850" cy="1548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5" name="Text Box 27"/>
            <p:cNvSpPr txBox="1">
              <a:spLocks noChangeArrowheads="1"/>
            </p:cNvSpPr>
            <p:nvPr/>
          </p:nvSpPr>
          <p:spPr bwMode="auto">
            <a:xfrm>
              <a:off x="7236296" y="3789040"/>
              <a:ext cx="1584176" cy="52322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</a:t>
              </a:r>
            </a:p>
          </p:txBody>
        </p:sp>
        <p:sp>
          <p:nvSpPr>
            <p:cNvPr id="30746" name="TextBox 32"/>
            <p:cNvSpPr txBox="1">
              <a:spLocks noChangeArrowheads="1"/>
            </p:cNvSpPr>
            <p:nvPr/>
          </p:nvSpPr>
          <p:spPr bwMode="auto">
            <a:xfrm>
              <a:off x="7451853" y="3716294"/>
              <a:ext cx="1127392" cy="584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迸 进</a:t>
              </a:r>
            </a:p>
          </p:txBody>
        </p:sp>
      </p:grpSp>
      <p:grpSp>
        <p:nvGrpSpPr>
          <p:cNvPr id="30729" name="组合 37"/>
          <p:cNvGrpSpPr>
            <a:grpSpLocks/>
          </p:cNvGrpSpPr>
          <p:nvPr/>
        </p:nvGrpSpPr>
        <p:grpSpPr bwMode="auto">
          <a:xfrm>
            <a:off x="60325" y="4935538"/>
            <a:ext cx="2927350" cy="1517650"/>
            <a:chOff x="59674" y="4935886"/>
            <a:chExt cx="2928149" cy="1516894"/>
          </a:xfrm>
        </p:grpSpPr>
        <p:sp>
          <p:nvSpPr>
            <p:cNvPr id="30742" name="Text Box 6"/>
            <p:cNvSpPr txBox="1">
              <a:spLocks noChangeArrowheads="1"/>
            </p:cNvSpPr>
            <p:nvPr/>
          </p:nvSpPr>
          <p:spPr bwMode="auto">
            <a:xfrm>
              <a:off x="1187107" y="5445220"/>
              <a:ext cx="1800716" cy="58448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踉  跄</a:t>
              </a:r>
            </a:p>
          </p:txBody>
        </p:sp>
        <p:pic>
          <p:nvPicPr>
            <p:cNvPr id="30743" name="Picture 7" descr="153228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273281">
              <a:off x="59674" y="4935886"/>
              <a:ext cx="1257964" cy="1516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30" name="组合 41"/>
          <p:cNvGrpSpPr>
            <a:grpSpLocks/>
          </p:cNvGrpSpPr>
          <p:nvPr/>
        </p:nvGrpSpPr>
        <p:grpSpPr bwMode="auto">
          <a:xfrm>
            <a:off x="3276600" y="5084763"/>
            <a:ext cx="2808288" cy="1389062"/>
            <a:chOff x="3275856" y="5085184"/>
            <a:chExt cx="2808734" cy="1389273"/>
          </a:xfrm>
        </p:grpSpPr>
        <p:sp>
          <p:nvSpPr>
            <p:cNvPr id="30740" name="Text Box 33"/>
            <p:cNvSpPr txBox="1">
              <a:spLocks noChangeArrowheads="1"/>
            </p:cNvSpPr>
            <p:nvPr/>
          </p:nvSpPr>
          <p:spPr bwMode="auto">
            <a:xfrm>
              <a:off x="4428564" y="5445601"/>
              <a:ext cx="1656026" cy="58486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霹  雳</a:t>
              </a:r>
            </a:p>
          </p:txBody>
        </p:sp>
        <p:pic>
          <p:nvPicPr>
            <p:cNvPr id="30741" name="Picture 34" descr="1532280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6" y="5085184"/>
              <a:ext cx="1152128" cy="138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214438" y="1571625"/>
            <a:ext cx="1798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zhàng xiàn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357688" y="1500188"/>
            <a:ext cx="641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chǐ</a:t>
            </a:r>
            <a:endParaRPr lang="zh-CN" altLang="en-US" sz="2400">
              <a:solidFill>
                <a:srgbClr val="FF0000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262813" y="1571625"/>
            <a:ext cx="1881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jǐ   liáng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770063" y="3127375"/>
            <a:ext cx="892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táng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595813" y="3127375"/>
            <a:ext cx="581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nà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312025" y="3201988"/>
            <a:ext cx="1152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bèng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085850" y="4816475"/>
            <a:ext cx="1871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liàng qiàng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667250" y="4829175"/>
            <a:ext cx="1087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pī      lì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178675" y="4694238"/>
            <a:ext cx="5064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Century Gothic" pitchFamily="34" charset="0"/>
                <a:cs typeface="Arial" charset="0"/>
              </a:rPr>
              <a:t>lèi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3" descr="2008118161236957_2.jpg"/>
          <p:cNvPicPr>
            <a:picLocks noChangeAspect="1"/>
          </p:cNvPicPr>
          <p:nvPr/>
        </p:nvPicPr>
        <p:blipFill>
          <a:blip r:embed="rId2"/>
          <a:srcRect b="4865"/>
          <a:stretch>
            <a:fillRect/>
          </a:stretch>
        </p:blipFill>
        <p:spPr bwMode="auto">
          <a:xfrm>
            <a:off x="0" y="1052513"/>
            <a:ext cx="91440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619250" y="1700213"/>
            <a:ext cx="5840413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武松知道山有虎，为什么还要去？</a:t>
            </a:r>
            <a:endParaRPr 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195513" y="3143250"/>
            <a:ext cx="4897437" cy="19558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如果回去，别人会耻笑他不是好汉。在他心里，要自己做个好汉。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3" descr="11505554.jpg"/>
          <p:cNvPicPr>
            <a:picLocks noChangeAspect="1"/>
          </p:cNvPicPr>
          <p:nvPr/>
        </p:nvPicPr>
        <p:blipFill>
          <a:blip r:embed="rId2"/>
          <a:srcRect t="4218" b="6566"/>
          <a:stretch>
            <a:fillRect/>
          </a:stretch>
        </p:blipFill>
        <p:spPr bwMode="auto">
          <a:xfrm>
            <a:off x="0" y="981075"/>
            <a:ext cx="91440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矩形 4"/>
          <p:cNvSpPr>
            <a:spLocks noChangeArrowheads="1"/>
          </p:cNvSpPr>
          <p:nvPr/>
        </p:nvSpPr>
        <p:spPr bwMode="auto">
          <a:xfrm>
            <a:off x="468313" y="1628775"/>
            <a:ext cx="3775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这是只什么样的老虎？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827088" y="3324225"/>
            <a:ext cx="4105275" cy="13081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是一只吊睛白额，又饥又渴的老虎。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4" descr="20120421115828415.jpg"/>
          <p:cNvPicPr>
            <a:picLocks noChangeAspect="1"/>
          </p:cNvPicPr>
          <p:nvPr/>
        </p:nvPicPr>
        <p:blipFill>
          <a:blip r:embed="rId2"/>
          <a:srcRect l="10408" t="14301" r="9599"/>
          <a:stretch>
            <a:fillRect/>
          </a:stretch>
        </p:blipFill>
        <p:spPr bwMode="auto">
          <a:xfrm>
            <a:off x="1619250" y="1268413"/>
            <a:ext cx="583247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3" descr="154391-12050G00I230.jpg"/>
          <p:cNvPicPr>
            <a:picLocks noChangeAspect="1"/>
          </p:cNvPicPr>
          <p:nvPr/>
        </p:nvPicPr>
        <p:blipFill>
          <a:blip r:embed="rId2"/>
          <a:srcRect t="21651"/>
          <a:stretch>
            <a:fillRect/>
          </a:stretch>
        </p:blipFill>
        <p:spPr bwMode="auto">
          <a:xfrm>
            <a:off x="2492375" y="981075"/>
            <a:ext cx="665162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95288" y="1916113"/>
            <a:ext cx="2987675" cy="267811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武松与老虎的第一次搏斗，是采取什么战术？为什么？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4211638" y="2781300"/>
            <a:ext cx="3708400" cy="267652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  </a:t>
            </a:r>
            <a:r>
              <a:rPr 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采取守的战术。武松先闪开到老虎背后了。因为老虎背后看人最难。</a:t>
            </a:r>
            <a:endParaRPr 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664</Words>
  <Application>WPS 演示</Application>
  <PresentationFormat>全屏显示(4:3)</PresentationFormat>
  <Paragraphs>97</Paragraphs>
  <Slides>21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</vt:lpstr>
      <vt:lpstr>宋体</vt:lpstr>
      <vt:lpstr>Calibri</vt:lpstr>
      <vt:lpstr>微软雅黑</vt:lpstr>
      <vt:lpstr>+mn-ea</vt:lpstr>
      <vt:lpstr>Century Gothic</vt:lpstr>
      <vt:lpstr>默认设计模板</vt:lpstr>
      <vt:lpstr>幻灯片 1</vt:lpstr>
      <vt:lpstr>教学目标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布置作业 </vt:lpstr>
      <vt:lpstr>板书设计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29</cp:revision>
  <dcterms:created xsi:type="dcterms:W3CDTF">2016-06-22T11:48:00Z</dcterms:created>
  <dcterms:modified xsi:type="dcterms:W3CDTF">2017-11-09T02:01:49Z</dcterms:modified>
  <cp:category/>
</cp:coreProperties>
</file>