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22" r:id="rId2"/>
  </p:sldMasterIdLst>
  <p:sldIdLst>
    <p:sldId id="256" r:id="rId3"/>
    <p:sldId id="289" r:id="rId4"/>
    <p:sldId id="290" r:id="rId5"/>
    <p:sldId id="281" r:id="rId6"/>
    <p:sldId id="284" r:id="rId7"/>
    <p:sldId id="285" r:id="rId8"/>
    <p:sldId id="274" r:id="rId9"/>
    <p:sldId id="272" r:id="rId10"/>
    <p:sldId id="273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F00"/>
    <a:srgbClr val="CB46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2" autoAdjust="0"/>
    <p:restoredTop sz="94683" autoAdjust="0"/>
  </p:normalViewPr>
  <p:slideViewPr>
    <p:cSldViewPr>
      <p:cViewPr varScale="1">
        <p:scale>
          <a:sx n="67" d="100"/>
          <a:sy n="67" d="100"/>
        </p:scale>
        <p:origin x="-14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9.xml"/><Relationship Id="rId1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469782_37057401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9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28788" y="1422400"/>
            <a:ext cx="56880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70325"/>
            <a:ext cx="6400800" cy="10715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769737A5-E8F8-4EAB-8456-BB430D170C2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/>
      <p:bldP spid="189444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94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944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94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94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94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343E8-F24C-4A00-A869-656E66B5062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8763" y="138113"/>
            <a:ext cx="2078037" cy="62420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4650" y="138113"/>
            <a:ext cx="6081713" cy="62420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95B52-DCF2-4D8F-9F71-8793F1CCB92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31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26931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31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93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26931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6931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6932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672C90-23AA-4382-80F2-775FA52FBA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2693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9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9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269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9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93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93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93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93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93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9321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4617A-3A1D-44B6-8D48-310AD0790BF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224AC-D737-4BE6-8C26-62B37F4879D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0995A-87D9-4C66-962F-2DE883932B8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7BE83-5AC4-4862-AECB-AD4862C02E1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3BD0-5BE9-4A87-A7C8-6BA9382C367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FE193-F073-419A-8180-5AF4562765B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CACE2-926F-4EAE-BAB9-328DD798D56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E6EDD-255A-4890-8AB2-0EE9EAE9F7A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398ED-D925-41F6-BFDD-E2FE5171BD9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6F8B2-5FF1-49C1-BE53-CF7E880AFE8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4ACAA-FB70-49BC-9087-54E7F5BF25B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0FC06-0E82-43D6-AC47-E86CA7BF8E0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F7FCD-776A-4AB9-BEA1-1CC98DE084A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D2B75-EFD4-4EA2-BFF1-D57753E20F2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1A92E-19B0-46A9-9C73-CD7B3320C6C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E3613-A44A-4B49-B61E-F033CD35E8A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01DD-F32E-42E6-BD1C-1A0AD78D5E2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8E54D-C568-49FF-AA83-69A79517823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469782_37057a401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8419" name="Picture 3" descr="t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675" y="93663"/>
            <a:ext cx="9077325" cy="657225"/>
          </a:xfrm>
          <a:prstGeom prst="rect">
            <a:avLst/>
          </a:prstGeom>
          <a:noFill/>
        </p:spPr>
      </p:pic>
      <p:sp>
        <p:nvSpPr>
          <p:cNvPr id="1884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38113"/>
            <a:ext cx="82296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3098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0988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884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3098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itchFamily="2" charset="-122"/>
              </a:defRPr>
            </a:lvl1pPr>
          </a:lstStyle>
          <a:p>
            <a:fld id="{0AA399BE-6686-400D-944F-B1BACBC9379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8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8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7" decel="100000" fill="hold"/>
                                        <p:tgtEl>
                                          <p:spTgt spid="188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8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8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7" decel="100000" fill="hold"/>
                                        <p:tgtEl>
                                          <p:spTgt spid="188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7" decel="100000" fill="hold"/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8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8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7" decel="100000" fill="hold"/>
                                        <p:tgtEl>
                                          <p:spTgt spid="188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/>
      <p:bldP spid="188421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84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84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84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84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84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84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84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84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84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84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84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84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884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84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84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1884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2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29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26829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29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82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682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682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2682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fld id="{D1E8B48E-C7D0-472E-92F1-5357680C1A0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8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8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8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268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8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8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7" decel="100000" fill="hold"/>
                                        <p:tgtEl>
                                          <p:spTgt spid="268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8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8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7" decel="100000" fill="hold"/>
                                        <p:tgtEl>
                                          <p:spTgt spid="268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8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8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7" decel="100000" fill="hold"/>
                                        <p:tgtEl>
                                          <p:spTgt spid="268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8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8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7" decel="100000" fill="hold"/>
                                        <p:tgtEl>
                                          <p:spTgt spid="268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68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3" grpId="0"/>
      <p:bldP spid="268294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82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829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82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82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829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82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82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829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82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82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829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82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2682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829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82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7" decel="100000" fill="hold"/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97" accel="100000" fill="hold">
                          <p:stCondLst>
                            <p:cond delay="897"/>
                          </p:stCondLst>
                        </p:cTn>
                        <p:tgtEl>
                          <p:spTgt spid="2682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5400" b="1" dirty="0">
                <a:ea typeface="宋体" pitchFamily="2" charset="-122"/>
              </a:rPr>
              <a:t>       </a:t>
            </a:r>
            <a:r>
              <a:rPr lang="zh-CN" altLang="en-US" sz="5400" b="1" dirty="0" smtClean="0">
                <a:ea typeface="宋体" pitchFamily="2" charset="-122"/>
              </a:rPr>
              <a:t>对子歌</a:t>
            </a:r>
            <a:endParaRPr lang="zh-CN" altLang="en-US" sz="5400" b="1" dirty="0">
              <a:ea typeface="宋体" pitchFamily="2" charset="-122"/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高微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6248400" y="0"/>
            <a:ext cx="1006475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000000"/>
                </a:solidFill>
                <a:ea typeface="华文行楷" pitchFamily="2" charset="-122"/>
              </a:rPr>
              <a:t>   福无双至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1600200" y="0"/>
            <a:ext cx="1006475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000000"/>
                </a:solidFill>
                <a:ea typeface="华文行楷" pitchFamily="2" charset="-122"/>
              </a:rPr>
              <a:t>   祸不单行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6248400" y="3581400"/>
            <a:ext cx="1006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今朝至 </a:t>
            </a: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1524000" y="3733800"/>
            <a:ext cx="1006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昨夜行 </a:t>
            </a:r>
          </a:p>
        </p:txBody>
      </p:sp>
      <p:pic>
        <p:nvPicPr>
          <p:cNvPr id="179206" name="Picture 6" descr="Img2218381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828800"/>
            <a:ext cx="2614613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 animBg="1"/>
      <p:bldP spid="179203" grpId="0" animBg="1"/>
      <p:bldP spid="179204" grpId="0"/>
      <p:bldP spid="1792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79712" y="908720"/>
            <a:ext cx="88036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钧</a:t>
            </a:r>
            <a:endParaRPr lang="en-US" altLang="zh-CN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钓</a:t>
            </a:r>
            <a:endParaRPr lang="en-US" altLang="zh-CN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钩</a:t>
            </a:r>
            <a:endParaRPr lang="zh-CN" alt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左大括号 7"/>
          <p:cNvSpPr/>
          <p:nvPr/>
        </p:nvSpPr>
        <p:spPr bwMode="auto">
          <a:xfrm>
            <a:off x="395536" y="1052736"/>
            <a:ext cx="1584176" cy="216024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4248" y="1052736"/>
            <a:ext cx="872232" cy="26277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蓑</a:t>
            </a:r>
            <a:endParaRPr lang="en-US" altLang="zh-CN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衰</a:t>
            </a:r>
            <a:endParaRPr lang="en-US" altLang="zh-CN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哀</a:t>
            </a:r>
          </a:p>
        </p:txBody>
      </p:sp>
      <p:sp>
        <p:nvSpPr>
          <p:cNvPr id="10" name="左大括号 9"/>
          <p:cNvSpPr/>
          <p:nvPr/>
        </p:nvSpPr>
        <p:spPr bwMode="auto">
          <a:xfrm>
            <a:off x="5364088" y="1340768"/>
            <a:ext cx="1224136" cy="1944216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75656" y="0"/>
            <a:ext cx="3663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区</a:t>
            </a:r>
            <a:r>
              <a:rPr lang="zh-CN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别形近字</a:t>
            </a:r>
            <a:endParaRPr lang="zh-CN" alt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27784" y="0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多音字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2780928"/>
            <a:ext cx="9442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宿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左大括号 3"/>
          <p:cNvSpPr/>
          <p:nvPr/>
        </p:nvSpPr>
        <p:spPr bwMode="auto">
          <a:xfrm>
            <a:off x="1259632" y="2780928"/>
            <a:ext cx="864096" cy="9144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072" y="2852936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夹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左大括号 5"/>
          <p:cNvSpPr/>
          <p:nvPr/>
        </p:nvSpPr>
        <p:spPr bwMode="auto">
          <a:xfrm>
            <a:off x="6084168" y="2924944"/>
            <a:ext cx="720080" cy="9144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巧连对联</a:t>
            </a:r>
            <a:r>
              <a:rPr lang="en-US" altLang="zh-CN">
                <a:ea typeface="宋体" pitchFamily="2" charset="-122"/>
              </a:rPr>
              <a:t>:</a:t>
            </a:r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有声画谱描人物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笔不留有余地步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天增岁月人增寿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板凳要坐十年冷</a:t>
            </a:r>
            <a:endParaRPr lang="en-US" altLang="zh-CN" sz="3300">
              <a:ea typeface="宋体" pitchFamily="2" charset="-122"/>
            </a:endParaRPr>
          </a:p>
        </p:txBody>
      </p:sp>
      <p:sp>
        <p:nvSpPr>
          <p:cNvPr id="2426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文章不写一句空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春满人间福满门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无子文章写古今</a:t>
            </a:r>
          </a:p>
          <a:p>
            <a:pPr>
              <a:buFontTx/>
              <a:buNone/>
            </a:pPr>
            <a:endParaRPr lang="zh-CN" altLang="en-US" sz="33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3300">
                <a:ea typeface="宋体" pitchFamily="2" charset="-122"/>
              </a:rPr>
              <a:t>胸中养无限天机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2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2" grpId="0"/>
      <p:bldP spid="242693" grpId="0"/>
      <p:bldP spid="2426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巧填对联：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sz="4200">
                <a:ea typeface="宋体" pitchFamily="2" charset="-122"/>
              </a:rPr>
              <a:t>  活到老，学到老，老不服老</a:t>
            </a:r>
            <a:r>
              <a:rPr lang="en-US" altLang="zh-CN" sz="4200">
                <a:ea typeface="宋体" pitchFamily="2" charset="-122"/>
              </a:rPr>
              <a:t>;</a:t>
            </a:r>
          </a:p>
          <a:p>
            <a:pPr>
              <a:buFontTx/>
              <a:buNone/>
            </a:pPr>
            <a:r>
              <a:rPr lang="zh-CN" altLang="en-US" sz="4200">
                <a:ea typeface="宋体" pitchFamily="2" charset="-122"/>
              </a:rPr>
              <a:t>  画亦精，字亦精，（            </a:t>
            </a:r>
            <a:r>
              <a:rPr lang="en-US" altLang="zh-CN" sz="4200">
                <a:ea typeface="宋体" pitchFamily="2" charset="-122"/>
              </a:rPr>
              <a:t>)</a:t>
            </a:r>
            <a:r>
              <a:rPr lang="zh-CN" altLang="en-US" sz="4200">
                <a:ea typeface="宋体" pitchFamily="2" charset="-122"/>
              </a:rPr>
              <a:t>。</a:t>
            </a:r>
          </a:p>
          <a:p>
            <a:pPr>
              <a:buFontTx/>
              <a:buNone/>
            </a:pPr>
            <a:endParaRPr lang="zh-CN" altLang="en-US" sz="42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4200">
                <a:ea typeface="宋体" pitchFamily="2" charset="-122"/>
              </a:rPr>
              <a:t>  蒲叶桃叶葡萄叶，草本木本</a:t>
            </a:r>
            <a:endParaRPr lang="en-US" altLang="zh-CN" sz="4200">
              <a:ea typeface="宋体" pitchFamily="2" charset="-122"/>
            </a:endParaRPr>
          </a:p>
          <a:p>
            <a:pPr>
              <a:buFontTx/>
              <a:buNone/>
            </a:pPr>
            <a:r>
              <a:rPr lang="zh-CN" altLang="en-US" sz="4200">
                <a:ea typeface="宋体" pitchFamily="2" charset="-122"/>
              </a:rPr>
              <a:t>（       </a:t>
            </a:r>
            <a:r>
              <a:rPr lang="en-US" altLang="zh-CN" sz="4200">
                <a:ea typeface="宋体" pitchFamily="2" charset="-122"/>
              </a:rPr>
              <a:t>)</a:t>
            </a:r>
            <a:r>
              <a:rPr lang="zh-CN" altLang="en-US" sz="4200">
                <a:ea typeface="宋体" pitchFamily="2" charset="-122"/>
              </a:rPr>
              <a:t>玫瑰花，春</a:t>
            </a:r>
            <a:r>
              <a:rPr lang="en-US" altLang="zh-CN" sz="4200">
                <a:ea typeface="宋体" pitchFamily="2" charset="-122"/>
              </a:rPr>
              <a:t>(           </a:t>
            </a:r>
            <a:r>
              <a:rPr lang="zh-CN" altLang="en-US" sz="4200">
                <a:ea typeface="宋体" pitchFamily="2" charset="-122"/>
              </a:rPr>
              <a:t>）香。</a:t>
            </a:r>
          </a:p>
          <a:p>
            <a:pPr>
              <a:buFontTx/>
              <a:buNone/>
            </a:pPr>
            <a:r>
              <a:rPr lang="zh-CN" altLang="en-US" sz="4000" u="sng">
                <a:ea typeface="宋体" pitchFamily="2" charset="-122"/>
              </a:rPr>
              <a:t>                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巧对对联：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sz="3500">
                <a:ea typeface="宋体" pitchFamily="2" charset="-122"/>
              </a:rPr>
              <a:t>上联：鸟儿枝头落</a:t>
            </a:r>
          </a:p>
          <a:p>
            <a:pPr>
              <a:buFontTx/>
              <a:buNone/>
            </a:pPr>
            <a:r>
              <a:rPr lang="zh-CN" altLang="en-US" sz="3500">
                <a:ea typeface="宋体" pitchFamily="2" charset="-122"/>
              </a:rPr>
              <a:t>下联：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69962"/>
          </a:xfrm>
        </p:spPr>
        <p:txBody>
          <a:bodyPr/>
          <a:lstStyle/>
          <a:p>
            <a:r>
              <a:rPr lang="zh-CN" altLang="en-US" sz="4800" b="1">
                <a:solidFill>
                  <a:schemeClr val="folHlink"/>
                </a:solidFill>
                <a:ea typeface="华文新魏" pitchFamily="2" charset="-122"/>
              </a:rPr>
              <a:t>清代，纪晓岚的故事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064500" cy="1093787"/>
          </a:xfrm>
          <a:ln w="38100">
            <a:solidFill>
              <a:schemeClr val="tx1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zh-CN" altLang="en-US" sz="8000">
                <a:latin typeface="隶书" pitchFamily="49" charset="-122"/>
                <a:ea typeface="隶书" pitchFamily="49" charset="-122"/>
              </a:rPr>
              <a:t> 细羽家禽砖后死</a:t>
            </a:r>
            <a:endParaRPr lang="zh-CN" altLang="en-US" sz="8000" b="1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468313" y="3213100"/>
            <a:ext cx="8064500" cy="12969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 粗</a:t>
            </a:r>
            <a:endParaRPr lang="zh-CN" altLang="en-US" sz="8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2051050" y="327025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毛</a:t>
            </a:r>
          </a:p>
        </p:txBody>
      </p:sp>
      <p:sp>
        <p:nvSpPr>
          <p:cNvPr id="196614" name="Rectangle 6"/>
          <p:cNvSpPr>
            <a:spLocks noChangeArrowheads="1"/>
          </p:cNvSpPr>
          <p:nvPr/>
        </p:nvSpPr>
        <p:spPr bwMode="auto">
          <a:xfrm>
            <a:off x="3084513" y="321310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野</a:t>
            </a:r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4140200" y="321310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兽</a:t>
            </a:r>
          </a:p>
        </p:txBody>
      </p:sp>
      <p:sp>
        <p:nvSpPr>
          <p:cNvPr id="196616" name="Rectangle 8"/>
          <p:cNvSpPr>
            <a:spLocks noChangeArrowheads="1"/>
          </p:cNvSpPr>
          <p:nvPr/>
        </p:nvSpPr>
        <p:spPr bwMode="auto">
          <a:xfrm>
            <a:off x="5219700" y="321310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石</a:t>
            </a:r>
          </a:p>
        </p:txBody>
      </p:sp>
      <p:sp>
        <p:nvSpPr>
          <p:cNvPr id="196617" name="Rectangle 9"/>
          <p:cNvSpPr>
            <a:spLocks noChangeArrowheads="1"/>
          </p:cNvSpPr>
          <p:nvPr/>
        </p:nvSpPr>
        <p:spPr bwMode="auto">
          <a:xfrm>
            <a:off x="6300788" y="321310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先</a:t>
            </a:r>
          </a:p>
        </p:txBody>
      </p:sp>
      <p:sp>
        <p:nvSpPr>
          <p:cNvPr id="196618" name="Rectangle 10"/>
          <p:cNvSpPr>
            <a:spLocks noChangeArrowheads="1"/>
          </p:cNvSpPr>
          <p:nvPr/>
        </p:nvSpPr>
        <p:spPr bwMode="auto">
          <a:xfrm>
            <a:off x="7308850" y="3213100"/>
            <a:ext cx="120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8000"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生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 animBg="1"/>
      <p:bldP spid="196612" grpId="0" animBg="1"/>
      <p:bldP spid="196613" grpId="0"/>
      <p:bldP spid="196614" grpId="0"/>
      <p:bldP spid="196615" grpId="0"/>
      <p:bldP spid="196616" grpId="0"/>
      <p:bldP spid="196617" grpId="0"/>
      <p:bldP spid="1966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zh-CN" altLang="en-US"/>
              <a:t> 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60350"/>
            <a:ext cx="8915400" cy="5181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zh-CN" altLang="en-US" sz="2600" b="1">
                <a:solidFill>
                  <a:srgbClr val="FFB24F"/>
                </a:solidFill>
                <a:latin typeface="隶书" pitchFamily="49" charset="-122"/>
                <a:ea typeface="隶书" pitchFamily="49" charset="-122"/>
              </a:rPr>
              <a:t>                纪晓岚讽对石先生 </a:t>
            </a:r>
            <a:r>
              <a:rPr lang="zh-CN" altLang="en-US" sz="2600">
                <a:latin typeface="隶书" pitchFamily="49" charset="-122"/>
                <a:ea typeface="隶书" pitchFamily="49" charset="-122"/>
              </a:rPr>
              <a:t/>
            </a:r>
            <a:br>
              <a:rPr lang="zh-CN" altLang="en-US" sz="2600">
                <a:latin typeface="隶书" pitchFamily="49" charset="-122"/>
                <a:ea typeface="隶书" pitchFamily="49" charset="-122"/>
              </a:rPr>
            </a:br>
            <a:r>
              <a:rPr lang="zh-CN" altLang="en-US" sz="2600">
                <a:latin typeface="隶书" pitchFamily="49" charset="-122"/>
                <a:ea typeface="隶书" pitchFamily="49" charset="-122"/>
              </a:rPr>
              <a:t>　　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清代文学家纪晓岚自幼聪颖好学，兴趣甚广。他的私塾老师石先生是个非常古板的老学究，晓岚对他很反感。一天晓岚去喂养家雀，将砖墙挖一深洞，喂饱家雀后便将它送回洞内，堵上砖头，以防飞走。后来，被石先生发现，便把家雀摔死，仍旧送回洞内堵好，并在墙上戏书一联： </a:t>
            </a:r>
            <a:br>
              <a:rPr lang="zh-CN" altLang="en-US" sz="2600" b="1">
                <a:latin typeface="隶书" pitchFamily="49" charset="-122"/>
                <a:ea typeface="隶书" pitchFamily="49" charset="-122"/>
              </a:rPr>
            </a:b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　　　　</a:t>
            </a:r>
            <a:r>
              <a:rPr lang="zh-CN" altLang="en-US" sz="2600" b="1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　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细羽家禽砖后死</a:t>
            </a:r>
            <a:r>
              <a:rPr lang="en-US" altLang="zh-CN" sz="2600" b="1">
                <a:latin typeface="隶书" pitchFamily="49" charset="-122"/>
                <a:ea typeface="隶书" pitchFamily="49" charset="-122"/>
              </a:rPr>
              <a:t>; </a:t>
            </a:r>
            <a:br>
              <a:rPr lang="en-US" altLang="zh-CN" sz="2600" b="1">
                <a:latin typeface="隶书" pitchFamily="49" charset="-122"/>
                <a:ea typeface="隶书" pitchFamily="49" charset="-122"/>
              </a:rPr>
            </a:b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　　当晓岚再去喂家雀时，发现它已经死了。心里正在疑惑，忽见墙上有一对联，他断定这是石先生所为，于是续写了下联： </a:t>
            </a:r>
            <a:br>
              <a:rPr lang="zh-CN" altLang="en-US" sz="2600" b="1">
                <a:latin typeface="隶书" pitchFamily="49" charset="-122"/>
                <a:ea typeface="隶书" pitchFamily="49" charset="-122"/>
              </a:rPr>
            </a:b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　　　　  粗毛野兽石先生。 </a:t>
            </a:r>
            <a:br>
              <a:rPr lang="zh-CN" altLang="en-US" sz="2600" b="1">
                <a:latin typeface="隶书" pitchFamily="49" charset="-122"/>
                <a:ea typeface="隶书" pitchFamily="49" charset="-122"/>
              </a:rPr>
            </a:b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　　石先生见了大为恼火，觉得晓岚不该辱骂老师，于是手势教鞭责问晓岚。只见晓岚从容不迫地解释说</a:t>
            </a:r>
            <a:r>
              <a:rPr lang="en-US" altLang="zh-CN" sz="2600" b="1"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我是按着先生的上联套写的。有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细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粗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，有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羽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毛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，有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家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野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，有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禽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兽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，有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砖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石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en-US" altLang="zh-CN" sz="2600" b="1"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后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先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，有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死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必有</a:t>
            </a:r>
            <a:r>
              <a:rPr lang="zh-CN" altLang="en-US" sz="2600" b="1">
                <a:latin typeface="Arial"/>
                <a:ea typeface="隶书" pitchFamily="49" charset="-122"/>
              </a:rPr>
              <a:t>‘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生</a:t>
            </a:r>
            <a:r>
              <a:rPr lang="zh-CN" altLang="en-US" sz="2600" b="1">
                <a:latin typeface="Arial"/>
                <a:ea typeface="隶书" pitchFamily="49" charset="-122"/>
              </a:rPr>
              <a:t>’</a:t>
            </a: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。所以，我便写了粗毛野兽石先生，如不应这样写，请先生改写一下吧。</a:t>
            </a:r>
            <a:br>
              <a:rPr lang="zh-CN" altLang="en-US" sz="2600" b="1">
                <a:latin typeface="隶书" pitchFamily="49" charset="-122"/>
                <a:ea typeface="隶书" pitchFamily="49" charset="-122"/>
              </a:rPr>
            </a:br>
            <a:r>
              <a:rPr lang="zh-CN" altLang="en-US" sz="2600" b="1">
                <a:latin typeface="隶书" pitchFamily="49" charset="-122"/>
                <a:ea typeface="隶书" pitchFamily="49" charset="-122"/>
              </a:rPr>
              <a:t>　　石先生捻着胡子想了半天，也没有想出满意的下联，最后无可奈何地叹了口气，扔下教鞭，拂袖而去。</a:t>
            </a:r>
          </a:p>
          <a:p>
            <a:pPr algn="l">
              <a:lnSpc>
                <a:spcPct val="80000"/>
              </a:lnSpc>
            </a:pPr>
            <a:endParaRPr lang="zh-CN" altLang="en-US" sz="2600" b="1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zh-CN" altLang="en-US" sz="3200" b="1">
                <a:solidFill>
                  <a:srgbClr val="FF3300"/>
                </a:solidFill>
                <a:ea typeface="华文行楷" pitchFamily="2" charset="-122"/>
              </a:rPr>
              <a:t>王羲之妙书春联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4724400"/>
          </a:xfrm>
        </p:spPr>
        <p:txBody>
          <a:bodyPr/>
          <a:lstStyle/>
          <a:p>
            <a:pPr algn="l"/>
            <a:r>
              <a:rPr lang="zh-CN" altLang="en-US" sz="1800"/>
              <a:t>　　</a:t>
            </a:r>
            <a:r>
              <a:rPr lang="zh-CN" altLang="en-US" sz="1800" b="1"/>
              <a:t>东晋书法家王羲之有一年从山东老家移居到浙江绍兴，此时正值年终岁尾，于是王羲之书写了一付春联，让家人贴在大门两侧。对联是：</a:t>
            </a:r>
            <a:r>
              <a:rPr lang="zh-CN" altLang="en-US" sz="2000" b="1"/>
              <a:t> </a:t>
            </a:r>
            <a:br>
              <a:rPr lang="zh-CN" altLang="en-US" sz="2000" b="1"/>
            </a:br>
            <a:r>
              <a:rPr lang="zh-CN" altLang="en-US" sz="2000"/>
              <a:t>　　</a:t>
            </a:r>
            <a:r>
              <a:rPr lang="zh-CN" altLang="en-US" sz="2000" b="1">
                <a:latin typeface="Arial"/>
                <a:ea typeface="华文行楷" pitchFamily="2" charset="-122"/>
              </a:rPr>
              <a:t>“</a:t>
            </a:r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春风春雨春色， 新年新岁新景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。</a:t>
            </a:r>
            <a:r>
              <a:rPr lang="zh-CN" altLang="en-US" sz="2000" b="1">
                <a:latin typeface="Arial"/>
                <a:ea typeface="华文行楷" pitchFamily="2" charset="-122"/>
              </a:rPr>
              <a:t>”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 </a:t>
            </a:r>
            <a:br>
              <a:rPr lang="zh-CN" altLang="en-US" sz="2000" b="1">
                <a:latin typeface="华文行楷" pitchFamily="2" charset="-122"/>
                <a:ea typeface="华文行楷" pitchFamily="2" charset="-122"/>
              </a:rPr>
            </a:br>
            <a:r>
              <a:rPr lang="zh-CN" altLang="en-US" sz="2000"/>
              <a:t>　　</a:t>
            </a:r>
            <a:r>
              <a:rPr lang="zh-CN" altLang="en-US" sz="1800" b="1"/>
              <a:t>可不料因为王羲之书法盖世，为时人所景仰，此联刚一贴出，即被人趁夜揭走。家人告诉王羲之后，王羲之也不生气，又提笔写了一付，让家人再贴出去。这付写的是：</a:t>
            </a:r>
            <a:r>
              <a:rPr lang="zh-CN" altLang="en-US" sz="2000"/>
              <a:t> 　　</a:t>
            </a:r>
            <a:r>
              <a:rPr lang="zh-CN" altLang="en-US" sz="2000" b="1">
                <a:latin typeface="Arial"/>
                <a:ea typeface="华文行楷" pitchFamily="2" charset="-122"/>
              </a:rPr>
              <a:t>“</a:t>
            </a:r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莺啼北星， 燕语南郊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。</a:t>
            </a:r>
            <a:r>
              <a:rPr lang="zh-CN" altLang="en-US" sz="2000" b="1">
                <a:latin typeface="Arial"/>
                <a:ea typeface="华文行楷" pitchFamily="2" charset="-122"/>
              </a:rPr>
              <a:t>”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 </a:t>
            </a:r>
            <a:br>
              <a:rPr lang="zh-CN" altLang="en-US" sz="2000" b="1">
                <a:latin typeface="华文行楷" pitchFamily="2" charset="-122"/>
                <a:ea typeface="华文行楷" pitchFamily="2" charset="-122"/>
              </a:rPr>
            </a:br>
            <a:r>
              <a:rPr lang="zh-CN" altLang="en-US" sz="2000"/>
              <a:t>　　</a:t>
            </a:r>
            <a:r>
              <a:rPr lang="zh-CN" altLang="en-US" sz="1800" b="1"/>
              <a:t>谁知天明一看，又被人揭走了。可这天已是除夕，第二天就是大年初一，眼看左邻右舍家家户户门前都挂上了春联，惟独自己家门前空空落落，急得王夫人直催丈夫想个办法。</a:t>
            </a:r>
            <a:r>
              <a:rPr lang="zh-CN" altLang="en-US" sz="2000" b="1"/>
              <a:t> </a:t>
            </a:r>
            <a:br>
              <a:rPr lang="zh-CN" altLang="en-US" sz="2000" b="1"/>
            </a:br>
            <a:r>
              <a:rPr lang="zh-CN" altLang="en-US" sz="2000" b="1"/>
              <a:t>　　</a:t>
            </a:r>
            <a:r>
              <a:rPr lang="zh-CN" altLang="en-US" sz="1800" b="1"/>
              <a:t>王羲之想了想，微微一笑，又提笔写了一付，写完后，让家人先将对联剪去一截，把上半截先张贴于门上：</a:t>
            </a:r>
            <a:r>
              <a:rPr lang="zh-CN" altLang="en-US" sz="1800"/>
              <a:t> 　</a:t>
            </a:r>
            <a:r>
              <a:rPr lang="zh-CN" altLang="en-US" sz="2000" b="1">
                <a:latin typeface="Arial"/>
                <a:ea typeface="华文行楷" pitchFamily="2" charset="-122"/>
              </a:rPr>
              <a:t>“</a:t>
            </a:r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福无双至， 祸不单行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。</a:t>
            </a:r>
            <a:r>
              <a:rPr lang="zh-CN" altLang="en-US" sz="2000" b="1">
                <a:latin typeface="Arial"/>
                <a:ea typeface="华文行楷" pitchFamily="2" charset="-122"/>
              </a:rPr>
              <a:t>”</a:t>
            </a:r>
            <a:r>
              <a:rPr lang="zh-CN" altLang="en-US" sz="2000" b="1">
                <a:latin typeface="华文行楷" pitchFamily="2" charset="-122"/>
                <a:ea typeface="华文行楷" pitchFamily="2" charset="-122"/>
              </a:rPr>
              <a:t> </a:t>
            </a:r>
            <a:br>
              <a:rPr lang="zh-CN" altLang="en-US" sz="2000" b="1">
                <a:latin typeface="华文行楷" pitchFamily="2" charset="-122"/>
                <a:ea typeface="华文行楷" pitchFamily="2" charset="-122"/>
              </a:rPr>
            </a:br>
            <a:r>
              <a:rPr lang="zh-CN" altLang="en-US" sz="2000"/>
              <a:t>　　</a:t>
            </a:r>
            <a:r>
              <a:rPr lang="zh-CN" altLang="en-US" sz="1800" b="1"/>
              <a:t>夜间果然又有人来偷揭。可在月色下一看，见这付对联写得太不吉利。尽管王羲之是书法名家，可也不能将这付充满凶险预言的对联取走张挂啊。来偷揭的人只好叹口气，又趁夜色溜走了</a:t>
            </a:r>
            <a:r>
              <a:rPr lang="zh-CN" altLang="en-US" sz="2000" b="1"/>
              <a:t>。</a:t>
            </a:r>
            <a:br>
              <a:rPr lang="zh-CN" altLang="en-US" sz="2000" b="1"/>
            </a:br>
            <a:r>
              <a:rPr lang="zh-CN" altLang="en-US" sz="2000" b="1"/>
              <a:t>　　</a:t>
            </a:r>
            <a:r>
              <a:rPr lang="zh-CN" altLang="en-US" sz="1800" b="1"/>
              <a:t>初一早晨天刚亮，王羲之即亲自出门将昨天剪下的下半截分别贴好，此时已有不少人围观，大家一看，对联变成： </a:t>
            </a:r>
            <a:br>
              <a:rPr lang="zh-CN" altLang="en-US" sz="1800" b="1"/>
            </a:br>
            <a:r>
              <a:rPr lang="zh-CN" altLang="en-US" sz="2000"/>
              <a:t>　</a:t>
            </a:r>
          </a:p>
          <a:p>
            <a:pPr algn="l"/>
            <a:r>
              <a:rPr lang="zh-CN" altLang="en-US" sz="2000"/>
              <a:t>　　</a:t>
            </a:r>
            <a:endParaRPr lang="zh-CN" altLang="en-US" sz="1800"/>
          </a:p>
          <a:p>
            <a:pPr algn="l"/>
            <a:endParaRPr lang="zh-CN" altLang="en-US" sz="1800"/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381000" y="5864225"/>
            <a:ext cx="636746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2000">
                <a:latin typeface="Times New Roman" pitchFamily="18" charset="0"/>
                <a:ea typeface="宋体" pitchFamily="2" charset="-122"/>
              </a:rPr>
              <a:t>　</a:t>
            </a:r>
            <a:r>
              <a:rPr kumimoji="1" lang="zh-CN" altLang="en-US" sz="2000" b="1">
                <a:solidFill>
                  <a:schemeClr val="tx2"/>
                </a:solidFill>
                <a:latin typeface="Times New Roman"/>
                <a:ea typeface="华文行楷" pitchFamily="2" charset="-122"/>
              </a:rPr>
              <a:t>“</a:t>
            </a:r>
            <a:r>
              <a:rPr kumimoji="1" lang="zh-CN" altLang="en-US" sz="2800" b="1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福无双至今朝至， 祸不单行昨夜行</a:t>
            </a:r>
            <a:r>
              <a:rPr kumimoji="1" lang="zh-CN" altLang="en-US" sz="2000" b="1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。</a:t>
            </a:r>
            <a:r>
              <a:rPr kumimoji="1" lang="zh-CN" altLang="en-US" sz="2000" b="1">
                <a:solidFill>
                  <a:schemeClr val="tx2"/>
                </a:solidFill>
                <a:latin typeface="Times New Roman"/>
                <a:ea typeface="华文行楷" pitchFamily="2" charset="-122"/>
              </a:rPr>
              <a:t>”</a:t>
            </a:r>
            <a:r>
              <a:rPr kumimoji="1" lang="zh-CN" altLang="en-US" sz="2000" b="1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/>
            </a:r>
            <a:br>
              <a:rPr kumimoji="1" lang="zh-CN" altLang="en-US" sz="2000" b="1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</a:br>
            <a:r>
              <a:rPr kumimoji="1" lang="zh-CN" altLang="en-US" sz="1800" b="1">
                <a:latin typeface="Times New Roman" pitchFamily="18" charset="0"/>
                <a:ea typeface="宋体" pitchFamily="2" charset="-122"/>
              </a:rPr>
              <a:t>众人看了，齐声喝彩，拍掌称妙。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8" grpId="0" autoUpdateAnimBg="0"/>
    </p:bldLst>
  </p:timing>
</p:sld>
</file>

<file path=ppt/theme/theme1.xml><?xml version="1.0" encoding="utf-8"?>
<a:theme xmlns:a="http://schemas.openxmlformats.org/drawingml/2006/main" name="chaotic-atoms">
  <a:themeElements>
    <a:clrScheme name="">
      <a:dk1>
        <a:srgbClr val="333333"/>
      </a:dk1>
      <a:lt1>
        <a:srgbClr val="FFFFFF"/>
      </a:lt1>
      <a:dk2>
        <a:srgbClr val="333333"/>
      </a:dk2>
      <a:lt2>
        <a:srgbClr val="969696"/>
      </a:lt2>
      <a:accent1>
        <a:srgbClr val="FF9900"/>
      </a:accent1>
      <a:accent2>
        <a:srgbClr val="FD5307"/>
      </a:accent2>
      <a:accent3>
        <a:srgbClr val="FFFFFF"/>
      </a:accent3>
      <a:accent4>
        <a:srgbClr val="2A2A2A"/>
      </a:accent4>
      <a:accent5>
        <a:srgbClr val="FFCAAA"/>
      </a:accent5>
      <a:accent6>
        <a:srgbClr val="E54A06"/>
      </a:accent6>
      <a:hlink>
        <a:srgbClr val="CC0000"/>
      </a:hlink>
      <a:folHlink>
        <a:srgbClr val="CC9900"/>
      </a:folHlink>
    </a:clrScheme>
    <a:fontScheme name="chaotic-ato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haotic-atom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otic-atoms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270C0"/>
        </a:accent1>
        <a:accent2>
          <a:srgbClr val="013D78"/>
        </a:accent2>
        <a:accent3>
          <a:srgbClr val="FFFFFF"/>
        </a:accent3>
        <a:accent4>
          <a:srgbClr val="000000"/>
        </a:accent4>
        <a:accent5>
          <a:srgbClr val="AABBDC"/>
        </a:accent5>
        <a:accent6>
          <a:srgbClr val="01366C"/>
        </a:accent6>
        <a:hlink>
          <a:srgbClr val="8FDF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FF3346"/>
        </a:accent1>
        <a:accent2>
          <a:srgbClr val="C80000"/>
        </a:accent2>
        <a:accent3>
          <a:srgbClr val="FFFFFF"/>
        </a:accent3>
        <a:accent4>
          <a:srgbClr val="000000"/>
        </a:accent4>
        <a:accent5>
          <a:srgbClr val="FFADB0"/>
        </a:accent5>
        <a:accent6>
          <a:srgbClr val="B50000"/>
        </a:accent6>
        <a:hlink>
          <a:srgbClr val="FFC9C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15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DA0015"/>
        </a:accent1>
        <a:accent2>
          <a:srgbClr val="960000"/>
        </a:accent2>
        <a:accent3>
          <a:srgbClr val="FFFFFF"/>
        </a:accent3>
        <a:accent4>
          <a:srgbClr val="000000"/>
        </a:accent4>
        <a:accent5>
          <a:srgbClr val="EAAAAA"/>
        </a:accent5>
        <a:accent6>
          <a:srgbClr val="870000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otic-atoms 16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3366FF"/>
        </a:accent1>
        <a:accent2>
          <a:srgbClr val="9600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870000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212</Words>
  <Application>Microsoft Office PowerPoint</Application>
  <PresentationFormat>全屏显示(4:3)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Tahoma</vt:lpstr>
      <vt:lpstr>Times New Roman</vt:lpstr>
      <vt:lpstr>Wingdings</vt:lpstr>
      <vt:lpstr>华文新魏</vt:lpstr>
      <vt:lpstr>隶书</vt:lpstr>
      <vt:lpstr>华文行楷</vt:lpstr>
      <vt:lpstr>Verdana</vt:lpstr>
      <vt:lpstr>chaotic-atoms</vt:lpstr>
      <vt:lpstr>Slit</vt:lpstr>
      <vt:lpstr>       对子歌</vt:lpstr>
      <vt:lpstr>幻灯片 2</vt:lpstr>
      <vt:lpstr>幻灯片 3</vt:lpstr>
      <vt:lpstr>巧连对联:</vt:lpstr>
      <vt:lpstr>巧填对联：</vt:lpstr>
      <vt:lpstr>巧对对联：</vt:lpstr>
      <vt:lpstr>清代，纪晓岚的故事</vt:lpstr>
      <vt:lpstr> </vt:lpstr>
      <vt:lpstr>王羲之妙书春联</vt:lpstr>
      <vt:lpstr>幻灯片 10</vt:lpstr>
    </vt:vector>
  </TitlesOfParts>
  <Manager>+44 151 259 6262</Manager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趣联巧对</dc:title>
  <dc:creator>User</dc:creator>
  <cp:lastModifiedBy>Administrator</cp:lastModifiedBy>
  <cp:revision>23</cp:revision>
  <dcterms:created xsi:type="dcterms:W3CDTF">2011-04-11T12:35:13Z</dcterms:created>
  <dcterms:modified xsi:type="dcterms:W3CDTF">2016-02-25T03:35:27Z</dcterms:modified>
</cp:coreProperties>
</file>