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295" r:id="rId2"/>
    <p:sldId id="408" r:id="rId3"/>
    <p:sldId id="385" r:id="rId4"/>
    <p:sldId id="387" r:id="rId5"/>
    <p:sldId id="388" r:id="rId6"/>
    <p:sldId id="389" r:id="rId7"/>
    <p:sldId id="390" r:id="rId8"/>
    <p:sldId id="391" r:id="rId9"/>
    <p:sldId id="392" r:id="rId10"/>
    <p:sldId id="393" r:id="rId11"/>
    <p:sldId id="394" r:id="rId12"/>
    <p:sldId id="395" r:id="rId13"/>
    <p:sldId id="396" r:id="rId14"/>
    <p:sldId id="397" r:id="rId15"/>
    <p:sldId id="398" r:id="rId16"/>
    <p:sldId id="400" r:id="rId17"/>
    <p:sldId id="401" r:id="rId18"/>
    <p:sldId id="402" r:id="rId19"/>
    <p:sldId id="403" r:id="rId20"/>
    <p:sldId id="404" r:id="rId21"/>
    <p:sldId id="405" r:id="rId22"/>
    <p:sldId id="406" r:id="rId23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9933FF"/>
    <a:srgbClr val="009900"/>
    <a:srgbClr val="5F9B6A"/>
    <a:srgbClr val="FF00FF"/>
    <a:srgbClr val="000000"/>
    <a:srgbClr val="FFFFFF"/>
    <a:srgbClr val="66FF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 horzBarState="maximized">
    <p:restoredLeft sz="17015" autoAdjust="0"/>
    <p:restoredTop sz="94660"/>
  </p:normalViewPr>
  <p:slideViewPr>
    <p:cSldViewPr>
      <p:cViewPr varScale="1">
        <p:scale>
          <a:sx n="92" d="100"/>
          <a:sy n="92" d="100"/>
        </p:scale>
        <p:origin x="-1266" y="-102"/>
      </p:cViewPr>
      <p:guideLst>
        <p:guide orient="horz" pos="2196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ED735EC1-5F66-4B52-B177-8C648CBE14AF}" type="datetimeFigureOut">
              <a:rPr lang="zh-CN" altLang="en-US"/>
              <a:pPr>
                <a:defRPr/>
              </a:pPr>
              <a:t>2017/11/9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C49EB005-DB0D-4548-B000-DF62C35BF9C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227ED6-D52C-4636-8B62-02AB599D3D2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1565F7-227F-405F-8C9E-355B57C865E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BFE024-DC2E-4A3F-BFBB-3E0DE45A0C4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1288B9-6302-4AEE-A57A-8342BE29FCE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EEFF04-0A1F-44CC-A917-555572105BD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840BC7-6518-4538-854F-A8D55B83AE8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573449-7672-4C90-A124-58110C2F992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25A204-774A-4C4B-BEB5-FED4990ACC6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96538F-2581-4BBE-B6C8-D154B0EF4CF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C6530B-A0C4-49C3-9324-7941D45DD3D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E291A2-84EC-44A6-858E-1DBB526FD90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716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16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16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F3643125-AC41-411D-BC10-2E1520CBBF1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E:\&#24037;&#20316;\12.10-12.11&#35821;&#25991;&#25968;&#23398;\12.10-12.11&#35821;&#25991;&#25968;&#23398;\12.10-12.11\S&#29256;Y6&#36164;&#26009;&#21253;2.5&#12298;&#22826;&#38451;&#19982;&#22763;&#20853;&#12299;&#26417;&#32418;&#22242;&#38431;--&#36213;&#31435;&#33459;\S&#29256;Y6&#36164;&#26009;&#21253;2.5&#12298;&#22826;&#38451;&#19982;&#22763;&#20853;&#12299;&#26417;&#32418;&#22242;&#38431;--&#36213;&#31435;&#33459;\&#25105;&#25226;&#22826;&#38451;&#36814;&#36827;&#31062;&#22269;.mp3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文本框 1"/>
          <p:cNvSpPr txBox="1">
            <a:spLocks noChangeArrowheads="1"/>
          </p:cNvSpPr>
          <p:nvPr/>
        </p:nvSpPr>
        <p:spPr bwMode="auto">
          <a:xfrm>
            <a:off x="3492500" y="3213100"/>
            <a:ext cx="47513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000">
                <a:latin typeface="微软雅黑" pitchFamily="34" charset="-122"/>
                <a:sym typeface="微软雅黑" pitchFamily="34" charset="-122"/>
              </a:rPr>
              <a:t> </a:t>
            </a:r>
            <a:r>
              <a:rPr lang="en-US" altLang="zh-CN" sz="2000" b="1">
                <a:solidFill>
                  <a:srgbClr val="9933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S</a:t>
            </a:r>
            <a:r>
              <a:rPr lang="zh-CN" altLang="en-US" sz="2000" b="1">
                <a:solidFill>
                  <a:srgbClr val="9933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版   六年级上</a:t>
            </a:r>
          </a:p>
        </p:txBody>
      </p:sp>
      <p:sp>
        <p:nvSpPr>
          <p:cNvPr id="26626" name="文本框 2"/>
          <p:cNvSpPr txBox="1">
            <a:spLocks noChangeArrowheads="1"/>
          </p:cNvSpPr>
          <p:nvPr/>
        </p:nvSpPr>
        <p:spPr bwMode="auto">
          <a:xfrm>
            <a:off x="3168650" y="1962150"/>
            <a:ext cx="31686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4400" b="1">
                <a:solidFill>
                  <a:srgbClr val="FF66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太阳与士兵</a:t>
            </a:r>
            <a:endParaRPr lang="zh-CN" altLang="en-US" sz="4400" b="1">
              <a:solidFill>
                <a:srgbClr val="5F9B6A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0"/>
            <a:ext cx="9144000" cy="549275"/>
          </a:xfrm>
          <a:prstGeom prst="rect">
            <a:avLst/>
          </a:prstGeom>
          <a:solidFill>
            <a:srgbClr val="00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6804025" y="17463"/>
            <a:ext cx="2303463" cy="747712"/>
          </a:xfrm>
          <a:prstGeom prst="rect">
            <a:avLst/>
          </a:prstGeom>
          <a:solidFill>
            <a:srgbClr val="00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9" name="等腰三角形 8"/>
          <p:cNvSpPr/>
          <p:nvPr/>
        </p:nvSpPr>
        <p:spPr>
          <a:xfrm rot="10800000" flipH="1">
            <a:off x="6588125" y="484188"/>
            <a:ext cx="360363" cy="287337"/>
          </a:xfrm>
          <a:prstGeom prst="triangle">
            <a:avLst/>
          </a:prstGeom>
          <a:solidFill>
            <a:srgbClr val="00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图片 12" descr="66N58PICrWF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28688"/>
            <a:ext cx="91440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6" name="矩形 1"/>
          <p:cNvSpPr>
            <a:spLocks noChangeArrowheads="1"/>
          </p:cNvSpPr>
          <p:nvPr/>
        </p:nvSpPr>
        <p:spPr bwMode="auto">
          <a:xfrm>
            <a:off x="611188" y="2420938"/>
            <a:ext cx="7848600" cy="26511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    </a:t>
            </a:r>
            <a:r>
              <a:rPr lang="zh-CN" altLang="en-US" sz="28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伴着士兵们挺拔的身影，我看到中华人民共和国的国旗徐徐上升，我深感欣慰：勤劳的中国准时向我报到！朴实的士兵庄严地表达他们对祖国的忠诚！</a:t>
            </a:r>
          </a:p>
        </p:txBody>
      </p:sp>
      <p:sp>
        <p:nvSpPr>
          <p:cNvPr id="13315" name="椭圆 2"/>
          <p:cNvSpPr>
            <a:spLocks noChangeArrowheads="1"/>
          </p:cNvSpPr>
          <p:nvPr/>
        </p:nvSpPr>
        <p:spPr bwMode="auto">
          <a:xfrm>
            <a:off x="3067050" y="3068638"/>
            <a:ext cx="44450" cy="71437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zh-CN">
              <a:sym typeface="Arial" charset="0"/>
            </a:endParaRPr>
          </a:p>
        </p:txBody>
      </p:sp>
      <p:sp>
        <p:nvSpPr>
          <p:cNvPr id="13316" name="椭圆 16"/>
          <p:cNvSpPr>
            <a:spLocks noChangeArrowheads="1"/>
          </p:cNvSpPr>
          <p:nvPr/>
        </p:nvSpPr>
        <p:spPr bwMode="auto">
          <a:xfrm>
            <a:off x="3422650" y="3068638"/>
            <a:ext cx="46038" cy="71437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zh-CN">
              <a:sym typeface="Arial" charset="0"/>
            </a:endParaRPr>
          </a:p>
        </p:txBody>
      </p:sp>
      <p:sp>
        <p:nvSpPr>
          <p:cNvPr id="13317" name="椭圆 17"/>
          <p:cNvSpPr>
            <a:spLocks noChangeArrowheads="1"/>
          </p:cNvSpPr>
          <p:nvPr/>
        </p:nvSpPr>
        <p:spPr bwMode="auto">
          <a:xfrm>
            <a:off x="3021013" y="4392613"/>
            <a:ext cx="46037" cy="71437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zh-CN">
              <a:sym typeface="Arial" charset="0"/>
            </a:endParaRPr>
          </a:p>
        </p:txBody>
      </p:sp>
      <p:sp>
        <p:nvSpPr>
          <p:cNvPr id="13318" name="椭圆 18"/>
          <p:cNvSpPr>
            <a:spLocks noChangeArrowheads="1"/>
          </p:cNvSpPr>
          <p:nvPr/>
        </p:nvSpPr>
        <p:spPr bwMode="auto">
          <a:xfrm>
            <a:off x="6197600" y="3711575"/>
            <a:ext cx="46038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zh-CN">
              <a:sym typeface="Arial" charset="0"/>
            </a:endParaRPr>
          </a:p>
        </p:txBody>
      </p:sp>
      <p:sp>
        <p:nvSpPr>
          <p:cNvPr id="13319" name="椭圆 19"/>
          <p:cNvSpPr>
            <a:spLocks noChangeArrowheads="1"/>
          </p:cNvSpPr>
          <p:nvPr/>
        </p:nvSpPr>
        <p:spPr bwMode="auto">
          <a:xfrm>
            <a:off x="6542088" y="3711575"/>
            <a:ext cx="46037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zh-CN">
              <a:sym typeface="Arial" charset="0"/>
            </a:endParaRPr>
          </a:p>
        </p:txBody>
      </p:sp>
      <p:sp>
        <p:nvSpPr>
          <p:cNvPr id="13320" name="椭圆 22"/>
          <p:cNvSpPr>
            <a:spLocks noChangeArrowheads="1"/>
          </p:cNvSpPr>
          <p:nvPr/>
        </p:nvSpPr>
        <p:spPr bwMode="auto">
          <a:xfrm>
            <a:off x="3376613" y="4392613"/>
            <a:ext cx="46037" cy="71437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zh-CN">
              <a:sym typeface="Arial" charset="0"/>
            </a:endParaRPr>
          </a:p>
        </p:txBody>
      </p:sp>
      <p:sp>
        <p:nvSpPr>
          <p:cNvPr id="13321" name="椭圆 23"/>
          <p:cNvSpPr>
            <a:spLocks noChangeArrowheads="1"/>
          </p:cNvSpPr>
          <p:nvPr/>
        </p:nvSpPr>
        <p:spPr bwMode="auto">
          <a:xfrm>
            <a:off x="1214438" y="5022850"/>
            <a:ext cx="46037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zh-CN">
              <a:sym typeface="Arial" charset="0"/>
            </a:endParaRPr>
          </a:p>
        </p:txBody>
      </p:sp>
      <p:sp>
        <p:nvSpPr>
          <p:cNvPr id="13322" name="椭圆 24"/>
          <p:cNvSpPr>
            <a:spLocks noChangeArrowheads="1"/>
          </p:cNvSpPr>
          <p:nvPr/>
        </p:nvSpPr>
        <p:spPr bwMode="auto">
          <a:xfrm>
            <a:off x="1579563" y="5022850"/>
            <a:ext cx="46037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zh-CN">
              <a:sym typeface="Arial" charset="0"/>
            </a:endParaRPr>
          </a:p>
        </p:txBody>
      </p:sp>
      <p:sp>
        <p:nvSpPr>
          <p:cNvPr id="13323" name="椭圆形标注 3"/>
          <p:cNvSpPr>
            <a:spLocks noChangeArrowheads="1"/>
          </p:cNvSpPr>
          <p:nvPr/>
        </p:nvSpPr>
        <p:spPr bwMode="auto">
          <a:xfrm>
            <a:off x="1260475" y="1196975"/>
            <a:ext cx="5327650" cy="1223963"/>
          </a:xfrm>
          <a:prstGeom prst="wedgeEllipseCallout">
            <a:avLst>
              <a:gd name="adj1" fmla="val 61153"/>
              <a:gd name="adj2" fmla="val 6773"/>
            </a:avLst>
          </a:prstGeom>
          <a:solidFill>
            <a:srgbClr val="F2F2F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zh-CN" altLang="en-US" sz="20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从“挺拔、勤劳、朴实、忠诚”这几个词可以让我们感受到一个勤劳、忠诚于祖国的士兵形象。</a:t>
            </a:r>
          </a:p>
        </p:txBody>
      </p:sp>
      <p:pic>
        <p:nvPicPr>
          <p:cNvPr id="13324" name="Picture 2" descr="C:\Users\Administrator\Desktop\图库\图片大全\008 (1)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48488" y="1339850"/>
            <a:ext cx="1314450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3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6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5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2" dur="5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5" dur="500"/>
                                        <p:tgtEl>
                                          <p:spTgt spid="13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8" dur="500"/>
                                        <p:tgtEl>
                                          <p:spTgt spid="13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3" dur="500"/>
                                        <p:tgtEl>
                                          <p:spTgt spid="13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6" dur="1" fill="hold"/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ldLvl="0" animBg="1" autoUpdateAnimBg="0"/>
      <p:bldP spid="13316" grpId="0" bldLvl="0" animBg="1" autoUpdateAnimBg="0"/>
      <p:bldP spid="13317" grpId="0" bldLvl="0" animBg="1" autoUpdateAnimBg="0"/>
      <p:bldP spid="13318" grpId="0" bldLvl="0" animBg="1" autoUpdateAnimBg="0"/>
      <p:bldP spid="13319" grpId="0" bldLvl="0" animBg="1" autoUpdateAnimBg="0"/>
      <p:bldP spid="13320" grpId="0" bldLvl="0" animBg="1" autoUpdateAnimBg="0"/>
      <p:bldP spid="13321" grpId="0" bldLvl="0" animBg="1" autoUpdateAnimBg="0"/>
      <p:bldP spid="13322" grpId="0" bldLvl="0" animBg="1" autoUpdateAnimBg="0"/>
      <p:bldP spid="13323" grpId="0" bldLvl="0" animBg="1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Picture 2" descr="http://imgsrc.baidu.com/forum/pic/item/61a7d933c635120bad4b5f8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1475" y="1412875"/>
            <a:ext cx="3911600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4" descr="http://img4.cache.netease.com/photo/0001/2009-12-30/5RQMQ90C00AQ00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57725" y="1412875"/>
            <a:ext cx="373062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矩形 1"/>
          <p:cNvSpPr>
            <a:spLocks noChangeArrowheads="1"/>
          </p:cNvSpPr>
          <p:nvPr/>
        </p:nvSpPr>
        <p:spPr bwMode="auto">
          <a:xfrm>
            <a:off x="696913" y="1558925"/>
            <a:ext cx="7345362" cy="393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    </a:t>
            </a:r>
            <a:r>
              <a:rPr lang="zh-CN" altLang="en-US" sz="28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我们一锹一镐地把它平整好，我们用砖围它，用石砌它，用鹅卵石点缀它。就在这道小土坡上，我们建起了升旗场。</a:t>
            </a:r>
            <a:endParaRPr lang="en-US" sz="28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   北国的松，江南的竹，中原的月季，陕北的向日葵</a:t>
            </a:r>
            <a:r>
              <a:rPr lang="en-US" altLang="zh-CN" sz="28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……</a:t>
            </a:r>
            <a:r>
              <a:rPr lang="zh-CN" altLang="en-US" sz="28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每一粒种子都带着战士故士的馨香在这里落户。</a:t>
            </a:r>
            <a:endParaRPr lang="zh-CN" altLang="en-US"/>
          </a:p>
        </p:txBody>
      </p:sp>
      <p:sp>
        <p:nvSpPr>
          <p:cNvPr id="15363" name="椭圆 11"/>
          <p:cNvSpPr>
            <a:spLocks noChangeArrowheads="1"/>
          </p:cNvSpPr>
          <p:nvPr/>
        </p:nvSpPr>
        <p:spPr bwMode="auto">
          <a:xfrm>
            <a:off x="2709863" y="2205038"/>
            <a:ext cx="46037" cy="71437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zh-CN">
              <a:sym typeface="Arial" charset="0"/>
            </a:endParaRPr>
          </a:p>
        </p:txBody>
      </p:sp>
      <p:sp>
        <p:nvSpPr>
          <p:cNvPr id="15364" name="椭圆 12"/>
          <p:cNvSpPr>
            <a:spLocks noChangeArrowheads="1"/>
          </p:cNvSpPr>
          <p:nvPr/>
        </p:nvSpPr>
        <p:spPr bwMode="auto">
          <a:xfrm>
            <a:off x="3144838" y="2205038"/>
            <a:ext cx="46037" cy="71437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zh-CN">
              <a:sym typeface="Arial" charset="0"/>
            </a:endParaRPr>
          </a:p>
        </p:txBody>
      </p:sp>
      <p:sp>
        <p:nvSpPr>
          <p:cNvPr id="15365" name="椭圆 13"/>
          <p:cNvSpPr>
            <a:spLocks noChangeArrowheads="1"/>
          </p:cNvSpPr>
          <p:nvPr/>
        </p:nvSpPr>
        <p:spPr bwMode="auto">
          <a:xfrm>
            <a:off x="2063750" y="2205038"/>
            <a:ext cx="44450" cy="71437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zh-CN">
              <a:sym typeface="Arial" charset="0"/>
            </a:endParaRPr>
          </a:p>
        </p:txBody>
      </p:sp>
      <p:sp>
        <p:nvSpPr>
          <p:cNvPr id="15366" name="椭圆 14"/>
          <p:cNvSpPr>
            <a:spLocks noChangeArrowheads="1"/>
          </p:cNvSpPr>
          <p:nvPr/>
        </p:nvSpPr>
        <p:spPr bwMode="auto">
          <a:xfrm>
            <a:off x="2663825" y="4803775"/>
            <a:ext cx="46038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zh-CN">
              <a:sym typeface="Arial" charset="0"/>
            </a:endParaRPr>
          </a:p>
        </p:txBody>
      </p:sp>
      <p:sp>
        <p:nvSpPr>
          <p:cNvPr id="15367" name="椭圆 15"/>
          <p:cNvSpPr>
            <a:spLocks noChangeArrowheads="1"/>
          </p:cNvSpPr>
          <p:nvPr/>
        </p:nvSpPr>
        <p:spPr bwMode="auto">
          <a:xfrm>
            <a:off x="2900363" y="4803775"/>
            <a:ext cx="46037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zh-CN">
              <a:sym typeface="Arial" charset="0"/>
            </a:endParaRPr>
          </a:p>
        </p:txBody>
      </p:sp>
      <p:sp>
        <p:nvSpPr>
          <p:cNvPr id="15368" name="椭圆 16"/>
          <p:cNvSpPr>
            <a:spLocks noChangeArrowheads="1"/>
          </p:cNvSpPr>
          <p:nvPr/>
        </p:nvSpPr>
        <p:spPr bwMode="auto">
          <a:xfrm>
            <a:off x="2309813" y="2205038"/>
            <a:ext cx="46037" cy="71437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zh-CN">
              <a:sym typeface="Arial" charset="0"/>
            </a:endParaRPr>
          </a:p>
        </p:txBody>
      </p:sp>
      <p:sp>
        <p:nvSpPr>
          <p:cNvPr id="15369" name="椭圆 17"/>
          <p:cNvSpPr>
            <a:spLocks noChangeArrowheads="1"/>
          </p:cNvSpPr>
          <p:nvPr/>
        </p:nvSpPr>
        <p:spPr bwMode="auto">
          <a:xfrm>
            <a:off x="3190875" y="4803775"/>
            <a:ext cx="46038" cy="7302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zh-CN">
              <a:sym typeface="Arial" charset="0"/>
            </a:endParaRPr>
          </a:p>
        </p:txBody>
      </p:sp>
      <p:sp>
        <p:nvSpPr>
          <p:cNvPr id="15370" name="椭圆形标注 18"/>
          <p:cNvSpPr>
            <a:spLocks noChangeArrowheads="1"/>
          </p:cNvSpPr>
          <p:nvPr/>
        </p:nvSpPr>
        <p:spPr bwMode="auto">
          <a:xfrm>
            <a:off x="2435225" y="417513"/>
            <a:ext cx="6048375" cy="1223962"/>
          </a:xfrm>
          <a:prstGeom prst="wedgeEllipseCallout">
            <a:avLst>
              <a:gd name="adj1" fmla="val -19995"/>
              <a:gd name="adj2" fmla="val 65000"/>
            </a:avLst>
          </a:prstGeom>
          <a:solidFill>
            <a:srgbClr val="F2F2F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zh-CN" altLang="en-US" sz="20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从“一锹一镐、每一粒种子”可以看出东方第一哨哨所生活的艰苦，以及哨所战士面对艰苦生活的乐观精神。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3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6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5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2" dur="5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5" dur="5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0" dur="5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ldLvl="0" animBg="1" autoUpdateAnimBg="0"/>
      <p:bldP spid="15364" grpId="0" bldLvl="0" animBg="1" autoUpdateAnimBg="0"/>
      <p:bldP spid="15365" grpId="0" bldLvl="0" animBg="1" autoUpdateAnimBg="0"/>
      <p:bldP spid="15366" grpId="0" bldLvl="0" animBg="1" autoUpdateAnimBg="0"/>
      <p:bldP spid="15367" grpId="0" bldLvl="0" animBg="1" autoUpdateAnimBg="0"/>
      <p:bldP spid="15368" grpId="0" bldLvl="0" animBg="1" autoUpdateAnimBg="0"/>
      <p:bldP spid="15369" grpId="0" bldLvl="0" animBg="1" autoUpdateAnimBg="0"/>
      <p:bldP spid="15370" grpId="0" bldLvl="0" animBg="1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Picture 2" descr="http://s7.sinaimg.cn/middle/7513fcdft9cf39b3a5a86&amp;69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6013" y="1557338"/>
            <a:ext cx="6572250" cy="421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Picture 2" descr="http://1882.img.pp.sohu.com.cn/images/blog/2012/7/30/8/9/u39480751_13998a6697fg2_blo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7450" y="1484313"/>
            <a:ext cx="6924675" cy="4249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Picture 2" descr="http://images.ccoo.cn/bbs/2010818/2010818174704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7450" y="1557338"/>
            <a:ext cx="6840538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4"/>
          <p:cNvSpPr>
            <a:spLocks noChangeArrowheads="1"/>
          </p:cNvSpPr>
          <p:nvPr/>
        </p:nvSpPr>
        <p:spPr bwMode="auto">
          <a:xfrm>
            <a:off x="1535113" y="1457325"/>
            <a:ext cx="6423025" cy="4387850"/>
          </a:xfrm>
          <a:prstGeom prst="rect">
            <a:avLst/>
          </a:prstGeom>
          <a:solidFill>
            <a:srgbClr val="7373D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zh-CN">
              <a:solidFill>
                <a:srgbClr val="000000"/>
              </a:solidFill>
              <a:sym typeface="Arial" charset="0"/>
            </a:endParaRPr>
          </a:p>
        </p:txBody>
      </p:sp>
      <p:sp>
        <p:nvSpPr>
          <p:cNvPr id="43010" name="Rectangle 8"/>
          <p:cNvSpPr>
            <a:spLocks noChangeArrowheads="1"/>
          </p:cNvSpPr>
          <p:nvPr/>
        </p:nvSpPr>
        <p:spPr bwMode="auto">
          <a:xfrm>
            <a:off x="1639888" y="1546225"/>
            <a:ext cx="6183312" cy="41719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zh-CN">
              <a:solidFill>
                <a:srgbClr val="000000"/>
              </a:solidFill>
              <a:sym typeface="Arial" charset="0"/>
            </a:endParaRPr>
          </a:p>
        </p:txBody>
      </p:sp>
      <p:sp>
        <p:nvSpPr>
          <p:cNvPr id="43011" name="AutoShape 10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8763000" y="6477000"/>
            <a:ext cx="381000" cy="228600"/>
          </a:xfrm>
          <a:prstGeom prst="actionButtonBlank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zh-CN">
              <a:solidFill>
                <a:srgbClr val="000000"/>
              </a:solidFill>
              <a:sym typeface="Arial" charset="0"/>
            </a:endParaRPr>
          </a:p>
        </p:txBody>
      </p:sp>
      <p:pic>
        <p:nvPicPr>
          <p:cNvPr id="43012" name="Picture 4" descr="踏雪巡逻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39888" y="1546225"/>
            <a:ext cx="6183312" cy="342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3" name="Line 42"/>
          <p:cNvSpPr>
            <a:spLocks noChangeShapeType="1"/>
          </p:cNvSpPr>
          <p:nvPr/>
        </p:nvSpPr>
        <p:spPr bwMode="auto">
          <a:xfrm>
            <a:off x="1617663" y="3995738"/>
            <a:ext cx="6183312" cy="0"/>
          </a:xfrm>
          <a:prstGeom prst="line">
            <a:avLst/>
          </a:prstGeom>
          <a:noFill/>
          <a:ln w="9525">
            <a:solidFill>
              <a:srgbClr val="FFFFFF">
                <a:alpha val="8392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3014" name="Rectangle 50"/>
          <p:cNvSpPr>
            <a:spLocks noChangeArrowheads="1"/>
          </p:cNvSpPr>
          <p:nvPr/>
        </p:nvSpPr>
        <p:spPr bwMode="auto">
          <a:xfrm>
            <a:off x="1622425" y="1527175"/>
            <a:ext cx="6122988" cy="199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latinLnBrk="1">
              <a:lnSpc>
                <a:spcPct val="130000"/>
              </a:lnSpc>
              <a:buFont typeface="HY헤드라인M"/>
              <a:buNone/>
            </a:pPr>
            <a:endParaRPr lang="zh-CN" altLang="zh-CN">
              <a:solidFill>
                <a:srgbClr val="996600"/>
              </a:solidFill>
              <a:latin typeface="宋体" charset="-122"/>
              <a:sym typeface="宋体" charset="-122"/>
            </a:endParaRPr>
          </a:p>
        </p:txBody>
      </p:sp>
      <p:sp>
        <p:nvSpPr>
          <p:cNvPr id="43015" name="TextBox 24"/>
          <p:cNvSpPr>
            <a:spLocks noChangeArrowheads="1"/>
          </p:cNvSpPr>
          <p:nvPr/>
        </p:nvSpPr>
        <p:spPr bwMode="auto">
          <a:xfrm>
            <a:off x="2927350" y="5010150"/>
            <a:ext cx="3502025" cy="112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26267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冰天雪地  踏雪巡逻</a:t>
            </a:r>
          </a:p>
          <a:p>
            <a:endParaRPr lang="zh-CN" altLang="en-US" sz="4000" b="1">
              <a:solidFill>
                <a:srgbClr val="00B05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4"/>
          <p:cNvSpPr>
            <a:spLocks noChangeArrowheads="1"/>
          </p:cNvSpPr>
          <p:nvPr/>
        </p:nvSpPr>
        <p:spPr bwMode="auto">
          <a:xfrm>
            <a:off x="1535113" y="1457325"/>
            <a:ext cx="6423025" cy="4387850"/>
          </a:xfrm>
          <a:prstGeom prst="rect">
            <a:avLst/>
          </a:prstGeom>
          <a:solidFill>
            <a:srgbClr val="7373D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zh-CN">
              <a:solidFill>
                <a:srgbClr val="000000"/>
              </a:solidFill>
              <a:sym typeface="Arial" charset="0"/>
            </a:endParaRPr>
          </a:p>
        </p:txBody>
      </p:sp>
      <p:sp>
        <p:nvSpPr>
          <p:cNvPr id="44034" name="Rectangle 8"/>
          <p:cNvSpPr>
            <a:spLocks noChangeArrowheads="1"/>
          </p:cNvSpPr>
          <p:nvPr/>
        </p:nvSpPr>
        <p:spPr bwMode="auto">
          <a:xfrm>
            <a:off x="1639888" y="1546225"/>
            <a:ext cx="6183312" cy="41719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zh-CN">
              <a:solidFill>
                <a:srgbClr val="000000"/>
              </a:solidFill>
              <a:sym typeface="Arial" charset="0"/>
            </a:endParaRPr>
          </a:p>
        </p:txBody>
      </p:sp>
      <p:sp>
        <p:nvSpPr>
          <p:cNvPr id="44035" name="AutoShape 10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8763000" y="6477000"/>
            <a:ext cx="381000" cy="228600"/>
          </a:xfrm>
          <a:prstGeom prst="actionButtonBlank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zh-CN">
              <a:solidFill>
                <a:srgbClr val="000000"/>
              </a:solidFill>
              <a:sym typeface="Arial" charset="0"/>
            </a:endParaRPr>
          </a:p>
        </p:txBody>
      </p:sp>
      <p:sp>
        <p:nvSpPr>
          <p:cNvPr id="44036" name="Line 42"/>
          <p:cNvSpPr>
            <a:spLocks noChangeShapeType="1"/>
          </p:cNvSpPr>
          <p:nvPr/>
        </p:nvSpPr>
        <p:spPr bwMode="auto">
          <a:xfrm>
            <a:off x="1617663" y="3995738"/>
            <a:ext cx="6183312" cy="0"/>
          </a:xfrm>
          <a:prstGeom prst="line">
            <a:avLst/>
          </a:prstGeom>
          <a:noFill/>
          <a:ln w="9525">
            <a:solidFill>
              <a:srgbClr val="FFFFFF">
                <a:alpha val="8392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4037" name="Rectangle 50"/>
          <p:cNvSpPr>
            <a:spLocks noChangeArrowheads="1"/>
          </p:cNvSpPr>
          <p:nvPr/>
        </p:nvSpPr>
        <p:spPr bwMode="auto">
          <a:xfrm>
            <a:off x="1622425" y="1527175"/>
            <a:ext cx="6122988" cy="199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latinLnBrk="1">
              <a:lnSpc>
                <a:spcPct val="130000"/>
              </a:lnSpc>
              <a:buFont typeface="HY헤드라인M"/>
              <a:buNone/>
            </a:pPr>
            <a:endParaRPr lang="zh-CN" altLang="zh-CN">
              <a:solidFill>
                <a:srgbClr val="996600"/>
              </a:solidFill>
              <a:latin typeface="宋体" charset="-122"/>
              <a:sym typeface="宋体" charset="-122"/>
            </a:endParaRPr>
          </a:p>
        </p:txBody>
      </p:sp>
      <p:sp>
        <p:nvSpPr>
          <p:cNvPr id="44038" name="TextBox 24"/>
          <p:cNvSpPr>
            <a:spLocks noChangeArrowheads="1"/>
          </p:cNvSpPr>
          <p:nvPr/>
        </p:nvSpPr>
        <p:spPr bwMode="auto">
          <a:xfrm>
            <a:off x="3563938" y="5027613"/>
            <a:ext cx="35004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雪中训练</a:t>
            </a:r>
          </a:p>
        </p:txBody>
      </p:sp>
      <p:pic>
        <p:nvPicPr>
          <p:cNvPr id="44039" name="Picture 2" descr="http://y2.ifengimg.com/news_spider/dci_2013/04/1380b1d280101099da49427fcc861cd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39888" y="1560513"/>
            <a:ext cx="6183312" cy="3449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40" name="Picture 2" descr="http://imgsrc.baidu.com/forum/pic/item/f636afc379310a55b5ac1f66b74543a98326109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39888" y="1560513"/>
            <a:ext cx="6183312" cy="3449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611188" y="1738313"/>
            <a:ext cx="6840537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                              </a:t>
            </a:r>
            <a:endParaRPr lang="en-US" altLang="zh-CN" sz="2400" b="1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Calibri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4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你们站在冰天雪地之中，</a:t>
            </a:r>
          </a:p>
          <a:p>
            <a:pPr>
              <a:lnSpc>
                <a:spcPct val="150000"/>
              </a:lnSpc>
            </a:pPr>
            <a:r>
              <a:rPr lang="zh-CN" altLang="en-US" sz="24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太阳把大地照红，</a:t>
            </a:r>
          </a:p>
          <a:p>
            <a:pPr>
              <a:lnSpc>
                <a:spcPct val="150000"/>
              </a:lnSpc>
            </a:pPr>
            <a:r>
              <a:rPr lang="zh-CN" altLang="en-US" sz="24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踏雪巡逻，凿冰取水，</a:t>
            </a:r>
          </a:p>
          <a:p>
            <a:pPr>
              <a:lnSpc>
                <a:spcPct val="150000"/>
              </a:lnSpc>
            </a:pPr>
            <a:r>
              <a:rPr lang="zh-CN" altLang="en-US" sz="24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总少不了你们的身影，</a:t>
            </a:r>
          </a:p>
          <a:p>
            <a:pPr>
              <a:lnSpc>
                <a:spcPct val="150000"/>
              </a:lnSpc>
            </a:pPr>
            <a:r>
              <a:rPr lang="zh-CN" altLang="en-US" sz="24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每天你们准时报到，</a:t>
            </a:r>
          </a:p>
          <a:p>
            <a:pPr>
              <a:lnSpc>
                <a:spcPct val="150000"/>
              </a:lnSpc>
            </a:pPr>
            <a:r>
              <a:rPr lang="zh-CN" altLang="en-US" sz="24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太阳成为你们的伙伴。 </a:t>
            </a:r>
          </a:p>
          <a:p>
            <a:pPr>
              <a:lnSpc>
                <a:spcPct val="150000"/>
              </a:lnSpc>
            </a:pPr>
            <a:r>
              <a:rPr lang="zh-CN" altLang="en-US" sz="24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你们用手脚身体心灵</a:t>
            </a:r>
            <a:r>
              <a:rPr lang="en-US" altLang="zh-CN" sz="24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, </a:t>
            </a:r>
            <a:endParaRPr lang="zh-CN" altLang="en-US"/>
          </a:p>
        </p:txBody>
      </p:sp>
      <p:sp>
        <p:nvSpPr>
          <p:cNvPr id="45058" name="矩形 2"/>
          <p:cNvSpPr>
            <a:spLocks noChangeArrowheads="1"/>
          </p:cNvSpPr>
          <p:nvPr/>
        </p:nvSpPr>
        <p:spPr bwMode="auto">
          <a:xfrm>
            <a:off x="3000375" y="1000125"/>
            <a:ext cx="296386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 b="1">
                <a:solidFill>
                  <a:srgbClr val="FF66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【课堂总结】</a:t>
            </a:r>
            <a:endParaRPr lang="en-US" altLang="zh-CN" sz="3600" b="1">
              <a:solidFill>
                <a:srgbClr val="FF6600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</p:txBody>
      </p:sp>
      <p:sp>
        <p:nvSpPr>
          <p:cNvPr id="45059" name="矩形 3"/>
          <p:cNvSpPr>
            <a:spLocks noChangeArrowheads="1"/>
          </p:cNvSpPr>
          <p:nvPr/>
        </p:nvSpPr>
        <p:spPr bwMode="auto">
          <a:xfrm>
            <a:off x="5003800" y="2292350"/>
            <a:ext cx="4572000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构成了一道坚固的防线。 </a:t>
            </a:r>
          </a:p>
          <a:p>
            <a:pPr>
              <a:lnSpc>
                <a:spcPct val="150000"/>
              </a:lnSpc>
            </a:pPr>
            <a:r>
              <a:rPr lang="zh-CN" altLang="en-US" sz="24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你们之所以意志坚强</a:t>
            </a:r>
            <a:r>
              <a:rPr lang="en-US" altLang="zh-CN" sz="24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, </a:t>
            </a:r>
            <a:endParaRPr lang="zh-CN" altLang="en-US" sz="2400" b="1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Calibri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4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是因为心中拥有祖国。 </a:t>
            </a:r>
          </a:p>
          <a:p>
            <a:pPr>
              <a:lnSpc>
                <a:spcPct val="150000"/>
              </a:lnSpc>
            </a:pPr>
            <a:r>
              <a:rPr lang="zh-CN" altLang="en-US" sz="24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你们将光和热献给祖国</a:t>
            </a:r>
            <a:r>
              <a:rPr lang="en-US" altLang="zh-CN" sz="24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, </a:t>
            </a:r>
            <a:endParaRPr lang="zh-CN" altLang="en-US" sz="2400" b="1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Calibri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4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献给人民</a:t>
            </a:r>
            <a:r>
              <a:rPr lang="en-US" altLang="zh-CN" sz="24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,</a:t>
            </a:r>
            <a:r>
              <a:rPr lang="zh-CN" altLang="en-US" sz="24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献给您</a:t>
            </a:r>
            <a:r>
              <a:rPr lang="en-US" altLang="zh-CN" sz="24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, </a:t>
            </a:r>
            <a:endParaRPr lang="zh-CN" altLang="en-US" sz="2400" b="1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Calibri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4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伟大的太阳</a:t>
            </a:r>
            <a:r>
              <a:rPr lang="en-US" altLang="zh-CN" sz="24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!</a:t>
            </a:r>
            <a:endParaRPr lang="zh-CN" altLang="en-US"/>
          </a:p>
        </p:txBody>
      </p:sp>
      <p:grpSp>
        <p:nvGrpSpPr>
          <p:cNvPr id="45060" name="Group 36"/>
          <p:cNvGrpSpPr>
            <a:grpSpLocks/>
          </p:cNvGrpSpPr>
          <p:nvPr/>
        </p:nvGrpSpPr>
        <p:grpSpPr bwMode="auto">
          <a:xfrm>
            <a:off x="219075" y="1857375"/>
            <a:ext cx="8496300" cy="4418013"/>
            <a:chOff x="0" y="0"/>
            <a:chExt cx="2340" cy="1484"/>
          </a:xfrm>
        </p:grpSpPr>
        <p:sp>
          <p:nvSpPr>
            <p:cNvPr id="45064" name="AutoShape 16"/>
            <p:cNvSpPr>
              <a:spLocks noChangeArrowheads="1"/>
            </p:cNvSpPr>
            <p:nvPr/>
          </p:nvSpPr>
          <p:spPr bwMode="auto">
            <a:xfrm>
              <a:off x="56" y="107"/>
              <a:ext cx="2231" cy="1331"/>
            </a:xfrm>
            <a:prstGeom prst="roundRect">
              <a:avLst>
                <a:gd name="adj" fmla="val 0"/>
              </a:avLst>
            </a:prstGeom>
            <a:gradFill rotWithShape="1">
              <a:gsLst>
                <a:gs pos="0">
                  <a:srgbClr val="2592FF"/>
                </a:gs>
                <a:gs pos="100000">
                  <a:srgbClr val="0099FF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lIns="252000" tIns="0" rIns="36000" bIns="154800" anchor="ctr"/>
            <a:lstStyle/>
            <a:p>
              <a:pPr latinLnBrk="1">
                <a:lnSpc>
                  <a:spcPct val="140000"/>
                </a:lnSpc>
                <a:buClr>
                  <a:srgbClr val="0066CC"/>
                </a:buClr>
                <a:buFont typeface="Wingdings" pitchFamily="2" charset="2"/>
                <a:buChar char="§"/>
              </a:pPr>
              <a:endParaRPr lang="zh-CN" altLang="zh-CN" b="1">
                <a:solidFill>
                  <a:srgbClr val="000000"/>
                </a:solidFill>
                <a:ea typeface="Gulim" pitchFamily="34" charset="-127"/>
              </a:endParaRPr>
            </a:p>
          </p:txBody>
        </p:sp>
        <p:sp>
          <p:nvSpPr>
            <p:cNvPr id="45065" name="AutoShape 17"/>
            <p:cNvSpPr>
              <a:spLocks noChangeArrowheads="1"/>
            </p:cNvSpPr>
            <p:nvPr/>
          </p:nvSpPr>
          <p:spPr bwMode="auto">
            <a:xfrm>
              <a:off x="0" y="0"/>
              <a:ext cx="2340" cy="27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0596FF"/>
                </a:gs>
                <a:gs pos="100000">
                  <a:srgbClr val="5CC6FF"/>
                </a:gs>
              </a:gsLst>
              <a:lin ang="5400000" scaled="1"/>
            </a:gradFill>
            <a:ln w="19050">
              <a:solidFill>
                <a:srgbClr val="0060A8"/>
              </a:solidFill>
              <a:miter lim="800000"/>
              <a:headEnd/>
              <a:tailEnd/>
            </a:ln>
          </p:spPr>
          <p:txBody>
            <a:bodyPr lIns="36000" tIns="36000" rIns="36000" bIns="36000" anchor="ctr">
              <a:spAutoFit/>
            </a:bodyPr>
            <a:lstStyle/>
            <a:p>
              <a:endParaRPr lang="zh-CN" altLang="zh-CN">
                <a:solidFill>
                  <a:srgbClr val="000000"/>
                </a:solidFill>
                <a:sym typeface="Arial" charset="0"/>
              </a:endParaRPr>
            </a:p>
          </p:txBody>
        </p:sp>
        <p:sp>
          <p:nvSpPr>
            <p:cNvPr id="45066" name="AutoShape 19"/>
            <p:cNvSpPr>
              <a:spLocks noChangeArrowheads="1"/>
            </p:cNvSpPr>
            <p:nvPr/>
          </p:nvSpPr>
          <p:spPr bwMode="auto">
            <a:xfrm>
              <a:off x="56" y="9"/>
              <a:ext cx="2219" cy="10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lIns="36000" tIns="36000" rIns="36000" bIns="36000" anchor="ctr">
              <a:spAutoFit/>
            </a:bodyPr>
            <a:lstStyle/>
            <a:p>
              <a:endParaRPr lang="zh-CN" altLang="zh-CN">
                <a:solidFill>
                  <a:srgbClr val="000000"/>
                </a:solidFill>
                <a:sym typeface="Arial" charset="0"/>
              </a:endParaRPr>
            </a:p>
          </p:txBody>
        </p:sp>
        <p:sp>
          <p:nvSpPr>
            <p:cNvPr id="45067" name="AutoShape 20"/>
            <p:cNvSpPr>
              <a:spLocks noChangeArrowheads="1"/>
            </p:cNvSpPr>
            <p:nvPr/>
          </p:nvSpPr>
          <p:spPr bwMode="auto">
            <a:xfrm>
              <a:off x="31" y="1436"/>
              <a:ext cx="2279" cy="4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002B55"/>
                </a:gs>
                <a:gs pos="100000">
                  <a:srgbClr val="0054AA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lIns="36000" tIns="36000" rIns="36000" bIns="36000" anchor="ctr">
              <a:spAutoFit/>
            </a:bodyPr>
            <a:lstStyle/>
            <a:p>
              <a:endParaRPr lang="zh-CN" altLang="zh-CN">
                <a:solidFill>
                  <a:srgbClr val="000000"/>
                </a:solidFill>
                <a:sym typeface="Arial" charset="0"/>
              </a:endParaRPr>
            </a:p>
          </p:txBody>
        </p:sp>
        <p:sp>
          <p:nvSpPr>
            <p:cNvPr id="45068" name="AutoShape 21"/>
            <p:cNvSpPr>
              <a:spLocks noChangeArrowheads="1"/>
            </p:cNvSpPr>
            <p:nvPr/>
          </p:nvSpPr>
          <p:spPr bwMode="auto">
            <a:xfrm>
              <a:off x="47" y="1446"/>
              <a:ext cx="2246" cy="1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80808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lIns="36000" tIns="36000" rIns="36000" bIns="36000" anchor="ctr">
              <a:spAutoFit/>
            </a:bodyPr>
            <a:lstStyle/>
            <a:p>
              <a:endParaRPr lang="zh-CN" altLang="zh-CN">
                <a:solidFill>
                  <a:srgbClr val="000000"/>
                </a:solidFill>
                <a:sym typeface="Arial" charset="0"/>
              </a:endParaRPr>
            </a:p>
          </p:txBody>
        </p:sp>
      </p:grpSp>
      <p:sp>
        <p:nvSpPr>
          <p:cNvPr id="45061" name="AutoShape 44"/>
          <p:cNvSpPr>
            <a:spLocks noChangeArrowheads="1"/>
          </p:cNvSpPr>
          <p:nvPr/>
        </p:nvSpPr>
        <p:spPr bwMode="auto">
          <a:xfrm>
            <a:off x="1500188" y="2000250"/>
            <a:ext cx="5969000" cy="461963"/>
          </a:xfrm>
          <a:prstGeom prst="roundRect">
            <a:avLst>
              <a:gd name="adj" fmla="val 8981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0" rIns="0" anchor="ctr"/>
          <a:lstStyle/>
          <a:p>
            <a:pPr algn="ctr" latinLnBrk="1"/>
            <a:r>
              <a:rPr lang="zh-CN" altLang="en-US" sz="2800" b="1">
                <a:solidFill>
                  <a:srgbClr val="00006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太阳与士兵</a:t>
            </a:r>
            <a:endParaRPr lang="en-US" sz="2800" b="1">
              <a:solidFill>
                <a:srgbClr val="000066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00125" y="3000375"/>
            <a:ext cx="7143750" cy="201136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76225" algn="just">
              <a:lnSpc>
                <a:spcPct val="150000"/>
              </a:lnSpc>
              <a:spcAft>
                <a:spcPts val="0"/>
              </a:spcAft>
              <a:defRPr/>
            </a:pPr>
            <a:r>
              <a:rPr lang="en-US" altLang="zh-CN" sz="2800" b="1" kern="100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  </a:t>
            </a:r>
            <a:r>
              <a:rPr lang="zh-CN" altLang="zh-CN" sz="2800" b="1" kern="100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正是</a:t>
            </a:r>
            <a:r>
              <a:rPr lang="zh-CN" altLang="zh-CN" sz="2800" b="1" kern="100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因为有这些意志坚强的边防战士，我们的祖国边防才会安宁。同学们，让我们对这些最可爱的人致以最崇高的敬意吧！</a:t>
            </a:r>
          </a:p>
        </p:txBody>
      </p:sp>
      <p:pic>
        <p:nvPicPr>
          <p:cNvPr id="13" name="我把太阳迎进祖国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072188" y="12144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0797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1" name="图片 12" descr="4d43fb84t9f8d7859a00a&amp;690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9000" y="928688"/>
            <a:ext cx="5715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4" name="Rectangle 4"/>
          <p:cNvSpPr>
            <a:spLocks noChangeArrowheads="1"/>
          </p:cNvSpPr>
          <p:nvPr/>
        </p:nvSpPr>
        <p:spPr bwMode="auto">
          <a:xfrm>
            <a:off x="1001713" y="1917700"/>
            <a:ext cx="6408737" cy="3168650"/>
          </a:xfrm>
          <a:prstGeom prst="rect">
            <a:avLst/>
          </a:prstGeom>
          <a:solidFill>
            <a:srgbClr val="FFFFFF">
              <a:alpha val="69019"/>
            </a:srgb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135000"/>
              </a:lnSpc>
            </a:pPr>
            <a:r>
              <a:rPr lang="en-US" altLang="zh-CN" sz="28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1.</a:t>
            </a:r>
            <a:r>
              <a:rPr lang="zh-CN" altLang="en-US" sz="28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给下面的生字注音。</a:t>
            </a:r>
          </a:p>
          <a:p>
            <a:pPr>
              <a:lnSpc>
                <a:spcPct val="135000"/>
              </a:lnSpc>
            </a:pPr>
            <a:r>
              <a:rPr lang="zh-CN" altLang="en-US" sz="28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萦（    ） 锹（     ）镐（     ）     </a:t>
            </a:r>
          </a:p>
          <a:p>
            <a:pPr>
              <a:lnSpc>
                <a:spcPct val="135000"/>
              </a:lnSpc>
            </a:pPr>
            <a:r>
              <a:rPr lang="zh-CN" altLang="en-US" sz="28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缕（    ） 陕（     ）葵（     ）     </a:t>
            </a:r>
          </a:p>
          <a:p>
            <a:pPr>
              <a:lnSpc>
                <a:spcPct val="135000"/>
              </a:lnSpc>
            </a:pPr>
            <a:r>
              <a:rPr lang="zh-CN" altLang="en-US" sz="28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馨（    ） 锦（     ）</a:t>
            </a:r>
            <a:endParaRPr lang="zh-CN" altLang="en-US"/>
          </a:p>
        </p:txBody>
      </p:sp>
      <p:sp>
        <p:nvSpPr>
          <p:cNvPr id="46083" name="矩形 3"/>
          <p:cNvSpPr>
            <a:spLocks noChangeArrowheads="1"/>
          </p:cNvSpPr>
          <p:nvPr/>
        </p:nvSpPr>
        <p:spPr bwMode="auto">
          <a:xfrm>
            <a:off x="323850" y="1123950"/>
            <a:ext cx="2963863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 b="1">
                <a:solidFill>
                  <a:srgbClr val="FF66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【课堂练习】</a:t>
            </a:r>
            <a:endParaRPr lang="en-US" altLang="zh-CN" sz="3600" b="1">
              <a:solidFill>
                <a:srgbClr val="FF6600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</p:txBody>
      </p:sp>
      <p:sp>
        <p:nvSpPr>
          <p:cNvPr id="23556" name="矩形 11"/>
          <p:cNvSpPr>
            <a:spLocks noChangeArrowheads="1"/>
          </p:cNvSpPr>
          <p:nvPr/>
        </p:nvSpPr>
        <p:spPr bwMode="auto">
          <a:xfrm>
            <a:off x="1465263" y="2962275"/>
            <a:ext cx="9683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yíng</a:t>
            </a:r>
            <a:endParaRPr lang="zh-CN" altLang="en-US">
              <a:solidFill>
                <a:srgbClr val="000000"/>
              </a:solidFill>
              <a:sym typeface="Arial" charset="0"/>
            </a:endParaRPr>
          </a:p>
        </p:txBody>
      </p:sp>
      <p:sp>
        <p:nvSpPr>
          <p:cNvPr id="23557" name="矩形 12"/>
          <p:cNvSpPr>
            <a:spLocks noChangeArrowheads="1"/>
          </p:cNvSpPr>
          <p:nvPr/>
        </p:nvSpPr>
        <p:spPr bwMode="auto">
          <a:xfrm>
            <a:off x="3213100" y="2963863"/>
            <a:ext cx="9683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qiāo</a:t>
            </a:r>
            <a:endParaRPr lang="zh-CN" altLang="en-US">
              <a:solidFill>
                <a:srgbClr val="000000"/>
              </a:solidFill>
              <a:sym typeface="Arial" charset="0"/>
            </a:endParaRPr>
          </a:p>
        </p:txBody>
      </p:sp>
      <p:sp>
        <p:nvSpPr>
          <p:cNvPr id="23558" name="矩形 13"/>
          <p:cNvSpPr>
            <a:spLocks noChangeArrowheads="1"/>
          </p:cNvSpPr>
          <p:nvPr/>
        </p:nvSpPr>
        <p:spPr bwMode="auto">
          <a:xfrm>
            <a:off x="4778375" y="3016250"/>
            <a:ext cx="866775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gǎo</a:t>
            </a:r>
            <a:endParaRPr lang="zh-CN" altLang="en-US">
              <a:solidFill>
                <a:srgbClr val="000000"/>
              </a:solidFill>
              <a:sym typeface="Arial" charset="0"/>
            </a:endParaRPr>
          </a:p>
        </p:txBody>
      </p:sp>
      <p:sp>
        <p:nvSpPr>
          <p:cNvPr id="23559" name="矩形 14"/>
          <p:cNvSpPr>
            <a:spLocks noChangeArrowheads="1"/>
          </p:cNvSpPr>
          <p:nvPr/>
        </p:nvSpPr>
        <p:spPr bwMode="auto">
          <a:xfrm>
            <a:off x="1733550" y="3551238"/>
            <a:ext cx="522288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lǚ</a:t>
            </a:r>
            <a:endParaRPr lang="zh-CN" altLang="en-US">
              <a:solidFill>
                <a:srgbClr val="000000"/>
              </a:solidFill>
              <a:sym typeface="Arial" charset="0"/>
            </a:endParaRPr>
          </a:p>
        </p:txBody>
      </p:sp>
      <p:sp>
        <p:nvSpPr>
          <p:cNvPr id="23560" name="矩形 15"/>
          <p:cNvSpPr>
            <a:spLocks noChangeArrowheads="1"/>
          </p:cNvSpPr>
          <p:nvPr/>
        </p:nvSpPr>
        <p:spPr bwMode="auto">
          <a:xfrm>
            <a:off x="3148013" y="3551238"/>
            <a:ext cx="1033462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shǎn</a:t>
            </a:r>
            <a:endParaRPr lang="zh-CN" altLang="en-US">
              <a:solidFill>
                <a:srgbClr val="000000"/>
              </a:solidFill>
              <a:sym typeface="Arial" charset="0"/>
            </a:endParaRPr>
          </a:p>
        </p:txBody>
      </p:sp>
      <p:sp>
        <p:nvSpPr>
          <p:cNvPr id="23561" name="矩形 16"/>
          <p:cNvSpPr>
            <a:spLocks noChangeArrowheads="1"/>
          </p:cNvSpPr>
          <p:nvPr/>
        </p:nvSpPr>
        <p:spPr bwMode="auto">
          <a:xfrm>
            <a:off x="4778375" y="3551238"/>
            <a:ext cx="738188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kuí</a:t>
            </a:r>
            <a:endParaRPr lang="zh-CN" altLang="en-US">
              <a:solidFill>
                <a:srgbClr val="000000"/>
              </a:solidFill>
              <a:sym typeface="Arial" charset="0"/>
            </a:endParaRPr>
          </a:p>
        </p:txBody>
      </p:sp>
      <p:sp>
        <p:nvSpPr>
          <p:cNvPr id="23562" name="矩形 17"/>
          <p:cNvSpPr>
            <a:spLocks noChangeArrowheads="1"/>
          </p:cNvSpPr>
          <p:nvPr/>
        </p:nvSpPr>
        <p:spPr bwMode="auto">
          <a:xfrm>
            <a:off x="1700213" y="4168775"/>
            <a:ext cx="7334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xīn</a:t>
            </a:r>
            <a:endParaRPr lang="zh-CN" altLang="en-US">
              <a:solidFill>
                <a:srgbClr val="000000"/>
              </a:solidFill>
              <a:sym typeface="Arial" charset="0"/>
            </a:endParaRPr>
          </a:p>
        </p:txBody>
      </p:sp>
      <p:sp>
        <p:nvSpPr>
          <p:cNvPr id="23563" name="矩形 18"/>
          <p:cNvSpPr>
            <a:spLocks noChangeArrowheads="1"/>
          </p:cNvSpPr>
          <p:nvPr/>
        </p:nvSpPr>
        <p:spPr bwMode="auto">
          <a:xfrm>
            <a:off x="3336925" y="4175125"/>
            <a:ext cx="72072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jǐn</a:t>
            </a:r>
            <a:endParaRPr lang="zh-CN" altLang="en-US">
              <a:solidFill>
                <a:srgbClr val="000000"/>
              </a:solidFill>
              <a:sym typeface="Arial" charset="0"/>
            </a:endParaRPr>
          </a:p>
        </p:txBody>
      </p:sp>
      <p:pic>
        <p:nvPicPr>
          <p:cNvPr id="46092" name="Picture 4" descr="C:\Users\Administrator\Desktop\图库\图片大全\002 (1)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0550" y="4597400"/>
            <a:ext cx="1143000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7" dur="5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2" dur="5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7" dur="5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2" dur="500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7" dur="500"/>
                                        <p:tgtEl>
                                          <p:spTgt spid="23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2" dur="500"/>
                                        <p:tgtEl>
                                          <p:spTgt spid="23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7" dur="500"/>
                                        <p:tgtEl>
                                          <p:spTgt spid="23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 bldLvl="0" animBg="1" autoUpdateAnimBg="0"/>
      <p:bldP spid="23556" grpId="0" bldLvl="0" autoUpdateAnimBg="0"/>
      <p:bldP spid="23557" grpId="0" bldLvl="0" autoUpdateAnimBg="0"/>
      <p:bldP spid="23558" grpId="0" bldLvl="0" autoUpdateAnimBg="0"/>
      <p:bldP spid="23559" grpId="0" bldLvl="0" autoUpdateAnimBg="0"/>
      <p:bldP spid="23560" grpId="0" bldLvl="0" autoUpdateAnimBg="0"/>
      <p:bldP spid="23561" grpId="0" bldLvl="0" autoUpdateAnimBg="0"/>
      <p:bldP spid="23562" grpId="0" bldLvl="0" autoUpdateAnimBg="0"/>
      <p:bldP spid="23563" grpId="0" bldLvl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流程图: 联系 1"/>
          <p:cNvSpPr/>
          <p:nvPr/>
        </p:nvSpPr>
        <p:spPr>
          <a:xfrm>
            <a:off x="292100" y="1758950"/>
            <a:ext cx="2082800" cy="482600"/>
          </a:xfrm>
          <a:prstGeom prst="flowChartConnector">
            <a:avLst/>
          </a:prstGeom>
          <a:solidFill>
            <a:srgbClr val="00B050"/>
          </a:solidFill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0"/>
          </a:p>
        </p:txBody>
      </p:sp>
      <p:sp>
        <p:nvSpPr>
          <p:cNvPr id="3" name="文本框 2"/>
          <p:cNvSpPr txBox="1"/>
          <p:nvPr/>
        </p:nvSpPr>
        <p:spPr>
          <a:xfrm>
            <a:off x="658813" y="1793875"/>
            <a:ext cx="1439862" cy="434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100" b="1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教学目标</a:t>
            </a:r>
            <a:endParaRPr lang="zh-CN" altLang="en-US" sz="2100" b="1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017713" y="3830638"/>
            <a:ext cx="1719262" cy="10747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kern="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认识本课12个生字，会写7个生字。</a:t>
            </a:r>
          </a:p>
        </p:txBody>
      </p:sp>
      <p:sp>
        <p:nvSpPr>
          <p:cNvPr id="6" name="TextBox 31"/>
          <p:cNvSpPr txBox="1"/>
          <p:nvPr/>
        </p:nvSpPr>
        <p:spPr>
          <a:xfrm>
            <a:off x="3816350" y="3990975"/>
            <a:ext cx="1803400" cy="10747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kern="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正确、流利、有感情地朗读课文。</a:t>
            </a:r>
          </a:p>
        </p:txBody>
      </p:sp>
      <p:sp>
        <p:nvSpPr>
          <p:cNvPr id="7" name="TextBox 31"/>
          <p:cNvSpPr txBox="1"/>
          <p:nvPr/>
        </p:nvSpPr>
        <p:spPr>
          <a:xfrm>
            <a:off x="5772150" y="3830638"/>
            <a:ext cx="1741488" cy="17145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kern="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在字里行间感受秋天的的美，体会秋天万物的变化。</a:t>
            </a:r>
          </a:p>
        </p:txBody>
      </p:sp>
      <p:grpSp>
        <p:nvGrpSpPr>
          <p:cNvPr id="27654" name="组合 4"/>
          <p:cNvGrpSpPr>
            <a:grpSpLocks/>
          </p:cNvGrpSpPr>
          <p:nvPr/>
        </p:nvGrpSpPr>
        <p:grpSpPr bwMode="auto">
          <a:xfrm>
            <a:off x="2928938" y="2000250"/>
            <a:ext cx="2973387" cy="3043238"/>
            <a:chOff x="1974850" y="1763287"/>
            <a:chExt cx="3851808" cy="4057907"/>
          </a:xfrm>
        </p:grpSpPr>
        <p:sp>
          <p:nvSpPr>
            <p:cNvPr id="11" name="Rectangle 5"/>
            <p:cNvSpPr>
              <a:spLocks noChangeArrowheads="1"/>
            </p:cNvSpPr>
            <p:nvPr/>
          </p:nvSpPr>
          <p:spPr bwMode="gray">
            <a:xfrm rot="19260000" flipV="1">
              <a:off x="3381490" y="2605774"/>
              <a:ext cx="1094053" cy="99490"/>
            </a:xfrm>
            <a:prstGeom prst="roundRect">
              <a:avLst>
                <a:gd name="adj" fmla="val 38275"/>
              </a:avLst>
            </a:prstGeom>
            <a:gradFill rotWithShape="1">
              <a:gsLst>
                <a:gs pos="833">
                  <a:srgbClr val="A9A9A9"/>
                </a:gs>
                <a:gs pos="31000">
                  <a:srgbClr val="F9F9F9"/>
                </a:gs>
                <a:gs pos="100000">
                  <a:srgbClr val="5F5F5F"/>
                </a:gs>
              </a:gsLst>
              <a:lin ang="16200000" scaled="0"/>
            </a:gradFill>
            <a:ln>
              <a:noFill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0" kern="0" dirty="0">
                <a:solidFill>
                  <a:sysClr val="windowText" lastClr="000000"/>
                </a:solidFill>
                <a:latin typeface="+mn-lt"/>
                <a:ea typeface="微软雅黑" panose="020B0503020204020204" pitchFamily="34" charset="-122"/>
              </a:endParaRPr>
            </a:p>
          </p:txBody>
        </p:sp>
        <p:grpSp>
          <p:nvGrpSpPr>
            <p:cNvPr id="27663" name="组合 5"/>
            <p:cNvGrpSpPr>
              <a:grpSpLocks/>
            </p:cNvGrpSpPr>
            <p:nvPr/>
          </p:nvGrpSpPr>
          <p:grpSpPr bwMode="auto">
            <a:xfrm>
              <a:off x="4140458" y="1763287"/>
              <a:ext cx="707488" cy="822416"/>
              <a:chOff x="2050120" y="4483581"/>
              <a:chExt cx="1035564" cy="1203787"/>
            </a:xfrm>
          </p:grpSpPr>
          <p:sp>
            <p:nvSpPr>
              <p:cNvPr id="8" name="椭圆 7"/>
              <p:cNvSpPr/>
              <p:nvPr/>
            </p:nvSpPr>
            <p:spPr>
              <a:xfrm>
                <a:off x="2060662" y="5498896"/>
                <a:ext cx="1006388" cy="188472"/>
              </a:xfrm>
              <a:prstGeom prst="ellipse">
                <a:avLst/>
              </a:prstGeom>
              <a:gradFill flip="none" rotWithShape="1">
                <a:gsLst>
                  <a:gs pos="97000">
                    <a:sysClr val="windowText" lastClr="000000">
                      <a:alpha val="0"/>
                    </a:sysClr>
                  </a:gs>
                  <a:gs pos="0">
                    <a:sysClr val="windowText" lastClr="000000">
                      <a:alpha val="54000"/>
                    </a:sysClr>
                  </a:gs>
                </a:gsLst>
                <a:path path="shap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00" kern="0" dirty="0">
                  <a:solidFill>
                    <a:sysClr val="window" lastClr="FFFFFF"/>
                  </a:solidFill>
                  <a:latin typeface="Calibri" panose="020F0502020204030204"/>
                  <a:ea typeface="微软雅黑" panose="020B0503020204020204" pitchFamily="34" charset="-122"/>
                </a:endParaRPr>
              </a:p>
            </p:txBody>
          </p:sp>
          <p:sp>
            <p:nvSpPr>
              <p:cNvPr id="9" name="Oval 19"/>
              <p:cNvSpPr>
                <a:spLocks noChangeArrowheads="1"/>
              </p:cNvSpPr>
              <p:nvPr/>
            </p:nvSpPr>
            <p:spPr bwMode="auto">
              <a:xfrm>
                <a:off x="2049940" y="4483581"/>
                <a:ext cx="1035484" cy="1099934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C5C5C5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C5C5C5"/>
                </a:solidFill>
                <a:round/>
              </a:ln>
              <a:effectLst/>
            </p:spPr>
            <p:txBody>
              <a:bodyPr anchor="ctr"/>
              <a:lstStyle/>
              <a:p>
                <a:pPr algn="ctr" fontAlgn="auto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00" kern="0" dirty="0">
                  <a:solidFill>
                    <a:srgbClr val="4D4D4D"/>
                  </a:solidFill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" name="未知"/>
              <p:cNvSpPr/>
              <p:nvPr/>
            </p:nvSpPr>
            <p:spPr bwMode="auto">
              <a:xfrm>
                <a:off x="2182386" y="4595124"/>
                <a:ext cx="758552" cy="322234"/>
              </a:xfrm>
              <a:custGeom>
                <a:avLst/>
                <a:gdLst>
                  <a:gd name="T0" fmla="*/ 729 w 1321"/>
                  <a:gd name="T1" fmla="*/ 203 h 712"/>
                  <a:gd name="T2" fmla="*/ 738 w 1321"/>
                  <a:gd name="T3" fmla="*/ 224 h 712"/>
                  <a:gd name="T4" fmla="*/ 740 w 1321"/>
                  <a:gd name="T5" fmla="*/ 244 h 712"/>
                  <a:gd name="T6" fmla="*/ 737 w 1321"/>
                  <a:gd name="T7" fmla="*/ 262 h 712"/>
                  <a:gd name="T8" fmla="*/ 727 w 1321"/>
                  <a:gd name="T9" fmla="*/ 279 h 712"/>
                  <a:gd name="T10" fmla="*/ 713 w 1321"/>
                  <a:gd name="T11" fmla="*/ 294 h 712"/>
                  <a:gd name="T12" fmla="*/ 694 w 1321"/>
                  <a:gd name="T13" fmla="*/ 306 h 712"/>
                  <a:gd name="T14" fmla="*/ 670 w 1321"/>
                  <a:gd name="T15" fmla="*/ 318 h 712"/>
                  <a:gd name="T16" fmla="*/ 643 w 1321"/>
                  <a:gd name="T17" fmla="*/ 329 h 712"/>
                  <a:gd name="T18" fmla="*/ 612 w 1321"/>
                  <a:gd name="T19" fmla="*/ 338 h 712"/>
                  <a:gd name="T20" fmla="*/ 578 w 1321"/>
                  <a:gd name="T21" fmla="*/ 346 h 712"/>
                  <a:gd name="T22" fmla="*/ 542 w 1321"/>
                  <a:gd name="T23" fmla="*/ 352 h 712"/>
                  <a:gd name="T24" fmla="*/ 502 w 1321"/>
                  <a:gd name="T25" fmla="*/ 357 h 712"/>
                  <a:gd name="T26" fmla="*/ 462 w 1321"/>
                  <a:gd name="T27" fmla="*/ 360 h 712"/>
                  <a:gd name="T28" fmla="*/ 445 w 1321"/>
                  <a:gd name="T29" fmla="*/ 361 h 712"/>
                  <a:gd name="T30" fmla="*/ 267 w 1321"/>
                  <a:gd name="T31" fmla="*/ 361 h 712"/>
                  <a:gd name="T32" fmla="*/ 264 w 1321"/>
                  <a:gd name="T33" fmla="*/ 361 h 712"/>
                  <a:gd name="T34" fmla="*/ 229 w 1321"/>
                  <a:gd name="T35" fmla="*/ 359 h 712"/>
                  <a:gd name="T36" fmla="*/ 195 w 1321"/>
                  <a:gd name="T37" fmla="*/ 357 h 712"/>
                  <a:gd name="T38" fmla="*/ 162 w 1321"/>
                  <a:gd name="T39" fmla="*/ 353 h 712"/>
                  <a:gd name="T40" fmla="*/ 132 w 1321"/>
                  <a:gd name="T41" fmla="*/ 349 h 712"/>
                  <a:gd name="T42" fmla="*/ 104 w 1321"/>
                  <a:gd name="T43" fmla="*/ 343 h 712"/>
                  <a:gd name="T44" fmla="*/ 79 w 1321"/>
                  <a:gd name="T45" fmla="*/ 336 h 712"/>
                  <a:gd name="T46" fmla="*/ 57 w 1321"/>
                  <a:gd name="T47" fmla="*/ 329 h 712"/>
                  <a:gd name="T48" fmla="*/ 38 w 1321"/>
                  <a:gd name="T49" fmla="*/ 319 h 712"/>
                  <a:gd name="T50" fmla="*/ 22 w 1321"/>
                  <a:gd name="T51" fmla="*/ 308 h 712"/>
                  <a:gd name="T52" fmla="*/ 10 w 1321"/>
                  <a:gd name="T53" fmla="*/ 296 h 712"/>
                  <a:gd name="T54" fmla="*/ 3 w 1321"/>
                  <a:gd name="T55" fmla="*/ 281 h 712"/>
                  <a:gd name="T56" fmla="*/ 0 w 1321"/>
                  <a:gd name="T57" fmla="*/ 266 h 712"/>
                  <a:gd name="T58" fmla="*/ 0 w 1321"/>
                  <a:gd name="T59" fmla="*/ 264 h 712"/>
                  <a:gd name="T60" fmla="*/ 2 w 1321"/>
                  <a:gd name="T61" fmla="*/ 247 h 712"/>
                  <a:gd name="T62" fmla="*/ 9 w 1321"/>
                  <a:gd name="T63" fmla="*/ 226 h 712"/>
                  <a:gd name="T64" fmla="*/ 29 w 1321"/>
                  <a:gd name="T65" fmla="*/ 188 h 712"/>
                  <a:gd name="T66" fmla="*/ 53 w 1321"/>
                  <a:gd name="T67" fmla="*/ 152 h 712"/>
                  <a:gd name="T68" fmla="*/ 82 w 1321"/>
                  <a:gd name="T69" fmla="*/ 119 h 712"/>
                  <a:gd name="T70" fmla="*/ 114 w 1321"/>
                  <a:gd name="T71" fmla="*/ 89 h 712"/>
                  <a:gd name="T72" fmla="*/ 151 w 1321"/>
                  <a:gd name="T73" fmla="*/ 63 h 712"/>
                  <a:gd name="T74" fmla="*/ 191 w 1321"/>
                  <a:gd name="T75" fmla="*/ 42 h 712"/>
                  <a:gd name="T76" fmla="*/ 232 w 1321"/>
                  <a:gd name="T77" fmla="*/ 24 h 712"/>
                  <a:gd name="T78" fmla="*/ 278 w 1321"/>
                  <a:gd name="T79" fmla="*/ 11 h 712"/>
                  <a:gd name="T80" fmla="*/ 325 w 1321"/>
                  <a:gd name="T81" fmla="*/ 3 h 712"/>
                  <a:gd name="T82" fmla="*/ 374 w 1321"/>
                  <a:gd name="T83" fmla="*/ 0 h 712"/>
                  <a:gd name="T84" fmla="*/ 374 w 1321"/>
                  <a:gd name="T85" fmla="*/ 0 h 712"/>
                  <a:gd name="T86" fmla="*/ 425 w 1321"/>
                  <a:gd name="T87" fmla="*/ 3 h 712"/>
                  <a:gd name="T88" fmla="*/ 474 w 1321"/>
                  <a:gd name="T89" fmla="*/ 12 h 712"/>
                  <a:gd name="T90" fmla="*/ 522 w 1321"/>
                  <a:gd name="T91" fmla="*/ 27 h 712"/>
                  <a:gd name="T92" fmla="*/ 566 w 1321"/>
                  <a:gd name="T93" fmla="*/ 46 h 712"/>
                  <a:gd name="T94" fmla="*/ 606 w 1321"/>
                  <a:gd name="T95" fmla="*/ 69 h 712"/>
                  <a:gd name="T96" fmla="*/ 644 w 1321"/>
                  <a:gd name="T97" fmla="*/ 98 h 712"/>
                  <a:gd name="T98" fmla="*/ 677 w 1321"/>
                  <a:gd name="T99" fmla="*/ 130 h 712"/>
                  <a:gd name="T100" fmla="*/ 705 w 1321"/>
                  <a:gd name="T101" fmla="*/ 165 h 712"/>
                  <a:gd name="T102" fmla="*/ 729 w 1321"/>
                  <a:gd name="T103" fmla="*/ 203 h 712"/>
                  <a:gd name="T104" fmla="*/ 729 w 1321"/>
                  <a:gd name="T105" fmla="*/ 203 h 71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1321"/>
                  <a:gd name="T160" fmla="*/ 0 h 712"/>
                  <a:gd name="T161" fmla="*/ 1321 w 1321"/>
                  <a:gd name="T162" fmla="*/ 712 h 71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FF0000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00" kern="0" dirty="0">
                  <a:solidFill>
                    <a:sysClr val="windowText" lastClr="000000"/>
                  </a:solidFill>
                  <a:latin typeface="+mn-lt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7664" name="组合 7"/>
            <p:cNvGrpSpPr>
              <a:grpSpLocks/>
            </p:cNvGrpSpPr>
            <p:nvPr/>
          </p:nvGrpSpPr>
          <p:grpSpPr bwMode="auto">
            <a:xfrm>
              <a:off x="2581274" y="2414204"/>
              <a:ext cx="1419226" cy="1571749"/>
              <a:chOff x="2581274" y="2414204"/>
              <a:chExt cx="1419226" cy="1571749"/>
            </a:xfrm>
          </p:grpSpPr>
          <p:sp>
            <p:nvSpPr>
              <p:cNvPr id="19" name="椭圆 18"/>
              <p:cNvSpPr/>
              <p:nvPr/>
            </p:nvSpPr>
            <p:spPr>
              <a:xfrm>
                <a:off x="2581274" y="3720165"/>
                <a:ext cx="1419226" cy="265788"/>
              </a:xfrm>
              <a:prstGeom prst="ellipse">
                <a:avLst/>
              </a:prstGeom>
              <a:gradFill flip="none" rotWithShape="1">
                <a:gsLst>
                  <a:gs pos="97000">
                    <a:sysClr val="windowText" lastClr="000000">
                      <a:alpha val="0"/>
                    </a:sysClr>
                  </a:gs>
                  <a:gs pos="0">
                    <a:sysClr val="windowText" lastClr="000000">
                      <a:alpha val="54000"/>
                    </a:sysClr>
                  </a:gs>
                </a:gsLst>
                <a:path path="shap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00" kern="0" dirty="0">
                  <a:solidFill>
                    <a:sysClr val="window" lastClr="FFFFFF"/>
                  </a:solidFill>
                  <a:latin typeface="Calibri" panose="020F0502020204030204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27682" name="组合 19"/>
              <p:cNvGrpSpPr>
                <a:grpSpLocks/>
              </p:cNvGrpSpPr>
              <p:nvPr/>
            </p:nvGrpSpPr>
            <p:grpSpPr bwMode="auto">
              <a:xfrm>
                <a:off x="2606763" y="2414204"/>
                <a:ext cx="1368614" cy="1368511"/>
                <a:chOff x="2606763" y="2414204"/>
                <a:chExt cx="1368614" cy="1368511"/>
              </a:xfrm>
            </p:grpSpPr>
            <p:sp>
              <p:nvSpPr>
                <p:cNvPr id="21" name="Oval 19"/>
                <p:cNvSpPr>
                  <a:spLocks noChangeArrowheads="1"/>
                </p:cNvSpPr>
                <p:nvPr/>
              </p:nvSpPr>
              <p:spPr bwMode="auto">
                <a:xfrm>
                  <a:off x="2606193" y="2415261"/>
                  <a:ext cx="1369623" cy="136745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A981C">
                        <a:lumMod val="40000"/>
                        <a:lumOff val="60000"/>
                      </a:srgbClr>
                    </a:gs>
                    <a:gs pos="100000">
                      <a:srgbClr val="CA981C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CA981C"/>
                  </a:solidFill>
                  <a:round/>
                </a:ln>
                <a:effectLst/>
              </p:spPr>
              <p:txBody>
                <a:bodyPr anchor="ctr"/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00" kern="0" dirty="0">
                    <a:solidFill>
                      <a:sysClr val="window" lastClr="FFFFFF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2" name="未知"/>
                <p:cNvSpPr/>
                <p:nvPr/>
              </p:nvSpPr>
              <p:spPr bwMode="auto">
                <a:xfrm>
                  <a:off x="2721357" y="2586723"/>
                  <a:ext cx="1139296" cy="554602"/>
                </a:xfrm>
                <a:custGeom>
                  <a:avLst/>
                  <a:gdLst>
                    <a:gd name="T0" fmla="*/ 729 w 1321"/>
                    <a:gd name="T1" fmla="*/ 203 h 712"/>
                    <a:gd name="T2" fmla="*/ 738 w 1321"/>
                    <a:gd name="T3" fmla="*/ 224 h 712"/>
                    <a:gd name="T4" fmla="*/ 740 w 1321"/>
                    <a:gd name="T5" fmla="*/ 244 h 712"/>
                    <a:gd name="T6" fmla="*/ 737 w 1321"/>
                    <a:gd name="T7" fmla="*/ 262 h 712"/>
                    <a:gd name="T8" fmla="*/ 727 w 1321"/>
                    <a:gd name="T9" fmla="*/ 279 h 712"/>
                    <a:gd name="T10" fmla="*/ 713 w 1321"/>
                    <a:gd name="T11" fmla="*/ 294 h 712"/>
                    <a:gd name="T12" fmla="*/ 694 w 1321"/>
                    <a:gd name="T13" fmla="*/ 306 h 712"/>
                    <a:gd name="T14" fmla="*/ 670 w 1321"/>
                    <a:gd name="T15" fmla="*/ 318 h 712"/>
                    <a:gd name="T16" fmla="*/ 643 w 1321"/>
                    <a:gd name="T17" fmla="*/ 329 h 712"/>
                    <a:gd name="T18" fmla="*/ 612 w 1321"/>
                    <a:gd name="T19" fmla="*/ 338 h 712"/>
                    <a:gd name="T20" fmla="*/ 578 w 1321"/>
                    <a:gd name="T21" fmla="*/ 346 h 712"/>
                    <a:gd name="T22" fmla="*/ 542 w 1321"/>
                    <a:gd name="T23" fmla="*/ 352 h 712"/>
                    <a:gd name="T24" fmla="*/ 502 w 1321"/>
                    <a:gd name="T25" fmla="*/ 357 h 712"/>
                    <a:gd name="T26" fmla="*/ 462 w 1321"/>
                    <a:gd name="T27" fmla="*/ 360 h 712"/>
                    <a:gd name="T28" fmla="*/ 445 w 1321"/>
                    <a:gd name="T29" fmla="*/ 361 h 712"/>
                    <a:gd name="T30" fmla="*/ 267 w 1321"/>
                    <a:gd name="T31" fmla="*/ 361 h 712"/>
                    <a:gd name="T32" fmla="*/ 264 w 1321"/>
                    <a:gd name="T33" fmla="*/ 361 h 712"/>
                    <a:gd name="T34" fmla="*/ 229 w 1321"/>
                    <a:gd name="T35" fmla="*/ 359 h 712"/>
                    <a:gd name="T36" fmla="*/ 195 w 1321"/>
                    <a:gd name="T37" fmla="*/ 357 h 712"/>
                    <a:gd name="T38" fmla="*/ 162 w 1321"/>
                    <a:gd name="T39" fmla="*/ 353 h 712"/>
                    <a:gd name="T40" fmla="*/ 132 w 1321"/>
                    <a:gd name="T41" fmla="*/ 349 h 712"/>
                    <a:gd name="T42" fmla="*/ 104 w 1321"/>
                    <a:gd name="T43" fmla="*/ 343 h 712"/>
                    <a:gd name="T44" fmla="*/ 79 w 1321"/>
                    <a:gd name="T45" fmla="*/ 336 h 712"/>
                    <a:gd name="T46" fmla="*/ 57 w 1321"/>
                    <a:gd name="T47" fmla="*/ 329 h 712"/>
                    <a:gd name="T48" fmla="*/ 38 w 1321"/>
                    <a:gd name="T49" fmla="*/ 319 h 712"/>
                    <a:gd name="T50" fmla="*/ 22 w 1321"/>
                    <a:gd name="T51" fmla="*/ 308 h 712"/>
                    <a:gd name="T52" fmla="*/ 10 w 1321"/>
                    <a:gd name="T53" fmla="*/ 296 h 712"/>
                    <a:gd name="T54" fmla="*/ 3 w 1321"/>
                    <a:gd name="T55" fmla="*/ 281 h 712"/>
                    <a:gd name="T56" fmla="*/ 0 w 1321"/>
                    <a:gd name="T57" fmla="*/ 266 h 712"/>
                    <a:gd name="T58" fmla="*/ 0 w 1321"/>
                    <a:gd name="T59" fmla="*/ 264 h 712"/>
                    <a:gd name="T60" fmla="*/ 2 w 1321"/>
                    <a:gd name="T61" fmla="*/ 247 h 712"/>
                    <a:gd name="T62" fmla="*/ 9 w 1321"/>
                    <a:gd name="T63" fmla="*/ 226 h 712"/>
                    <a:gd name="T64" fmla="*/ 29 w 1321"/>
                    <a:gd name="T65" fmla="*/ 188 h 712"/>
                    <a:gd name="T66" fmla="*/ 53 w 1321"/>
                    <a:gd name="T67" fmla="*/ 152 h 712"/>
                    <a:gd name="T68" fmla="*/ 82 w 1321"/>
                    <a:gd name="T69" fmla="*/ 119 h 712"/>
                    <a:gd name="T70" fmla="*/ 114 w 1321"/>
                    <a:gd name="T71" fmla="*/ 89 h 712"/>
                    <a:gd name="T72" fmla="*/ 151 w 1321"/>
                    <a:gd name="T73" fmla="*/ 63 h 712"/>
                    <a:gd name="T74" fmla="*/ 191 w 1321"/>
                    <a:gd name="T75" fmla="*/ 42 h 712"/>
                    <a:gd name="T76" fmla="*/ 232 w 1321"/>
                    <a:gd name="T77" fmla="*/ 24 h 712"/>
                    <a:gd name="T78" fmla="*/ 278 w 1321"/>
                    <a:gd name="T79" fmla="*/ 11 h 712"/>
                    <a:gd name="T80" fmla="*/ 325 w 1321"/>
                    <a:gd name="T81" fmla="*/ 3 h 712"/>
                    <a:gd name="T82" fmla="*/ 374 w 1321"/>
                    <a:gd name="T83" fmla="*/ 0 h 712"/>
                    <a:gd name="T84" fmla="*/ 374 w 1321"/>
                    <a:gd name="T85" fmla="*/ 0 h 712"/>
                    <a:gd name="T86" fmla="*/ 425 w 1321"/>
                    <a:gd name="T87" fmla="*/ 3 h 712"/>
                    <a:gd name="T88" fmla="*/ 474 w 1321"/>
                    <a:gd name="T89" fmla="*/ 12 h 712"/>
                    <a:gd name="T90" fmla="*/ 522 w 1321"/>
                    <a:gd name="T91" fmla="*/ 27 h 712"/>
                    <a:gd name="T92" fmla="*/ 566 w 1321"/>
                    <a:gd name="T93" fmla="*/ 46 h 712"/>
                    <a:gd name="T94" fmla="*/ 606 w 1321"/>
                    <a:gd name="T95" fmla="*/ 69 h 712"/>
                    <a:gd name="T96" fmla="*/ 644 w 1321"/>
                    <a:gd name="T97" fmla="*/ 98 h 712"/>
                    <a:gd name="T98" fmla="*/ 677 w 1321"/>
                    <a:gd name="T99" fmla="*/ 130 h 712"/>
                    <a:gd name="T100" fmla="*/ 705 w 1321"/>
                    <a:gd name="T101" fmla="*/ 165 h 712"/>
                    <a:gd name="T102" fmla="*/ 729 w 1321"/>
                    <a:gd name="T103" fmla="*/ 203 h 712"/>
                    <a:gd name="T104" fmla="*/ 729 w 1321"/>
                    <a:gd name="T105" fmla="*/ 203 h 712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w 1321"/>
                    <a:gd name="T160" fmla="*/ 0 h 712"/>
                    <a:gd name="T161" fmla="*/ 1321 w 1321"/>
                    <a:gd name="T162" fmla="*/ 712 h 712"/>
                  </a:gdLst>
                  <a:ahLst/>
                  <a:cxnLst>
                    <a:cxn ang="T106">
                      <a:pos x="T0" y="T1"/>
                    </a:cxn>
                    <a:cxn ang="T107">
                      <a:pos x="T2" y="T3"/>
                    </a:cxn>
                    <a:cxn ang="T108">
                      <a:pos x="T4" y="T5"/>
                    </a:cxn>
                    <a:cxn ang="T109">
                      <a:pos x="T6" y="T7"/>
                    </a:cxn>
                    <a:cxn ang="T110">
                      <a:pos x="T8" y="T9"/>
                    </a:cxn>
                    <a:cxn ang="T111">
                      <a:pos x="T10" y="T11"/>
                    </a:cxn>
                    <a:cxn ang="T112">
                      <a:pos x="T12" y="T13"/>
                    </a:cxn>
                    <a:cxn ang="T113">
                      <a:pos x="T14" y="T15"/>
                    </a:cxn>
                    <a:cxn ang="T114">
                      <a:pos x="T16" y="T17"/>
                    </a:cxn>
                    <a:cxn ang="T115">
                      <a:pos x="T18" y="T19"/>
                    </a:cxn>
                    <a:cxn ang="T116">
                      <a:pos x="T20" y="T21"/>
                    </a:cxn>
                    <a:cxn ang="T117">
                      <a:pos x="T22" y="T23"/>
                    </a:cxn>
                    <a:cxn ang="T118">
                      <a:pos x="T24" y="T25"/>
                    </a:cxn>
                    <a:cxn ang="T119">
                      <a:pos x="T26" y="T27"/>
                    </a:cxn>
                    <a:cxn ang="T120">
                      <a:pos x="T28" y="T29"/>
                    </a:cxn>
                    <a:cxn ang="T121">
                      <a:pos x="T30" y="T31"/>
                    </a:cxn>
                    <a:cxn ang="T122">
                      <a:pos x="T32" y="T33"/>
                    </a:cxn>
                    <a:cxn ang="T123">
                      <a:pos x="T34" y="T35"/>
                    </a:cxn>
                    <a:cxn ang="T124">
                      <a:pos x="T36" y="T37"/>
                    </a:cxn>
                    <a:cxn ang="T125">
                      <a:pos x="T38" y="T39"/>
                    </a:cxn>
                    <a:cxn ang="T126">
                      <a:pos x="T40" y="T41"/>
                    </a:cxn>
                    <a:cxn ang="T127">
                      <a:pos x="T42" y="T43"/>
                    </a:cxn>
                    <a:cxn ang="T128">
                      <a:pos x="T44" y="T45"/>
                    </a:cxn>
                    <a:cxn ang="T129">
                      <a:pos x="T46" y="T47"/>
                    </a:cxn>
                    <a:cxn ang="T130">
                      <a:pos x="T48" y="T49"/>
                    </a:cxn>
                    <a:cxn ang="T131">
                      <a:pos x="T50" y="T51"/>
                    </a:cxn>
                    <a:cxn ang="T132">
                      <a:pos x="T52" y="T53"/>
                    </a:cxn>
                    <a:cxn ang="T133">
                      <a:pos x="T54" y="T55"/>
                    </a:cxn>
                    <a:cxn ang="T134">
                      <a:pos x="T56" y="T57"/>
                    </a:cxn>
                    <a:cxn ang="T135">
                      <a:pos x="T58" y="T59"/>
                    </a:cxn>
                    <a:cxn ang="T136">
                      <a:pos x="T60" y="T61"/>
                    </a:cxn>
                    <a:cxn ang="T137">
                      <a:pos x="T62" y="T63"/>
                    </a:cxn>
                    <a:cxn ang="T138">
                      <a:pos x="T64" y="T65"/>
                    </a:cxn>
                    <a:cxn ang="T139">
                      <a:pos x="T66" y="T67"/>
                    </a:cxn>
                    <a:cxn ang="T140">
                      <a:pos x="T68" y="T69"/>
                    </a:cxn>
                    <a:cxn ang="T141">
                      <a:pos x="T70" y="T71"/>
                    </a:cxn>
                    <a:cxn ang="T142">
                      <a:pos x="T72" y="T73"/>
                    </a:cxn>
                    <a:cxn ang="T143">
                      <a:pos x="T74" y="T75"/>
                    </a:cxn>
                    <a:cxn ang="T144">
                      <a:pos x="T76" y="T77"/>
                    </a:cxn>
                    <a:cxn ang="T145">
                      <a:pos x="T78" y="T79"/>
                    </a:cxn>
                    <a:cxn ang="T146">
                      <a:pos x="T80" y="T81"/>
                    </a:cxn>
                    <a:cxn ang="T147">
                      <a:pos x="T82" y="T83"/>
                    </a:cxn>
                    <a:cxn ang="T148">
                      <a:pos x="T84" y="T85"/>
                    </a:cxn>
                    <a:cxn ang="T149">
                      <a:pos x="T86" y="T87"/>
                    </a:cxn>
                    <a:cxn ang="T150">
                      <a:pos x="T88" y="T89"/>
                    </a:cxn>
                    <a:cxn ang="T151">
                      <a:pos x="T90" y="T91"/>
                    </a:cxn>
                    <a:cxn ang="T152">
                      <a:pos x="T92" y="T93"/>
                    </a:cxn>
                    <a:cxn ang="T153">
                      <a:pos x="T94" y="T95"/>
                    </a:cxn>
                    <a:cxn ang="T154">
                      <a:pos x="T96" y="T97"/>
                    </a:cxn>
                    <a:cxn ang="T155">
                      <a:pos x="T98" y="T99"/>
                    </a:cxn>
                    <a:cxn ang="T156">
                      <a:pos x="T100" y="T101"/>
                    </a:cxn>
                    <a:cxn ang="T157">
                      <a:pos x="T102" y="T103"/>
                    </a:cxn>
                    <a:cxn ang="T158">
                      <a:pos x="T104" y="T105"/>
                    </a:cxn>
                  </a:cxnLst>
                  <a:rect l="T159" t="T160" r="T161" b="T162"/>
                  <a:pathLst>
                    <a:path w="1321" h="712">
                      <a:moveTo>
                        <a:pt x="1301" y="401"/>
                      </a:moveTo>
                      <a:lnTo>
                        <a:pt x="1317" y="442"/>
                      </a:lnTo>
                      <a:lnTo>
                        <a:pt x="1321" y="481"/>
                      </a:lnTo>
                      <a:lnTo>
                        <a:pt x="1315" y="516"/>
                      </a:lnTo>
                      <a:lnTo>
                        <a:pt x="1298" y="550"/>
                      </a:lnTo>
                      <a:lnTo>
                        <a:pt x="1272" y="579"/>
                      </a:lnTo>
                      <a:lnTo>
                        <a:pt x="1239" y="604"/>
                      </a:lnTo>
                      <a:lnTo>
                        <a:pt x="1196" y="628"/>
                      </a:lnTo>
                      <a:lnTo>
                        <a:pt x="1147" y="649"/>
                      </a:lnTo>
                      <a:lnTo>
                        <a:pt x="1092" y="667"/>
                      </a:lnTo>
                      <a:lnTo>
                        <a:pt x="1031" y="683"/>
                      </a:lnTo>
                      <a:lnTo>
                        <a:pt x="967" y="694"/>
                      </a:lnTo>
                      <a:lnTo>
                        <a:pt x="896" y="704"/>
                      </a:lnTo>
                      <a:lnTo>
                        <a:pt x="824" y="710"/>
                      </a:lnTo>
                      <a:lnTo>
                        <a:pt x="795" y="712"/>
                      </a:lnTo>
                      <a:lnTo>
                        <a:pt x="476" y="712"/>
                      </a:lnTo>
                      <a:lnTo>
                        <a:pt x="472" y="712"/>
                      </a:lnTo>
                      <a:lnTo>
                        <a:pt x="409" y="708"/>
                      </a:lnTo>
                      <a:lnTo>
                        <a:pt x="348" y="704"/>
                      </a:lnTo>
                      <a:lnTo>
                        <a:pt x="290" y="696"/>
                      </a:lnTo>
                      <a:lnTo>
                        <a:pt x="235" y="689"/>
                      </a:lnTo>
                      <a:lnTo>
                        <a:pt x="186" y="677"/>
                      </a:lnTo>
                      <a:lnTo>
                        <a:pt x="141" y="663"/>
                      </a:lnTo>
                      <a:lnTo>
                        <a:pt x="102" y="648"/>
                      </a:lnTo>
                      <a:lnTo>
                        <a:pt x="67" y="630"/>
                      </a:lnTo>
                      <a:lnTo>
                        <a:pt x="39" y="608"/>
                      </a:lnTo>
                      <a:lnTo>
                        <a:pt x="18" y="583"/>
                      </a:lnTo>
                      <a:lnTo>
                        <a:pt x="6" y="554"/>
                      </a:lnTo>
                      <a:lnTo>
                        <a:pt x="0" y="524"/>
                      </a:lnTo>
                      <a:lnTo>
                        <a:pt x="0" y="520"/>
                      </a:lnTo>
                      <a:lnTo>
                        <a:pt x="4" y="487"/>
                      </a:lnTo>
                      <a:lnTo>
                        <a:pt x="16" y="446"/>
                      </a:lnTo>
                      <a:lnTo>
                        <a:pt x="51" y="370"/>
                      </a:lnTo>
                      <a:lnTo>
                        <a:pt x="94" y="299"/>
                      </a:lnTo>
                      <a:lnTo>
                        <a:pt x="147" y="235"/>
                      </a:lnTo>
                      <a:lnTo>
                        <a:pt x="204" y="176"/>
                      </a:lnTo>
                      <a:lnTo>
                        <a:pt x="270" y="125"/>
                      </a:lnTo>
                      <a:lnTo>
                        <a:pt x="341" y="82"/>
                      </a:lnTo>
                      <a:lnTo>
                        <a:pt x="415" y="47"/>
                      </a:lnTo>
                      <a:lnTo>
                        <a:pt x="497" y="21"/>
                      </a:lnTo>
                      <a:lnTo>
                        <a:pt x="581" y="6"/>
                      </a:lnTo>
                      <a:lnTo>
                        <a:pt x="667" y="0"/>
                      </a:lnTo>
                      <a:lnTo>
                        <a:pt x="759" y="6"/>
                      </a:lnTo>
                      <a:lnTo>
                        <a:pt x="847" y="23"/>
                      </a:lnTo>
                      <a:lnTo>
                        <a:pt x="932" y="53"/>
                      </a:lnTo>
                      <a:lnTo>
                        <a:pt x="1010" y="90"/>
                      </a:lnTo>
                      <a:lnTo>
                        <a:pt x="1082" y="137"/>
                      </a:lnTo>
                      <a:lnTo>
                        <a:pt x="1149" y="194"/>
                      </a:lnTo>
                      <a:lnTo>
                        <a:pt x="1208" y="256"/>
                      </a:lnTo>
                      <a:lnTo>
                        <a:pt x="1258" y="325"/>
                      </a:lnTo>
                      <a:lnTo>
                        <a:pt x="1301" y="40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/>
                    </a:gs>
                    <a:gs pos="100000">
                      <a:srgbClr val="FF0000">
                        <a:alpha val="0"/>
                      </a:srgbClr>
                    </a:gs>
                  </a:gsLst>
                  <a:lin ang="5400000" scaled="1"/>
                </a:gradFill>
                <a:ln>
                  <a:noFill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00" kern="0" dirty="0">
                    <a:solidFill>
                      <a:sysClr val="windowText" lastClr="000000"/>
                    </a:solidFill>
                    <a:latin typeface="+mn-lt"/>
                    <a:ea typeface="微软雅黑" panose="020B0503020204020204" pitchFamily="34" charset="-122"/>
                  </a:endParaRPr>
                </a:p>
              </p:txBody>
            </p:sp>
          </p:grpSp>
        </p:grpSp>
        <p:sp>
          <p:nvSpPr>
            <p:cNvPr id="13" name="Rectangle 5"/>
            <p:cNvSpPr>
              <a:spLocks noChangeArrowheads="1"/>
            </p:cNvSpPr>
            <p:nvPr/>
          </p:nvSpPr>
          <p:spPr bwMode="gray">
            <a:xfrm rot="17520000" flipV="1">
              <a:off x="2264863" y="4000196"/>
              <a:ext cx="1151539" cy="106938"/>
            </a:xfrm>
            <a:prstGeom prst="roundRect">
              <a:avLst>
                <a:gd name="adj" fmla="val 25282"/>
              </a:avLst>
            </a:prstGeom>
            <a:gradFill rotWithShape="1">
              <a:gsLst>
                <a:gs pos="833">
                  <a:srgbClr val="A9A9A9"/>
                </a:gs>
                <a:gs pos="31000">
                  <a:srgbClr val="F9F9F9"/>
                </a:gs>
                <a:gs pos="100000">
                  <a:srgbClr val="5F5F5F"/>
                </a:gs>
              </a:gsLst>
              <a:lin ang="5400000" scaled="1"/>
            </a:gradFill>
            <a:ln>
              <a:noFill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0" kern="0" dirty="0">
                <a:solidFill>
                  <a:sysClr val="windowText" lastClr="000000"/>
                </a:solidFill>
                <a:latin typeface="+mn-lt"/>
                <a:ea typeface="微软雅黑" panose="020B0503020204020204" pitchFamily="34" charset="-122"/>
              </a:endParaRPr>
            </a:p>
          </p:txBody>
        </p:sp>
        <p:grpSp>
          <p:nvGrpSpPr>
            <p:cNvPr id="27666" name="组合 9"/>
            <p:cNvGrpSpPr>
              <a:grpSpLocks/>
            </p:cNvGrpSpPr>
            <p:nvPr/>
          </p:nvGrpSpPr>
          <p:grpSpPr bwMode="auto">
            <a:xfrm>
              <a:off x="1974850" y="4565085"/>
              <a:ext cx="1016141" cy="1256109"/>
              <a:chOff x="1974850" y="4565085"/>
              <a:chExt cx="1016141" cy="1256109"/>
            </a:xfrm>
          </p:grpSpPr>
          <p:sp>
            <p:nvSpPr>
              <p:cNvPr id="16" name="椭圆 15"/>
              <p:cNvSpPr/>
              <p:nvPr/>
            </p:nvSpPr>
            <p:spPr>
              <a:xfrm>
                <a:off x="1984462" y="5632722"/>
                <a:ext cx="1006388" cy="188472"/>
              </a:xfrm>
              <a:prstGeom prst="ellipse">
                <a:avLst/>
              </a:prstGeom>
              <a:gradFill flip="none" rotWithShape="1">
                <a:gsLst>
                  <a:gs pos="97000">
                    <a:sysClr val="windowText" lastClr="000000">
                      <a:alpha val="0"/>
                    </a:sysClr>
                  </a:gs>
                  <a:gs pos="0">
                    <a:sysClr val="windowText" lastClr="000000">
                      <a:alpha val="54000"/>
                    </a:sysClr>
                  </a:gs>
                </a:gsLst>
                <a:path path="shap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00" kern="0" dirty="0">
                  <a:solidFill>
                    <a:sysClr val="window" lastClr="FFFFFF"/>
                  </a:solidFill>
                  <a:latin typeface="Calibri" panose="020F0502020204030204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" name="Oval 19"/>
              <p:cNvSpPr>
                <a:spLocks noChangeArrowheads="1"/>
              </p:cNvSpPr>
              <p:nvPr/>
            </p:nvSpPr>
            <p:spPr bwMode="auto">
              <a:xfrm>
                <a:off x="1974850" y="4565930"/>
                <a:ext cx="1015907" cy="1016064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C5C5C5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C5C5C5"/>
                </a:solidFill>
                <a:round/>
              </a:ln>
              <a:effectLst/>
            </p:spPr>
            <p:txBody>
              <a:bodyPr anchor="ctr"/>
              <a:lstStyle/>
              <a:p>
                <a:pPr algn="ctr" fontAlgn="auto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00" kern="0" dirty="0">
                  <a:solidFill>
                    <a:srgbClr val="4D4D4D"/>
                  </a:solidFill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" name="未知"/>
              <p:cNvSpPr/>
              <p:nvPr/>
            </p:nvSpPr>
            <p:spPr bwMode="auto">
              <a:xfrm>
                <a:off x="2108521" y="4565930"/>
                <a:ext cx="754733" cy="323871"/>
              </a:xfrm>
              <a:custGeom>
                <a:avLst/>
                <a:gdLst>
                  <a:gd name="T0" fmla="*/ 729 w 1321"/>
                  <a:gd name="T1" fmla="*/ 203 h 712"/>
                  <a:gd name="T2" fmla="*/ 738 w 1321"/>
                  <a:gd name="T3" fmla="*/ 224 h 712"/>
                  <a:gd name="T4" fmla="*/ 740 w 1321"/>
                  <a:gd name="T5" fmla="*/ 244 h 712"/>
                  <a:gd name="T6" fmla="*/ 737 w 1321"/>
                  <a:gd name="T7" fmla="*/ 262 h 712"/>
                  <a:gd name="T8" fmla="*/ 727 w 1321"/>
                  <a:gd name="T9" fmla="*/ 279 h 712"/>
                  <a:gd name="T10" fmla="*/ 713 w 1321"/>
                  <a:gd name="T11" fmla="*/ 294 h 712"/>
                  <a:gd name="T12" fmla="*/ 694 w 1321"/>
                  <a:gd name="T13" fmla="*/ 306 h 712"/>
                  <a:gd name="T14" fmla="*/ 670 w 1321"/>
                  <a:gd name="T15" fmla="*/ 318 h 712"/>
                  <a:gd name="T16" fmla="*/ 643 w 1321"/>
                  <a:gd name="T17" fmla="*/ 329 h 712"/>
                  <a:gd name="T18" fmla="*/ 612 w 1321"/>
                  <a:gd name="T19" fmla="*/ 338 h 712"/>
                  <a:gd name="T20" fmla="*/ 578 w 1321"/>
                  <a:gd name="T21" fmla="*/ 346 h 712"/>
                  <a:gd name="T22" fmla="*/ 542 w 1321"/>
                  <a:gd name="T23" fmla="*/ 352 h 712"/>
                  <a:gd name="T24" fmla="*/ 502 w 1321"/>
                  <a:gd name="T25" fmla="*/ 357 h 712"/>
                  <a:gd name="T26" fmla="*/ 462 w 1321"/>
                  <a:gd name="T27" fmla="*/ 360 h 712"/>
                  <a:gd name="T28" fmla="*/ 445 w 1321"/>
                  <a:gd name="T29" fmla="*/ 361 h 712"/>
                  <a:gd name="T30" fmla="*/ 267 w 1321"/>
                  <a:gd name="T31" fmla="*/ 361 h 712"/>
                  <a:gd name="T32" fmla="*/ 264 w 1321"/>
                  <a:gd name="T33" fmla="*/ 361 h 712"/>
                  <a:gd name="T34" fmla="*/ 229 w 1321"/>
                  <a:gd name="T35" fmla="*/ 359 h 712"/>
                  <a:gd name="T36" fmla="*/ 195 w 1321"/>
                  <a:gd name="T37" fmla="*/ 357 h 712"/>
                  <a:gd name="T38" fmla="*/ 162 w 1321"/>
                  <a:gd name="T39" fmla="*/ 353 h 712"/>
                  <a:gd name="T40" fmla="*/ 132 w 1321"/>
                  <a:gd name="T41" fmla="*/ 349 h 712"/>
                  <a:gd name="T42" fmla="*/ 104 w 1321"/>
                  <a:gd name="T43" fmla="*/ 343 h 712"/>
                  <a:gd name="T44" fmla="*/ 79 w 1321"/>
                  <a:gd name="T45" fmla="*/ 336 h 712"/>
                  <a:gd name="T46" fmla="*/ 57 w 1321"/>
                  <a:gd name="T47" fmla="*/ 329 h 712"/>
                  <a:gd name="T48" fmla="*/ 38 w 1321"/>
                  <a:gd name="T49" fmla="*/ 319 h 712"/>
                  <a:gd name="T50" fmla="*/ 22 w 1321"/>
                  <a:gd name="T51" fmla="*/ 308 h 712"/>
                  <a:gd name="T52" fmla="*/ 10 w 1321"/>
                  <a:gd name="T53" fmla="*/ 296 h 712"/>
                  <a:gd name="T54" fmla="*/ 3 w 1321"/>
                  <a:gd name="T55" fmla="*/ 281 h 712"/>
                  <a:gd name="T56" fmla="*/ 0 w 1321"/>
                  <a:gd name="T57" fmla="*/ 266 h 712"/>
                  <a:gd name="T58" fmla="*/ 0 w 1321"/>
                  <a:gd name="T59" fmla="*/ 264 h 712"/>
                  <a:gd name="T60" fmla="*/ 2 w 1321"/>
                  <a:gd name="T61" fmla="*/ 247 h 712"/>
                  <a:gd name="T62" fmla="*/ 9 w 1321"/>
                  <a:gd name="T63" fmla="*/ 226 h 712"/>
                  <a:gd name="T64" fmla="*/ 29 w 1321"/>
                  <a:gd name="T65" fmla="*/ 188 h 712"/>
                  <a:gd name="T66" fmla="*/ 53 w 1321"/>
                  <a:gd name="T67" fmla="*/ 152 h 712"/>
                  <a:gd name="T68" fmla="*/ 82 w 1321"/>
                  <a:gd name="T69" fmla="*/ 119 h 712"/>
                  <a:gd name="T70" fmla="*/ 114 w 1321"/>
                  <a:gd name="T71" fmla="*/ 89 h 712"/>
                  <a:gd name="T72" fmla="*/ 151 w 1321"/>
                  <a:gd name="T73" fmla="*/ 63 h 712"/>
                  <a:gd name="T74" fmla="*/ 191 w 1321"/>
                  <a:gd name="T75" fmla="*/ 42 h 712"/>
                  <a:gd name="T76" fmla="*/ 232 w 1321"/>
                  <a:gd name="T77" fmla="*/ 24 h 712"/>
                  <a:gd name="T78" fmla="*/ 278 w 1321"/>
                  <a:gd name="T79" fmla="*/ 11 h 712"/>
                  <a:gd name="T80" fmla="*/ 325 w 1321"/>
                  <a:gd name="T81" fmla="*/ 3 h 712"/>
                  <a:gd name="T82" fmla="*/ 374 w 1321"/>
                  <a:gd name="T83" fmla="*/ 0 h 712"/>
                  <a:gd name="T84" fmla="*/ 374 w 1321"/>
                  <a:gd name="T85" fmla="*/ 0 h 712"/>
                  <a:gd name="T86" fmla="*/ 425 w 1321"/>
                  <a:gd name="T87" fmla="*/ 3 h 712"/>
                  <a:gd name="T88" fmla="*/ 474 w 1321"/>
                  <a:gd name="T89" fmla="*/ 12 h 712"/>
                  <a:gd name="T90" fmla="*/ 522 w 1321"/>
                  <a:gd name="T91" fmla="*/ 27 h 712"/>
                  <a:gd name="T92" fmla="*/ 566 w 1321"/>
                  <a:gd name="T93" fmla="*/ 46 h 712"/>
                  <a:gd name="T94" fmla="*/ 606 w 1321"/>
                  <a:gd name="T95" fmla="*/ 69 h 712"/>
                  <a:gd name="T96" fmla="*/ 644 w 1321"/>
                  <a:gd name="T97" fmla="*/ 98 h 712"/>
                  <a:gd name="T98" fmla="*/ 677 w 1321"/>
                  <a:gd name="T99" fmla="*/ 130 h 712"/>
                  <a:gd name="T100" fmla="*/ 705 w 1321"/>
                  <a:gd name="T101" fmla="*/ 165 h 712"/>
                  <a:gd name="T102" fmla="*/ 729 w 1321"/>
                  <a:gd name="T103" fmla="*/ 203 h 712"/>
                  <a:gd name="T104" fmla="*/ 729 w 1321"/>
                  <a:gd name="T105" fmla="*/ 203 h 71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1321"/>
                  <a:gd name="T160" fmla="*/ 0 h 712"/>
                  <a:gd name="T161" fmla="*/ 1321 w 1321"/>
                  <a:gd name="T162" fmla="*/ 712 h 71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FF0000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00" kern="0" dirty="0">
                  <a:solidFill>
                    <a:sysClr val="windowText" lastClr="000000"/>
                  </a:solidFill>
                  <a:latin typeface="+mn-lt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4" name="Rectangle 5"/>
            <p:cNvSpPr>
              <a:spLocks noChangeArrowheads="1"/>
            </p:cNvSpPr>
            <p:nvPr/>
          </p:nvSpPr>
          <p:spPr bwMode="gray">
            <a:xfrm rot="12840000" flipV="1">
              <a:off x="3572743" y="3782715"/>
              <a:ext cx="1361397" cy="107957"/>
            </a:xfrm>
            <a:prstGeom prst="roundRect">
              <a:avLst>
                <a:gd name="adj" fmla="val 37465"/>
              </a:avLst>
            </a:prstGeom>
            <a:gradFill rotWithShape="1">
              <a:gsLst>
                <a:gs pos="833">
                  <a:srgbClr val="A9A9A9"/>
                </a:gs>
                <a:gs pos="31000">
                  <a:srgbClr val="F9F9F9"/>
                </a:gs>
                <a:gs pos="100000">
                  <a:srgbClr val="5F5F5F"/>
                </a:gs>
              </a:gsLst>
              <a:lin ang="5400000" scaled="1"/>
            </a:gradFill>
            <a:ln>
              <a:noFill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0" kern="0" dirty="0">
                <a:solidFill>
                  <a:sysClr val="windowText" lastClr="000000"/>
                </a:solidFill>
                <a:latin typeface="+mn-lt"/>
                <a:ea typeface="微软雅黑" panose="020B0503020204020204" pitchFamily="34" charset="-122"/>
              </a:endParaRPr>
            </a:p>
          </p:txBody>
        </p:sp>
        <p:grpSp>
          <p:nvGrpSpPr>
            <p:cNvPr id="27668" name="组合 11"/>
            <p:cNvGrpSpPr>
              <a:grpSpLocks/>
            </p:cNvGrpSpPr>
            <p:nvPr/>
          </p:nvGrpSpPr>
          <p:grpSpPr bwMode="auto">
            <a:xfrm>
              <a:off x="4604284" y="3918707"/>
              <a:ext cx="1222374" cy="1389668"/>
              <a:chOff x="2051050" y="4567238"/>
              <a:chExt cx="1016000" cy="1155050"/>
            </a:xfrm>
          </p:grpSpPr>
          <p:sp>
            <p:nvSpPr>
              <p:cNvPr id="15" name="椭圆 14"/>
              <p:cNvSpPr/>
              <p:nvPr/>
            </p:nvSpPr>
            <p:spPr>
              <a:xfrm>
                <a:off x="2060662" y="5533816"/>
                <a:ext cx="1006388" cy="188472"/>
              </a:xfrm>
              <a:prstGeom prst="ellipse">
                <a:avLst/>
              </a:prstGeom>
              <a:gradFill flip="none" rotWithShape="1">
                <a:gsLst>
                  <a:gs pos="97000">
                    <a:sysClr val="windowText" lastClr="000000">
                      <a:alpha val="0"/>
                    </a:sysClr>
                  </a:gs>
                  <a:gs pos="0">
                    <a:sysClr val="windowText" lastClr="000000">
                      <a:alpha val="54000"/>
                    </a:sysClr>
                  </a:gs>
                </a:gsLst>
                <a:path path="shap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00" kern="0" dirty="0">
                  <a:solidFill>
                    <a:sysClr val="window" lastClr="FFFFFF"/>
                  </a:solidFill>
                  <a:latin typeface="Calibri" panose="020F0502020204030204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" name="Oval 19"/>
              <p:cNvSpPr>
                <a:spLocks noChangeArrowheads="1"/>
              </p:cNvSpPr>
              <p:nvPr/>
            </p:nvSpPr>
            <p:spPr bwMode="auto">
              <a:xfrm>
                <a:off x="2051729" y="4566808"/>
                <a:ext cx="1015321" cy="1016945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C5C5C5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C5C5C5"/>
                </a:solidFill>
                <a:round/>
              </a:ln>
              <a:effectLst/>
            </p:spPr>
            <p:txBody>
              <a:bodyPr anchor="ctr"/>
              <a:lstStyle/>
              <a:p>
                <a:pPr algn="ctr" fontAlgn="auto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00" kern="0" dirty="0">
                  <a:solidFill>
                    <a:srgbClr val="4D4D4D"/>
                  </a:solidFill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" name="未知"/>
              <p:cNvSpPr/>
              <p:nvPr/>
            </p:nvSpPr>
            <p:spPr bwMode="auto">
              <a:xfrm>
                <a:off x="2185054" y="4594959"/>
                <a:ext cx="755508" cy="323733"/>
              </a:xfrm>
              <a:custGeom>
                <a:avLst/>
                <a:gdLst>
                  <a:gd name="T0" fmla="*/ 729 w 1321"/>
                  <a:gd name="T1" fmla="*/ 203 h 712"/>
                  <a:gd name="T2" fmla="*/ 738 w 1321"/>
                  <a:gd name="T3" fmla="*/ 224 h 712"/>
                  <a:gd name="T4" fmla="*/ 740 w 1321"/>
                  <a:gd name="T5" fmla="*/ 244 h 712"/>
                  <a:gd name="T6" fmla="*/ 737 w 1321"/>
                  <a:gd name="T7" fmla="*/ 262 h 712"/>
                  <a:gd name="T8" fmla="*/ 727 w 1321"/>
                  <a:gd name="T9" fmla="*/ 279 h 712"/>
                  <a:gd name="T10" fmla="*/ 713 w 1321"/>
                  <a:gd name="T11" fmla="*/ 294 h 712"/>
                  <a:gd name="T12" fmla="*/ 694 w 1321"/>
                  <a:gd name="T13" fmla="*/ 306 h 712"/>
                  <a:gd name="T14" fmla="*/ 670 w 1321"/>
                  <a:gd name="T15" fmla="*/ 318 h 712"/>
                  <a:gd name="T16" fmla="*/ 643 w 1321"/>
                  <a:gd name="T17" fmla="*/ 329 h 712"/>
                  <a:gd name="T18" fmla="*/ 612 w 1321"/>
                  <a:gd name="T19" fmla="*/ 338 h 712"/>
                  <a:gd name="T20" fmla="*/ 578 w 1321"/>
                  <a:gd name="T21" fmla="*/ 346 h 712"/>
                  <a:gd name="T22" fmla="*/ 542 w 1321"/>
                  <a:gd name="T23" fmla="*/ 352 h 712"/>
                  <a:gd name="T24" fmla="*/ 502 w 1321"/>
                  <a:gd name="T25" fmla="*/ 357 h 712"/>
                  <a:gd name="T26" fmla="*/ 462 w 1321"/>
                  <a:gd name="T27" fmla="*/ 360 h 712"/>
                  <a:gd name="T28" fmla="*/ 445 w 1321"/>
                  <a:gd name="T29" fmla="*/ 361 h 712"/>
                  <a:gd name="T30" fmla="*/ 267 w 1321"/>
                  <a:gd name="T31" fmla="*/ 361 h 712"/>
                  <a:gd name="T32" fmla="*/ 264 w 1321"/>
                  <a:gd name="T33" fmla="*/ 361 h 712"/>
                  <a:gd name="T34" fmla="*/ 229 w 1321"/>
                  <a:gd name="T35" fmla="*/ 359 h 712"/>
                  <a:gd name="T36" fmla="*/ 195 w 1321"/>
                  <a:gd name="T37" fmla="*/ 357 h 712"/>
                  <a:gd name="T38" fmla="*/ 162 w 1321"/>
                  <a:gd name="T39" fmla="*/ 353 h 712"/>
                  <a:gd name="T40" fmla="*/ 132 w 1321"/>
                  <a:gd name="T41" fmla="*/ 349 h 712"/>
                  <a:gd name="T42" fmla="*/ 104 w 1321"/>
                  <a:gd name="T43" fmla="*/ 343 h 712"/>
                  <a:gd name="T44" fmla="*/ 79 w 1321"/>
                  <a:gd name="T45" fmla="*/ 336 h 712"/>
                  <a:gd name="T46" fmla="*/ 57 w 1321"/>
                  <a:gd name="T47" fmla="*/ 329 h 712"/>
                  <a:gd name="T48" fmla="*/ 38 w 1321"/>
                  <a:gd name="T49" fmla="*/ 319 h 712"/>
                  <a:gd name="T50" fmla="*/ 22 w 1321"/>
                  <a:gd name="T51" fmla="*/ 308 h 712"/>
                  <a:gd name="T52" fmla="*/ 10 w 1321"/>
                  <a:gd name="T53" fmla="*/ 296 h 712"/>
                  <a:gd name="T54" fmla="*/ 3 w 1321"/>
                  <a:gd name="T55" fmla="*/ 281 h 712"/>
                  <a:gd name="T56" fmla="*/ 0 w 1321"/>
                  <a:gd name="T57" fmla="*/ 266 h 712"/>
                  <a:gd name="T58" fmla="*/ 0 w 1321"/>
                  <a:gd name="T59" fmla="*/ 264 h 712"/>
                  <a:gd name="T60" fmla="*/ 2 w 1321"/>
                  <a:gd name="T61" fmla="*/ 247 h 712"/>
                  <a:gd name="T62" fmla="*/ 9 w 1321"/>
                  <a:gd name="T63" fmla="*/ 226 h 712"/>
                  <a:gd name="T64" fmla="*/ 29 w 1321"/>
                  <a:gd name="T65" fmla="*/ 188 h 712"/>
                  <a:gd name="T66" fmla="*/ 53 w 1321"/>
                  <a:gd name="T67" fmla="*/ 152 h 712"/>
                  <a:gd name="T68" fmla="*/ 82 w 1321"/>
                  <a:gd name="T69" fmla="*/ 119 h 712"/>
                  <a:gd name="T70" fmla="*/ 114 w 1321"/>
                  <a:gd name="T71" fmla="*/ 89 h 712"/>
                  <a:gd name="T72" fmla="*/ 151 w 1321"/>
                  <a:gd name="T73" fmla="*/ 63 h 712"/>
                  <a:gd name="T74" fmla="*/ 191 w 1321"/>
                  <a:gd name="T75" fmla="*/ 42 h 712"/>
                  <a:gd name="T76" fmla="*/ 232 w 1321"/>
                  <a:gd name="T77" fmla="*/ 24 h 712"/>
                  <a:gd name="T78" fmla="*/ 278 w 1321"/>
                  <a:gd name="T79" fmla="*/ 11 h 712"/>
                  <a:gd name="T80" fmla="*/ 325 w 1321"/>
                  <a:gd name="T81" fmla="*/ 3 h 712"/>
                  <a:gd name="T82" fmla="*/ 374 w 1321"/>
                  <a:gd name="T83" fmla="*/ 0 h 712"/>
                  <a:gd name="T84" fmla="*/ 374 w 1321"/>
                  <a:gd name="T85" fmla="*/ 0 h 712"/>
                  <a:gd name="T86" fmla="*/ 425 w 1321"/>
                  <a:gd name="T87" fmla="*/ 3 h 712"/>
                  <a:gd name="T88" fmla="*/ 474 w 1321"/>
                  <a:gd name="T89" fmla="*/ 12 h 712"/>
                  <a:gd name="T90" fmla="*/ 522 w 1321"/>
                  <a:gd name="T91" fmla="*/ 27 h 712"/>
                  <a:gd name="T92" fmla="*/ 566 w 1321"/>
                  <a:gd name="T93" fmla="*/ 46 h 712"/>
                  <a:gd name="T94" fmla="*/ 606 w 1321"/>
                  <a:gd name="T95" fmla="*/ 69 h 712"/>
                  <a:gd name="T96" fmla="*/ 644 w 1321"/>
                  <a:gd name="T97" fmla="*/ 98 h 712"/>
                  <a:gd name="T98" fmla="*/ 677 w 1321"/>
                  <a:gd name="T99" fmla="*/ 130 h 712"/>
                  <a:gd name="T100" fmla="*/ 705 w 1321"/>
                  <a:gd name="T101" fmla="*/ 165 h 712"/>
                  <a:gd name="T102" fmla="*/ 729 w 1321"/>
                  <a:gd name="T103" fmla="*/ 203 h 712"/>
                  <a:gd name="T104" fmla="*/ 729 w 1321"/>
                  <a:gd name="T105" fmla="*/ 203 h 71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1321"/>
                  <a:gd name="T160" fmla="*/ 0 h 712"/>
                  <a:gd name="T161" fmla="*/ 1321 w 1321"/>
                  <a:gd name="T162" fmla="*/ 712 h 71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FF0000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00" kern="0" dirty="0">
                  <a:solidFill>
                    <a:sysClr val="windowText" lastClr="000000"/>
                  </a:solidFill>
                  <a:latin typeface="+mn-lt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35" name="文本框 34"/>
          <p:cNvSpPr txBox="1">
            <a:spLocks noChangeArrowheads="1"/>
          </p:cNvSpPr>
          <p:nvPr/>
        </p:nvSpPr>
        <p:spPr bwMode="auto">
          <a:xfrm>
            <a:off x="4611688" y="2125663"/>
            <a:ext cx="515937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00"/>
              <a:t>   </a:t>
            </a:r>
            <a:r>
              <a:rPr lang="en-US" altLang="zh-CN" sz="2100">
                <a:latin typeface="微软雅黑" pitchFamily="34" charset="-122"/>
                <a:ea typeface="微软雅黑" pitchFamily="34" charset="-122"/>
              </a:rPr>
              <a:t>1</a:t>
            </a:r>
          </a:p>
        </p:txBody>
      </p:sp>
      <p:sp>
        <p:nvSpPr>
          <p:cNvPr id="57" name="文本框 56"/>
          <p:cNvSpPr txBox="1">
            <a:spLocks noChangeArrowheads="1"/>
          </p:cNvSpPr>
          <p:nvPr/>
        </p:nvSpPr>
        <p:spPr bwMode="auto">
          <a:xfrm>
            <a:off x="5146675" y="3932238"/>
            <a:ext cx="557213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100">
                <a:latin typeface="微软雅黑" pitchFamily="34" charset="-122"/>
                <a:ea typeface="微软雅黑" pitchFamily="34" charset="-122"/>
              </a:rPr>
              <a:t> 2</a:t>
            </a:r>
          </a:p>
        </p:txBody>
      </p:sp>
      <p:sp>
        <p:nvSpPr>
          <p:cNvPr id="58" name="文本框 57"/>
          <p:cNvSpPr txBox="1">
            <a:spLocks noChangeArrowheads="1"/>
          </p:cNvSpPr>
          <p:nvPr/>
        </p:nvSpPr>
        <p:spPr bwMode="auto">
          <a:xfrm>
            <a:off x="3084513" y="4343400"/>
            <a:ext cx="522287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100">
                <a:latin typeface="微软雅黑" pitchFamily="34" charset="-122"/>
                <a:ea typeface="微软雅黑" pitchFamily="34" charset="-122"/>
              </a:rPr>
              <a:t> 3</a:t>
            </a:r>
          </a:p>
        </p:txBody>
      </p:sp>
      <p:sp>
        <p:nvSpPr>
          <p:cNvPr id="59" name="TextBox 31"/>
          <p:cNvSpPr txBox="1"/>
          <p:nvPr/>
        </p:nvSpPr>
        <p:spPr>
          <a:xfrm>
            <a:off x="5619750" y="2057400"/>
            <a:ext cx="2906713" cy="146208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500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rPr>
              <a:t>帮助学生认识“萦、缕、陕、馨、凿、遨”</a:t>
            </a:r>
            <a:r>
              <a:rPr lang="en-US" sz="1500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rPr>
              <a:t>7 </a:t>
            </a:r>
            <a:r>
              <a:rPr lang="zh-CN" altLang="en-US" sz="1500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rPr>
              <a:t>个生字；掌握“萦绕、徐徐上升、缕、锦绣、馨香、遨游”等词语。</a:t>
            </a: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5619750" y="4595813"/>
            <a:ext cx="3105150" cy="112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5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 </a:t>
            </a:r>
            <a:r>
              <a:rPr lang="zh-CN" altLang="en-US" sz="150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能把握课文的主要内容，并归纳出作者从哪几个方面写的，提高概括能力。</a:t>
            </a: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596900" y="3667125"/>
            <a:ext cx="2324100" cy="102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50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指导学生分角色朗读太阳与士兵的对话，体会文章所表达出的边防战士对祖国的忠诚之情。</a:t>
            </a:r>
          </a:p>
          <a:p>
            <a:endParaRPr lang="zh-CN" altLang="en-US" sz="1500">
              <a:solidFill>
                <a:srgbClr val="00206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7661" name="文本框 2"/>
          <p:cNvSpPr txBox="1">
            <a:spLocks noChangeArrowheads="1"/>
          </p:cNvSpPr>
          <p:nvPr/>
        </p:nvSpPr>
        <p:spPr bwMode="auto">
          <a:xfrm>
            <a:off x="3552825" y="2890838"/>
            <a:ext cx="1441450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500" b="1">
                <a:latin typeface="微软雅黑" pitchFamily="34" charset="-122"/>
                <a:ea typeface="微软雅黑" pitchFamily="34" charset="-122"/>
              </a:rPr>
              <a:t>教学目标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57" grpId="0"/>
      <p:bldP spid="58" grpId="0"/>
      <p:bldP spid="59" grpId="0" bldLvl="0" animBg="1"/>
      <p:bldP spid="4" grpId="0"/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矩形 1"/>
          <p:cNvSpPr>
            <a:spLocks noChangeArrowheads="1"/>
          </p:cNvSpPr>
          <p:nvPr/>
        </p:nvSpPr>
        <p:spPr bwMode="auto">
          <a:xfrm>
            <a:off x="179388" y="1700213"/>
            <a:ext cx="8321675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266700">
              <a:lnSpc>
                <a:spcPct val="150000"/>
              </a:lnSpc>
            </a:pPr>
            <a:r>
              <a:rPr lang="en-US" altLang="zh-CN" sz="2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2.</a:t>
            </a:r>
            <a:r>
              <a:rPr lang="zh-CN" altLang="en-US" sz="2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按原文填空。</a:t>
            </a:r>
            <a:endParaRPr lang="zh-CN" altLang="en-US" sz="24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宋体" charset="-122"/>
            </a:endParaRPr>
          </a:p>
          <a:p>
            <a:pPr indent="266700">
              <a:lnSpc>
                <a:spcPct val="150000"/>
              </a:lnSpc>
            </a:pPr>
            <a:r>
              <a:rPr lang="zh-CN" altLang="en-US" sz="2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      站立在祖国的最东端，我们成了（                       </a:t>
            </a:r>
            <a:r>
              <a:rPr lang="en-US" altLang="zh-CN" sz="2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)</a:t>
            </a:r>
            <a:r>
              <a:rPr lang="zh-CN" altLang="en-US" sz="2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的                                        最佳导体，我们因此变得（       ）。我们也成了（              ），我们也要发光，我们也要传热。我们要将我们全部的光和热，献给（        ），献给（        ），献给您（                   ）太阳！</a:t>
            </a:r>
            <a:endParaRPr lang="zh-CN" altLang="en-US" sz="24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宋体" charset="-122"/>
            </a:endParaRPr>
          </a:p>
        </p:txBody>
      </p:sp>
      <p:sp>
        <p:nvSpPr>
          <p:cNvPr id="24579" name="矩形 5"/>
          <p:cNvSpPr>
            <a:spLocks noChangeArrowheads="1"/>
          </p:cNvSpPr>
          <p:nvPr/>
        </p:nvSpPr>
        <p:spPr bwMode="auto">
          <a:xfrm>
            <a:off x="5403850" y="2039938"/>
            <a:ext cx="3097213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                                                        连接太阳与祖国</a:t>
            </a:r>
          </a:p>
        </p:txBody>
      </p:sp>
      <p:sp>
        <p:nvSpPr>
          <p:cNvPr id="24580" name="矩形 8"/>
          <p:cNvSpPr>
            <a:spLocks noChangeArrowheads="1"/>
          </p:cNvSpPr>
          <p:nvPr/>
        </p:nvSpPr>
        <p:spPr bwMode="auto">
          <a:xfrm>
            <a:off x="3543300" y="3763963"/>
            <a:ext cx="3095625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                                                        祖国</a:t>
            </a:r>
          </a:p>
        </p:txBody>
      </p:sp>
      <p:sp>
        <p:nvSpPr>
          <p:cNvPr id="24581" name="矩形 9"/>
          <p:cNvSpPr>
            <a:spLocks noChangeArrowheads="1"/>
          </p:cNvSpPr>
          <p:nvPr/>
        </p:nvSpPr>
        <p:spPr bwMode="auto">
          <a:xfrm>
            <a:off x="341313" y="3201988"/>
            <a:ext cx="3097212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                                                        光明的元素</a:t>
            </a:r>
          </a:p>
        </p:txBody>
      </p:sp>
      <p:sp>
        <p:nvSpPr>
          <p:cNvPr id="24582" name="矩形 10"/>
          <p:cNvSpPr>
            <a:spLocks noChangeArrowheads="1"/>
          </p:cNvSpPr>
          <p:nvPr/>
        </p:nvSpPr>
        <p:spPr bwMode="auto">
          <a:xfrm>
            <a:off x="5748338" y="3706813"/>
            <a:ext cx="3097212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                                                        人民</a:t>
            </a:r>
          </a:p>
        </p:txBody>
      </p:sp>
      <p:sp>
        <p:nvSpPr>
          <p:cNvPr id="24583" name="矩形 11"/>
          <p:cNvSpPr>
            <a:spLocks noChangeArrowheads="1"/>
          </p:cNvSpPr>
          <p:nvPr/>
        </p:nvSpPr>
        <p:spPr bwMode="auto">
          <a:xfrm>
            <a:off x="817563" y="4219575"/>
            <a:ext cx="3097212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                                                        伟大的</a:t>
            </a:r>
          </a:p>
        </p:txBody>
      </p:sp>
      <p:sp>
        <p:nvSpPr>
          <p:cNvPr id="24584" name="矩形 12"/>
          <p:cNvSpPr>
            <a:spLocks noChangeArrowheads="1"/>
          </p:cNvSpPr>
          <p:nvPr/>
        </p:nvSpPr>
        <p:spPr bwMode="auto">
          <a:xfrm>
            <a:off x="3830638" y="2957513"/>
            <a:ext cx="3095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神圣</a:t>
            </a:r>
          </a:p>
        </p:txBody>
      </p:sp>
      <p:pic>
        <p:nvPicPr>
          <p:cNvPr id="47112" name="Picture 28" descr="C:\Users\Administrator\Desktop\图库\图片大全\002 (2)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7938" y="1143000"/>
            <a:ext cx="1876425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" dur="5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7" dur="5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2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7" dur="5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2" dur="5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bldLvl="0" autoUpdateAnimBg="0"/>
      <p:bldP spid="24580" grpId="0" bldLvl="0" autoUpdateAnimBg="0"/>
      <p:bldP spid="24581" grpId="0" bldLvl="0" autoUpdateAnimBg="0"/>
      <p:bldP spid="24582" grpId="0" bldLvl="0" autoUpdateAnimBg="0"/>
      <p:bldP spid="24583" grpId="0" bldLvl="0" autoUpdateAnimBg="0"/>
      <p:bldP spid="24584" grpId="0" bldLvl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129" name="Group 30"/>
          <p:cNvGrpSpPr>
            <a:grpSpLocks/>
          </p:cNvGrpSpPr>
          <p:nvPr/>
        </p:nvGrpSpPr>
        <p:grpSpPr bwMode="auto">
          <a:xfrm>
            <a:off x="141288" y="1147763"/>
            <a:ext cx="8270875" cy="4238625"/>
            <a:chOff x="0" y="0"/>
            <a:chExt cx="4075" cy="2353"/>
          </a:xfrm>
        </p:grpSpPr>
        <p:sp>
          <p:nvSpPr>
            <p:cNvPr id="48132" name="AutoShape 31"/>
            <p:cNvSpPr>
              <a:spLocks noChangeArrowheads="1"/>
            </p:cNvSpPr>
            <p:nvPr/>
          </p:nvSpPr>
          <p:spPr bwMode="auto">
            <a:xfrm rot="-5400000">
              <a:off x="-445" y="595"/>
              <a:ext cx="2199" cy="1309"/>
            </a:xfrm>
            <a:prstGeom prst="triangle">
              <a:avLst>
                <a:gd name="adj" fmla="val 10639"/>
              </a:avLst>
            </a:prstGeom>
            <a:gradFill rotWithShape="1">
              <a:gsLst>
                <a:gs pos="0">
                  <a:srgbClr val="000000"/>
                </a:gs>
                <a:gs pos="100000">
                  <a:srgbClr val="6692EA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srgbClr val="000000"/>
                </a:solidFill>
                <a:sym typeface="Arial" charset="0"/>
              </a:endParaRPr>
            </a:p>
          </p:txBody>
        </p:sp>
        <p:sp>
          <p:nvSpPr>
            <p:cNvPr id="48133" name="AutoShape 32" descr="그림_1"/>
            <p:cNvSpPr>
              <a:spLocks noChangeArrowheads="1"/>
            </p:cNvSpPr>
            <p:nvPr/>
          </p:nvSpPr>
          <p:spPr bwMode="auto">
            <a:xfrm>
              <a:off x="1262" y="152"/>
              <a:ext cx="2813" cy="2200"/>
            </a:xfrm>
            <a:prstGeom prst="roundRect">
              <a:avLst>
                <a:gd name="adj" fmla="val 2500"/>
              </a:avLst>
            </a:prstGeom>
            <a:blipFill dpi="0" rotWithShape="1">
              <a:blip r:embed="rId2"/>
              <a:srcRect/>
              <a:stretch>
                <a:fillRect/>
              </a:stretch>
            </a:blipFill>
            <a:ln w="25400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srgbClr val="000000"/>
                </a:solidFill>
                <a:sym typeface="Arial" charset="0"/>
              </a:endParaRPr>
            </a:p>
          </p:txBody>
        </p:sp>
        <p:grpSp>
          <p:nvGrpSpPr>
            <p:cNvPr id="48134" name="Group 33"/>
            <p:cNvGrpSpPr>
              <a:grpSpLocks/>
            </p:cNvGrpSpPr>
            <p:nvPr/>
          </p:nvGrpSpPr>
          <p:grpSpPr bwMode="auto">
            <a:xfrm>
              <a:off x="1746" y="0"/>
              <a:ext cx="1929" cy="282"/>
              <a:chOff x="0" y="0"/>
              <a:chExt cx="1929" cy="282"/>
            </a:xfrm>
          </p:grpSpPr>
          <p:sp>
            <p:nvSpPr>
              <p:cNvPr id="48135" name="AutoShape 3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929" cy="28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A2CB"/>
                  </a:gs>
                  <a:gs pos="50000">
                    <a:srgbClr val="0067A1"/>
                  </a:gs>
                  <a:gs pos="100000">
                    <a:srgbClr val="00A2CB"/>
                  </a:gs>
                </a:gsLst>
                <a:lin ang="2700000" scaled="1"/>
              </a:gradFill>
              <a:ln w="19050">
                <a:solidFill>
                  <a:srgbClr val="00355B"/>
                </a:solidFill>
                <a:miter lim="800000"/>
                <a:headEnd/>
                <a:tailEnd/>
              </a:ln>
            </p:spPr>
            <p:txBody>
              <a:bodyPr wrap="none" lIns="36000" tIns="36000" rIns="36000" bIns="36000" anchor="ctr">
                <a:spAutoFit/>
              </a:bodyPr>
              <a:lstStyle/>
              <a:p>
                <a:endParaRPr lang="zh-CN" altLang="zh-CN">
                  <a:solidFill>
                    <a:srgbClr val="000000"/>
                  </a:solidFill>
                  <a:sym typeface="Arial" charset="0"/>
                </a:endParaRPr>
              </a:p>
            </p:txBody>
          </p:sp>
          <p:sp>
            <p:nvSpPr>
              <p:cNvPr id="48136" name="AutoShape 35"/>
              <p:cNvSpPr>
                <a:spLocks noChangeArrowheads="1"/>
              </p:cNvSpPr>
              <p:nvPr/>
            </p:nvSpPr>
            <p:spPr bwMode="auto">
              <a:xfrm>
                <a:off x="64" y="6"/>
                <a:ext cx="1808" cy="14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lIns="36000" tIns="36000" rIns="36000" bIns="36000" anchor="ctr">
                <a:spAutoFit/>
              </a:bodyPr>
              <a:lstStyle/>
              <a:p>
                <a:endParaRPr lang="zh-CN" altLang="zh-CN">
                  <a:solidFill>
                    <a:srgbClr val="000000"/>
                  </a:solidFill>
                  <a:sym typeface="Arial" charset="0"/>
                </a:endParaRPr>
              </a:p>
            </p:txBody>
          </p:sp>
        </p:grpSp>
      </p:grpSp>
      <p:sp>
        <p:nvSpPr>
          <p:cNvPr id="48130" name="Rectangle 1"/>
          <p:cNvSpPr>
            <a:spLocks noChangeArrowheads="1"/>
          </p:cNvSpPr>
          <p:nvPr/>
        </p:nvSpPr>
        <p:spPr bwMode="auto">
          <a:xfrm>
            <a:off x="2871788" y="1790700"/>
            <a:ext cx="5680075" cy="332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       边防战士远离家乡、远离亲人，在这艰苦的地方坚守，就是为了国家的安宁，对这些边防战士，你想对他们说些什么？请你给他们写一封信，表达对他们的感情。</a:t>
            </a:r>
            <a:endParaRPr lang="zh-CN" altLang="en-US" sz="2800">
              <a:latin typeface="微软雅黑" pitchFamily="34" charset="-122"/>
              <a:ea typeface="微软雅黑" pitchFamily="34" charset="-122"/>
              <a:sym typeface="宋体" charset="-122"/>
            </a:endParaRPr>
          </a:p>
        </p:txBody>
      </p:sp>
      <p:sp>
        <p:nvSpPr>
          <p:cNvPr id="48131" name="矩形 2"/>
          <p:cNvSpPr>
            <a:spLocks noChangeArrowheads="1"/>
          </p:cNvSpPr>
          <p:nvPr/>
        </p:nvSpPr>
        <p:spPr bwMode="auto">
          <a:xfrm>
            <a:off x="0" y="1143000"/>
            <a:ext cx="2646363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【作业布置】</a:t>
            </a:r>
            <a:endParaRPr lang="en-US" altLang="zh-CN" sz="3200" b="1">
              <a:solidFill>
                <a:srgbClr val="C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3" name="Picture 4" descr="c:\users\administrator\appdata\roaming\360se6\User Data\temp\80b3bcd685753ad8f5f27bfcb1c9fa6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63" y="2143125"/>
            <a:ext cx="7358062" cy="409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4" name="矩形 2"/>
          <p:cNvSpPr>
            <a:spLocks noChangeArrowheads="1"/>
          </p:cNvSpPr>
          <p:nvPr/>
        </p:nvSpPr>
        <p:spPr bwMode="auto">
          <a:xfrm>
            <a:off x="323850" y="1196975"/>
            <a:ext cx="29622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 b="1">
                <a:solidFill>
                  <a:srgbClr val="FF66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【板书设计】</a:t>
            </a:r>
            <a:endParaRPr lang="en-US" altLang="zh-CN" sz="3600" b="1">
              <a:solidFill>
                <a:srgbClr val="FF6600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</p:txBody>
      </p:sp>
      <p:sp>
        <p:nvSpPr>
          <p:cNvPr id="26628" name="Rectangle 1"/>
          <p:cNvSpPr>
            <a:spLocks noChangeArrowheads="1"/>
          </p:cNvSpPr>
          <p:nvPr/>
        </p:nvSpPr>
        <p:spPr bwMode="auto">
          <a:xfrm>
            <a:off x="323850" y="2463800"/>
            <a:ext cx="9001125" cy="265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1200150">
              <a:lnSpc>
                <a:spcPct val="150000"/>
              </a:lnSpc>
            </a:pPr>
            <a:r>
              <a:rPr lang="zh-CN" altLang="en-US" sz="28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               太阳与士兵</a:t>
            </a:r>
          </a:p>
          <a:p>
            <a:pPr indent="1200150">
              <a:lnSpc>
                <a:spcPct val="150000"/>
              </a:lnSpc>
            </a:pPr>
            <a:r>
              <a:rPr lang="zh-CN" altLang="en-US" sz="28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     哨歌升旗    挺拔、勤劳、朴实、忠诚</a:t>
            </a:r>
          </a:p>
          <a:p>
            <a:pPr indent="1200150">
              <a:lnSpc>
                <a:spcPct val="150000"/>
              </a:lnSpc>
            </a:pPr>
            <a:r>
              <a:rPr lang="zh-CN" altLang="en-US" sz="28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     建升旗场    艰苦、乐观</a:t>
            </a:r>
          </a:p>
          <a:p>
            <a:pPr indent="1200150">
              <a:lnSpc>
                <a:spcPct val="150000"/>
              </a:lnSpc>
            </a:pPr>
            <a:r>
              <a:rPr lang="zh-CN" altLang="en-US" sz="28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     迎风站哨    意志坚强、吃苦耐劳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9" dur="10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8" grpId="0" bldLvl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矩形 2"/>
          <p:cNvSpPr>
            <a:spLocks noChangeArrowheads="1"/>
          </p:cNvSpPr>
          <p:nvPr/>
        </p:nvSpPr>
        <p:spPr bwMode="auto">
          <a:xfrm>
            <a:off x="250825" y="1123950"/>
            <a:ext cx="296386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 b="1">
                <a:solidFill>
                  <a:srgbClr val="FF66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【激趣导入】</a:t>
            </a:r>
            <a:endParaRPr lang="en-US" altLang="zh-CN" sz="3600" b="1">
              <a:solidFill>
                <a:srgbClr val="FF6600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</p:txBody>
      </p:sp>
      <p:sp>
        <p:nvSpPr>
          <p:cNvPr id="5123" name="矩形 4"/>
          <p:cNvSpPr>
            <a:spLocks noChangeArrowheads="1"/>
          </p:cNvSpPr>
          <p:nvPr/>
        </p:nvSpPr>
        <p:spPr bwMode="auto">
          <a:xfrm>
            <a:off x="3492500" y="1423988"/>
            <a:ext cx="5256213" cy="461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     “东方第一哨”位于黑龙江省抚远县境内的乌苏镇与俄罗斯仅一水之隔。北</a:t>
            </a:r>
            <a:r>
              <a:rPr lang="en-US" altLang="zh-CN" sz="28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48°15′42″</a:t>
            </a:r>
            <a:r>
              <a:rPr lang="zh-CN" altLang="en-US" sz="28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，东经</a:t>
            </a:r>
            <a:r>
              <a:rPr lang="en-US" altLang="zh-CN" sz="28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134°40′32″</a:t>
            </a:r>
            <a:r>
              <a:rPr lang="zh-CN" altLang="en-US" sz="28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，交会出祖国最东端的边防哨所的坐标。人称“东方第一哨”驻守在那里的战士，是第一个把太阳迎进祖国的人。</a:t>
            </a:r>
            <a:endParaRPr lang="zh-CN" altLang="en-US"/>
          </a:p>
        </p:txBody>
      </p:sp>
      <p:pic>
        <p:nvPicPr>
          <p:cNvPr id="28675" name="Picture 2" descr="c:\users\administrator\appdata\roaming\360se6\User Data\temp\20108610222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9250" y="1917700"/>
            <a:ext cx="2768600" cy="340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ldLvl="0" autoUpdateAnimBg="0"/>
      <p:bldP spid="5123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图片 15" descr="0033p439zy6HPbOX6yg8c&amp;690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05500" y="928688"/>
            <a:ext cx="323850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2" name="矩形 2"/>
          <p:cNvSpPr>
            <a:spLocks noChangeArrowheads="1"/>
          </p:cNvSpPr>
          <p:nvPr/>
        </p:nvSpPr>
        <p:spPr bwMode="auto">
          <a:xfrm>
            <a:off x="1212850" y="1168400"/>
            <a:ext cx="29654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 b="1">
                <a:solidFill>
                  <a:srgbClr val="FF66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【初读课文】</a:t>
            </a:r>
            <a:endParaRPr lang="en-US" altLang="zh-CN" sz="3600" b="1">
              <a:solidFill>
                <a:srgbClr val="FF6600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</p:txBody>
      </p:sp>
      <p:sp>
        <p:nvSpPr>
          <p:cNvPr id="30723" name="矩形 1"/>
          <p:cNvSpPr>
            <a:spLocks noChangeArrowheads="1"/>
          </p:cNvSpPr>
          <p:nvPr/>
        </p:nvSpPr>
        <p:spPr bwMode="auto">
          <a:xfrm>
            <a:off x="585788" y="2962275"/>
            <a:ext cx="7542212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    </a:t>
            </a:r>
            <a:r>
              <a:rPr lang="zh-CN" altLang="en-US" sz="28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自由读课文，读不通顺的地方多读几遍，不认识的字通过查字典或问同学解决。</a:t>
            </a:r>
          </a:p>
        </p:txBody>
      </p:sp>
      <p:pic>
        <p:nvPicPr>
          <p:cNvPr id="30724" name="图片 14" descr="20140321124908-1711871001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1285875"/>
            <a:ext cx="1104900" cy="1176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Freeform 42"/>
          <p:cNvSpPr>
            <a:spLocks noChangeArrowheads="1"/>
          </p:cNvSpPr>
          <p:nvPr/>
        </p:nvSpPr>
        <p:spPr bwMode="auto">
          <a:xfrm>
            <a:off x="0" y="4787900"/>
            <a:ext cx="8893175" cy="1304925"/>
          </a:xfrm>
          <a:custGeom>
            <a:avLst/>
            <a:gdLst>
              <a:gd name="T0" fmla="*/ 0 w 3175"/>
              <a:gd name="T1" fmla="*/ 0 h 454"/>
              <a:gd name="T2" fmla="*/ 380936 w 3175"/>
              <a:gd name="T3" fmla="*/ 1304925 h 454"/>
              <a:gd name="T4" fmla="*/ 8893175 w 3175"/>
              <a:gd name="T5" fmla="*/ 1304925 h 454"/>
              <a:gd name="T6" fmla="*/ 8893175 w 3175"/>
              <a:gd name="T7" fmla="*/ 0 h 454"/>
              <a:gd name="T8" fmla="*/ 0 w 3175"/>
              <a:gd name="T9" fmla="*/ 0 h 45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175"/>
              <a:gd name="T16" fmla="*/ 0 h 454"/>
              <a:gd name="T17" fmla="*/ 3175 w 3175"/>
              <a:gd name="T18" fmla="*/ 454 h 45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175" h="454">
                <a:moveTo>
                  <a:pt x="0" y="0"/>
                </a:moveTo>
                <a:lnTo>
                  <a:pt x="136" y="454"/>
                </a:lnTo>
                <a:lnTo>
                  <a:pt x="3175" y="454"/>
                </a:lnTo>
                <a:lnTo>
                  <a:pt x="3175" y="0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FFFF00"/>
              </a:gs>
              <a:gs pos="100000">
                <a:srgbClr val="FFFFCC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</p:spPr>
        <p:txBody>
          <a:bodyPr wrap="none" lIns="87313" tIns="44450" rIns="87313" bIns="44450" anchor="ctr"/>
          <a:lstStyle/>
          <a:p>
            <a:r>
              <a:rPr lang="en-US" altLang="zh-CN" sz="28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      </a:t>
            </a:r>
            <a:r>
              <a:rPr lang="zh-CN" altLang="en-US" sz="28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一年一年，我眼睁睁地看着雪漫旷野，冰封江</a:t>
            </a:r>
            <a:endParaRPr lang="en-US" sz="28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r>
              <a:rPr lang="zh-CN" altLang="en-US" sz="28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  河；眼睁睁地看着你们踏雪巡逻，凿冰取水。</a:t>
            </a:r>
            <a:endParaRPr lang="zh-CN" altLang="en-US"/>
          </a:p>
        </p:txBody>
      </p:sp>
      <p:grpSp>
        <p:nvGrpSpPr>
          <p:cNvPr id="31746" name="组合 7"/>
          <p:cNvGrpSpPr>
            <a:grpSpLocks/>
          </p:cNvGrpSpPr>
          <p:nvPr/>
        </p:nvGrpSpPr>
        <p:grpSpPr bwMode="auto">
          <a:xfrm>
            <a:off x="0" y="1658938"/>
            <a:ext cx="8893175" cy="2651125"/>
            <a:chOff x="0" y="0"/>
            <a:chExt cx="8892480" cy="2651308"/>
          </a:xfrm>
        </p:grpSpPr>
        <p:sp>
          <p:nvSpPr>
            <p:cNvPr id="31750" name="Freeform 39"/>
            <p:cNvSpPr>
              <a:spLocks noChangeArrowheads="1"/>
            </p:cNvSpPr>
            <p:nvPr/>
          </p:nvSpPr>
          <p:spPr bwMode="auto">
            <a:xfrm>
              <a:off x="0" y="41524"/>
              <a:ext cx="8892480" cy="1368152"/>
            </a:xfrm>
            <a:custGeom>
              <a:avLst/>
              <a:gdLst>
                <a:gd name="T0" fmla="*/ 0 w 3175"/>
                <a:gd name="T1" fmla="*/ 0 h 454"/>
                <a:gd name="T2" fmla="*/ 380906 w 3175"/>
                <a:gd name="T3" fmla="*/ 1368152 h 454"/>
                <a:gd name="T4" fmla="*/ 8892480 w 3175"/>
                <a:gd name="T5" fmla="*/ 1368152 h 454"/>
                <a:gd name="T6" fmla="*/ 8892480 w 3175"/>
                <a:gd name="T7" fmla="*/ 0 h 454"/>
                <a:gd name="T8" fmla="*/ 0 w 3175"/>
                <a:gd name="T9" fmla="*/ 0 h 4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175"/>
                <a:gd name="T16" fmla="*/ 0 h 454"/>
                <a:gd name="T17" fmla="*/ 3175 w 3175"/>
                <a:gd name="T18" fmla="*/ 454 h 4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175" h="454">
                  <a:moveTo>
                    <a:pt x="0" y="0"/>
                  </a:moveTo>
                  <a:lnTo>
                    <a:pt x="136" y="454"/>
                  </a:lnTo>
                  <a:lnTo>
                    <a:pt x="3175" y="454"/>
                  </a:lnTo>
                  <a:lnTo>
                    <a:pt x="3175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0099FF"/>
                </a:gs>
                <a:gs pos="100000">
                  <a:srgbClr val="66FFFF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lIns="87313" tIns="44450" rIns="87313" bIns="44450" anchor="ctr"/>
            <a:lstStyle/>
            <a:p>
              <a:endParaRPr lang="zh-CN" altLang="zh-CN">
                <a:solidFill>
                  <a:srgbClr val="000000"/>
                </a:solidFill>
                <a:sym typeface="Arial" charset="0"/>
              </a:endParaRPr>
            </a:p>
          </p:txBody>
        </p:sp>
        <p:sp>
          <p:nvSpPr>
            <p:cNvPr id="31751" name="TextBox 4"/>
            <p:cNvSpPr>
              <a:spLocks noChangeArrowheads="1"/>
            </p:cNvSpPr>
            <p:nvPr/>
          </p:nvSpPr>
          <p:spPr bwMode="auto">
            <a:xfrm>
              <a:off x="288032" y="0"/>
              <a:ext cx="8604448" cy="26513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8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    从入伍的那天起，从进哨所的那天起，这首歌就始终在我们心头萦（</a:t>
              </a:r>
              <a:r>
                <a:rPr lang="en-US" altLang="zh-CN" sz="28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yíng</a:t>
              </a:r>
              <a:r>
                <a:rPr lang="zh-CN" altLang="en-US" sz="28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）绕，就像报晓雄鸡的啼唱，唤醒我们，催促我们：准备！准备</a:t>
              </a:r>
              <a:r>
                <a:rPr lang="en-US" altLang="zh-CN" sz="28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……</a:t>
              </a:r>
              <a:endParaRPr lang="zh-CN" altLang="en-US" sz="28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r>
                <a:rPr lang="zh-CN" altLang="en-US" sz="280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       </a:t>
              </a:r>
              <a:endParaRPr lang="en-US" altLang="zh-CN" sz="28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r>
                <a:rPr lang="en-US" altLang="zh-CN" sz="280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       </a:t>
              </a:r>
              <a:r>
                <a:rPr lang="zh-CN" altLang="en-US" sz="28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       </a:t>
              </a:r>
              <a:endParaRPr lang="en-US" altLang="zh-CN" sz="28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r>
                <a:rPr lang="en-US" altLang="zh-CN" sz="28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        </a:t>
              </a:r>
              <a:endParaRPr lang="zh-CN" altLang="en-US" sz="28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grpSp>
        <p:nvGrpSpPr>
          <p:cNvPr id="8198" name="组合 8"/>
          <p:cNvGrpSpPr>
            <a:grpSpLocks/>
          </p:cNvGrpSpPr>
          <p:nvPr/>
        </p:nvGrpSpPr>
        <p:grpSpPr bwMode="auto">
          <a:xfrm>
            <a:off x="0" y="3213100"/>
            <a:ext cx="8893175" cy="1439863"/>
            <a:chOff x="0" y="0"/>
            <a:chExt cx="8892479" cy="1440160"/>
          </a:xfrm>
        </p:grpSpPr>
        <p:sp>
          <p:nvSpPr>
            <p:cNvPr id="31748" name="Freeform 41"/>
            <p:cNvSpPr>
              <a:spLocks noChangeArrowheads="1"/>
            </p:cNvSpPr>
            <p:nvPr/>
          </p:nvSpPr>
          <p:spPr bwMode="auto">
            <a:xfrm>
              <a:off x="0" y="0"/>
              <a:ext cx="8892479" cy="1440160"/>
            </a:xfrm>
            <a:custGeom>
              <a:avLst/>
              <a:gdLst>
                <a:gd name="T0" fmla="*/ 0 w 3175"/>
                <a:gd name="T1" fmla="*/ 0 h 454"/>
                <a:gd name="T2" fmla="*/ 380906 w 3175"/>
                <a:gd name="T3" fmla="*/ 1440160 h 454"/>
                <a:gd name="T4" fmla="*/ 8892479 w 3175"/>
                <a:gd name="T5" fmla="*/ 1440160 h 454"/>
                <a:gd name="T6" fmla="*/ 8892479 w 3175"/>
                <a:gd name="T7" fmla="*/ 0 h 454"/>
                <a:gd name="T8" fmla="*/ 0 w 3175"/>
                <a:gd name="T9" fmla="*/ 0 h 4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175"/>
                <a:gd name="T16" fmla="*/ 0 h 454"/>
                <a:gd name="T17" fmla="*/ 3175 w 3175"/>
                <a:gd name="T18" fmla="*/ 454 h 4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175" h="454">
                  <a:moveTo>
                    <a:pt x="0" y="0"/>
                  </a:moveTo>
                  <a:lnTo>
                    <a:pt x="136" y="454"/>
                  </a:lnTo>
                  <a:lnTo>
                    <a:pt x="3175" y="454"/>
                  </a:lnTo>
                  <a:lnTo>
                    <a:pt x="3175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CFF66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lIns="87313" tIns="44450" rIns="87313" bIns="44450" anchor="ctr"/>
            <a:lstStyle/>
            <a:p>
              <a:endParaRPr lang="zh-CN" altLang="zh-CN">
                <a:solidFill>
                  <a:srgbClr val="000000"/>
                </a:solidFill>
                <a:sym typeface="Arial" charset="0"/>
              </a:endParaRPr>
            </a:p>
          </p:txBody>
        </p:sp>
        <p:sp>
          <p:nvSpPr>
            <p:cNvPr id="31749" name="矩形 6"/>
            <p:cNvSpPr>
              <a:spLocks noChangeArrowheads="1"/>
            </p:cNvSpPr>
            <p:nvPr/>
          </p:nvSpPr>
          <p:spPr bwMode="auto">
            <a:xfrm>
              <a:off x="288032" y="0"/>
              <a:ext cx="8496943" cy="13718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80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    伴着士兵们挺拔的身影，我看到中华人民共和国的国旗徐徐上升，我深感欣慰：勤劳的中国准时向我报到！</a:t>
              </a:r>
              <a:endParaRPr lang="en-US" sz="28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bldLvl="0" animBg="1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图片 4" descr="1337258742208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0" y="928688"/>
            <a:ext cx="3810000" cy="395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8" name="Rectangle 1"/>
          <p:cNvSpPr>
            <a:spLocks noChangeArrowheads="1"/>
          </p:cNvSpPr>
          <p:nvPr/>
        </p:nvSpPr>
        <p:spPr bwMode="auto">
          <a:xfrm>
            <a:off x="46038" y="3327400"/>
            <a:ext cx="8459787" cy="201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266700">
              <a:lnSpc>
                <a:spcPct val="150000"/>
              </a:lnSpc>
            </a:pPr>
            <a:r>
              <a:rPr lang="zh-CN" altLang="en-US" sz="28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萦绕       催促        锦绣       遨游        陕北   馨香       旷野        巡逻       照耀   徐徐上升    一锹一镐    雄鸡报晓    融为一体</a:t>
            </a:r>
            <a:endParaRPr lang="zh-CN" altLang="en-US"/>
          </a:p>
        </p:txBody>
      </p:sp>
      <p:pic>
        <p:nvPicPr>
          <p:cNvPr id="32771" name="Picture 4" descr="C:\Users\Administrator\Desktop\图库\图片大全\0.jpg"/>
          <p:cNvPicPr>
            <a:picLocks noChangeAspect="1" noChangeArrowheads="1"/>
          </p:cNvPicPr>
          <p:nvPr/>
        </p:nvPicPr>
        <p:blipFill>
          <a:blip r:embed="rId3"/>
          <a:srcRect b="7953"/>
          <a:stretch>
            <a:fillRect/>
          </a:stretch>
        </p:blipFill>
        <p:spPr bwMode="auto">
          <a:xfrm>
            <a:off x="214313" y="928688"/>
            <a:ext cx="1214437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矩形 1"/>
          <p:cNvSpPr/>
          <p:nvPr/>
        </p:nvSpPr>
        <p:spPr>
          <a:xfrm>
            <a:off x="2051825" y="1181398"/>
            <a:ext cx="1877437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4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我会读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9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bldLvl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图片 14" descr="4d43fb84t9f8d7859a00a&amp;690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9000" y="928688"/>
            <a:ext cx="5715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3794" name="Group 32"/>
          <p:cNvGrpSpPr>
            <a:grpSpLocks/>
          </p:cNvGrpSpPr>
          <p:nvPr/>
        </p:nvGrpSpPr>
        <p:grpSpPr bwMode="auto">
          <a:xfrm>
            <a:off x="266700" y="1225550"/>
            <a:ext cx="4089400" cy="528638"/>
            <a:chOff x="0" y="0"/>
            <a:chExt cx="3360" cy="333"/>
          </a:xfrm>
        </p:grpSpPr>
        <p:grpSp>
          <p:nvGrpSpPr>
            <p:cNvPr id="33797" name="Group 33"/>
            <p:cNvGrpSpPr>
              <a:grpSpLocks/>
            </p:cNvGrpSpPr>
            <p:nvPr/>
          </p:nvGrpSpPr>
          <p:grpSpPr bwMode="auto">
            <a:xfrm>
              <a:off x="0" y="0"/>
              <a:ext cx="3360" cy="323"/>
              <a:chOff x="0" y="0"/>
              <a:chExt cx="3493" cy="323"/>
            </a:xfrm>
          </p:grpSpPr>
          <p:sp>
            <p:nvSpPr>
              <p:cNvPr id="33804" name="AutoShape 3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493" cy="323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9A82E8"/>
                  </a:gs>
                  <a:gs pos="100000">
                    <a:srgbClr val="DAD1F7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zh-CN">
                  <a:solidFill>
                    <a:srgbClr val="000000"/>
                  </a:solidFill>
                  <a:sym typeface="Arial" charset="0"/>
                </a:endParaRPr>
              </a:p>
            </p:txBody>
          </p:sp>
          <p:sp>
            <p:nvSpPr>
              <p:cNvPr id="33805" name="AutoShape 35"/>
              <p:cNvSpPr>
                <a:spLocks noChangeArrowheads="1"/>
              </p:cNvSpPr>
              <p:nvPr/>
            </p:nvSpPr>
            <p:spPr bwMode="auto">
              <a:xfrm>
                <a:off x="30" y="237"/>
                <a:ext cx="3443" cy="83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8D67E1"/>
                  </a:gs>
                  <a:gs pos="100000">
                    <a:srgbClr val="9B79E5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zh-CN">
                  <a:solidFill>
                    <a:srgbClr val="000000"/>
                  </a:solidFill>
                  <a:sym typeface="Arial" charset="0"/>
                </a:endParaRPr>
              </a:p>
            </p:txBody>
          </p:sp>
          <p:sp>
            <p:nvSpPr>
              <p:cNvPr id="33806" name="AutoShape 36"/>
              <p:cNvSpPr>
                <a:spLocks noChangeArrowheads="1"/>
              </p:cNvSpPr>
              <p:nvPr/>
            </p:nvSpPr>
            <p:spPr bwMode="auto">
              <a:xfrm>
                <a:off x="30" y="7"/>
                <a:ext cx="3443" cy="83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EEFFE"/>
                  </a:gs>
                  <a:gs pos="100000">
                    <a:srgbClr val="CBD0FD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zh-CN">
                  <a:solidFill>
                    <a:srgbClr val="000000"/>
                  </a:solidFill>
                  <a:sym typeface="Arial" charset="0"/>
                </a:endParaRPr>
              </a:p>
            </p:txBody>
          </p:sp>
        </p:grpSp>
        <p:grpSp>
          <p:nvGrpSpPr>
            <p:cNvPr id="33798" name="Group 38"/>
            <p:cNvGrpSpPr>
              <a:grpSpLocks/>
            </p:cNvGrpSpPr>
            <p:nvPr/>
          </p:nvGrpSpPr>
          <p:grpSpPr bwMode="auto">
            <a:xfrm>
              <a:off x="240" y="0"/>
              <a:ext cx="336" cy="333"/>
              <a:chOff x="0" y="0"/>
              <a:chExt cx="668" cy="668"/>
            </a:xfrm>
          </p:grpSpPr>
          <p:sp>
            <p:nvSpPr>
              <p:cNvPr id="33799" name="Oval 39"/>
              <p:cNvSpPr>
                <a:spLocks noChangeArrowheads="1"/>
              </p:cNvSpPr>
              <p:nvPr/>
            </p:nvSpPr>
            <p:spPr bwMode="auto">
              <a:xfrm>
                <a:off x="0" y="0"/>
                <a:ext cx="668" cy="668"/>
              </a:xfrm>
              <a:prstGeom prst="ellipse">
                <a:avLst/>
              </a:prstGeom>
              <a:solidFill>
                <a:srgbClr val="333333"/>
              </a:solidFill>
              <a:ln w="9525">
                <a:noFill/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zh-CN" altLang="zh-CN">
                  <a:solidFill>
                    <a:srgbClr val="000000"/>
                  </a:solidFill>
                  <a:sym typeface="Arial" charset="0"/>
                </a:endParaRPr>
              </a:p>
            </p:txBody>
          </p:sp>
          <p:sp>
            <p:nvSpPr>
              <p:cNvPr id="33800" name="Oval 40"/>
              <p:cNvSpPr>
                <a:spLocks noChangeArrowheads="1"/>
              </p:cNvSpPr>
              <p:nvPr/>
            </p:nvSpPr>
            <p:spPr bwMode="auto">
              <a:xfrm>
                <a:off x="7" y="5"/>
                <a:ext cx="646" cy="647"/>
              </a:xfrm>
              <a:prstGeom prst="ellipse">
                <a:avLst/>
              </a:prstGeom>
              <a:gradFill rotWithShape="1">
                <a:gsLst>
                  <a:gs pos="0">
                    <a:srgbClr val="636869"/>
                  </a:gs>
                  <a:gs pos="100000">
                    <a:srgbClr val="D6E1E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zh-CN">
                  <a:solidFill>
                    <a:srgbClr val="000000"/>
                  </a:solidFill>
                  <a:sym typeface="Arial" charset="0"/>
                </a:endParaRPr>
              </a:p>
            </p:txBody>
          </p:sp>
          <p:sp>
            <p:nvSpPr>
              <p:cNvPr id="33801" name="Oval 41"/>
              <p:cNvSpPr>
                <a:spLocks noChangeArrowheads="1"/>
              </p:cNvSpPr>
              <p:nvPr/>
            </p:nvSpPr>
            <p:spPr bwMode="auto">
              <a:xfrm>
                <a:off x="15" y="9"/>
                <a:ext cx="631" cy="631"/>
              </a:xfrm>
              <a:prstGeom prst="ellipse">
                <a:avLst/>
              </a:prstGeom>
              <a:gradFill rotWithShape="1">
                <a:gsLst>
                  <a:gs pos="0">
                    <a:srgbClr val="D6E1E2"/>
                  </a:gs>
                  <a:gs pos="100000">
                    <a:srgbClr val="F1F5F5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zh-CN">
                  <a:solidFill>
                    <a:srgbClr val="000000"/>
                  </a:solidFill>
                  <a:sym typeface="Arial" charset="0"/>
                </a:endParaRPr>
              </a:p>
            </p:txBody>
          </p:sp>
          <p:sp>
            <p:nvSpPr>
              <p:cNvPr id="33802" name="Oval 42"/>
              <p:cNvSpPr>
                <a:spLocks noChangeArrowheads="1"/>
              </p:cNvSpPr>
              <p:nvPr/>
            </p:nvSpPr>
            <p:spPr bwMode="auto">
              <a:xfrm>
                <a:off x="22" y="15"/>
                <a:ext cx="600" cy="589"/>
              </a:xfrm>
              <a:prstGeom prst="ellipse">
                <a:avLst/>
              </a:prstGeom>
              <a:gradFill rotWithShape="1">
                <a:gsLst>
                  <a:gs pos="0">
                    <a:srgbClr val="AAB2B3"/>
                  </a:gs>
                  <a:gs pos="100000">
                    <a:srgbClr val="D6E1E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zh-CN">
                  <a:solidFill>
                    <a:srgbClr val="000000"/>
                  </a:solidFill>
                  <a:sym typeface="Arial" charset="0"/>
                </a:endParaRPr>
              </a:p>
            </p:txBody>
          </p:sp>
          <p:sp>
            <p:nvSpPr>
              <p:cNvPr id="33803" name="Oval 43"/>
              <p:cNvSpPr>
                <a:spLocks noChangeArrowheads="1"/>
              </p:cNvSpPr>
              <p:nvPr/>
            </p:nvSpPr>
            <p:spPr bwMode="auto">
              <a:xfrm>
                <a:off x="57" y="31"/>
                <a:ext cx="533" cy="479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zh-CN" altLang="zh-CN">
                  <a:solidFill>
                    <a:srgbClr val="000000"/>
                  </a:solidFill>
                  <a:sym typeface="Arial" charset="0"/>
                </a:endParaRPr>
              </a:p>
            </p:txBody>
          </p:sp>
        </p:grpSp>
      </p:grpSp>
      <p:sp>
        <p:nvSpPr>
          <p:cNvPr id="33795" name="矩形 2"/>
          <p:cNvSpPr>
            <a:spLocks noChangeArrowheads="1"/>
          </p:cNvSpPr>
          <p:nvPr/>
        </p:nvSpPr>
        <p:spPr bwMode="auto">
          <a:xfrm>
            <a:off x="1020763" y="1168400"/>
            <a:ext cx="296386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 b="1">
                <a:solidFill>
                  <a:srgbClr val="FF66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【赏读课文】</a:t>
            </a:r>
            <a:endParaRPr lang="en-US" altLang="zh-CN" sz="3600" b="1">
              <a:solidFill>
                <a:srgbClr val="FF6600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</p:txBody>
      </p:sp>
      <p:sp>
        <p:nvSpPr>
          <p:cNvPr id="33796" name="矩形 4"/>
          <p:cNvSpPr>
            <a:spLocks noChangeArrowheads="1"/>
          </p:cNvSpPr>
          <p:nvPr/>
        </p:nvSpPr>
        <p:spPr bwMode="auto">
          <a:xfrm>
            <a:off x="1042988" y="2924175"/>
            <a:ext cx="7129462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    再读课文，看看文中写了几次对话，给每次对话起个小标题。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图片 8" descr="2014102423015398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28688"/>
            <a:ext cx="9144000" cy="546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6" name="AutoShape 14"/>
          <p:cNvSpPr>
            <a:spLocks noChangeArrowheads="1"/>
          </p:cNvSpPr>
          <p:nvPr/>
        </p:nvSpPr>
        <p:spPr bwMode="auto">
          <a:xfrm>
            <a:off x="444500" y="1282700"/>
            <a:ext cx="8407400" cy="1447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E9E4C1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808000"/>
            </a:solidFill>
            <a:miter lim="800000"/>
            <a:headEnd/>
            <a:tailEnd/>
          </a:ln>
        </p:spPr>
        <p:txBody>
          <a:bodyPr wrap="none" lIns="2520000" anchor="ctr"/>
          <a:lstStyle/>
          <a:p>
            <a:pPr>
              <a:lnSpc>
                <a:spcPct val="150000"/>
              </a:lnSpc>
            </a:pPr>
            <a:r>
              <a:rPr lang="zh-CN" altLang="en-US" sz="28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          哨歌升旗</a:t>
            </a:r>
            <a:endParaRPr lang="zh-CN" altLang="en-US"/>
          </a:p>
        </p:txBody>
      </p:sp>
      <p:sp>
        <p:nvSpPr>
          <p:cNvPr id="34819" name="AutoShape 15"/>
          <p:cNvSpPr>
            <a:spLocks noChangeArrowheads="1"/>
          </p:cNvSpPr>
          <p:nvPr/>
        </p:nvSpPr>
        <p:spPr bwMode="auto">
          <a:xfrm>
            <a:off x="520700" y="1358900"/>
            <a:ext cx="2298700" cy="1282700"/>
          </a:xfrm>
          <a:prstGeom prst="roundRect">
            <a:avLst>
              <a:gd name="adj" fmla="val 14051"/>
            </a:avLst>
          </a:prstGeom>
          <a:gradFill rotWithShape="1">
            <a:gsLst>
              <a:gs pos="0">
                <a:srgbClr val="808000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808000"/>
            </a:solidFill>
            <a:miter lim="800000"/>
            <a:headEnd/>
            <a:tailEnd/>
          </a:ln>
        </p:spPr>
        <p:txBody>
          <a:bodyPr wrap="none"/>
          <a:lstStyle/>
          <a:p>
            <a:pPr algn="ctr" fontAlgn="t">
              <a:lnSpc>
                <a:spcPct val="150000"/>
              </a:lnSpc>
            </a:pPr>
            <a:r>
              <a:rPr lang="zh-CN" altLang="en-US" sz="2800" b="1">
                <a:solidFill>
                  <a:srgbClr val="0D1E1F"/>
                </a:solidFill>
                <a:latin typeface="微软雅黑" pitchFamily="34" charset="-122"/>
                <a:ea typeface="微软雅黑" pitchFamily="34" charset="-122"/>
                <a:sym typeface="Arial" charset="0"/>
              </a:rPr>
              <a:t>第一次对话 </a:t>
            </a:r>
            <a:endParaRPr lang="en-US" sz="2800" b="1">
              <a:solidFill>
                <a:srgbClr val="0D1E1F"/>
              </a:solidFill>
              <a:latin typeface="微软雅黑" pitchFamily="34" charset="-122"/>
              <a:ea typeface="微软雅黑" pitchFamily="34" charset="-122"/>
              <a:sym typeface="Arial" charset="0"/>
            </a:endParaRPr>
          </a:p>
        </p:txBody>
      </p:sp>
      <p:sp>
        <p:nvSpPr>
          <p:cNvPr id="11268" name="AutoShape 24"/>
          <p:cNvSpPr>
            <a:spLocks noChangeArrowheads="1"/>
          </p:cNvSpPr>
          <p:nvPr/>
        </p:nvSpPr>
        <p:spPr bwMode="auto">
          <a:xfrm>
            <a:off x="444500" y="2946400"/>
            <a:ext cx="8407400" cy="1447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D4E1C9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336600"/>
            </a:solidFill>
            <a:miter lim="800000"/>
            <a:headEnd/>
            <a:tailEnd/>
          </a:ln>
        </p:spPr>
        <p:txBody>
          <a:bodyPr wrap="none" lIns="2520000" anchor="ctr"/>
          <a:lstStyle/>
          <a:p>
            <a:pPr>
              <a:lnSpc>
                <a:spcPct val="150000"/>
              </a:lnSpc>
            </a:pPr>
            <a:r>
              <a:rPr lang="zh-CN" altLang="en-US" sz="28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          建升旗场</a:t>
            </a:r>
            <a:endParaRPr lang="zh-CN" altLang="en-US"/>
          </a:p>
        </p:txBody>
      </p:sp>
      <p:sp>
        <p:nvSpPr>
          <p:cNvPr id="34821" name="AutoShape 25"/>
          <p:cNvSpPr>
            <a:spLocks noChangeArrowheads="1"/>
          </p:cNvSpPr>
          <p:nvPr/>
        </p:nvSpPr>
        <p:spPr bwMode="auto">
          <a:xfrm>
            <a:off x="520700" y="3022600"/>
            <a:ext cx="2311400" cy="1282700"/>
          </a:xfrm>
          <a:prstGeom prst="roundRect">
            <a:avLst>
              <a:gd name="adj" fmla="val 14051"/>
            </a:avLst>
          </a:prstGeom>
          <a:gradFill rotWithShape="1">
            <a:gsLst>
              <a:gs pos="0">
                <a:srgbClr val="336600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336600"/>
            </a:solidFill>
            <a:miter lim="800000"/>
            <a:headEnd/>
            <a:tailEnd/>
          </a:ln>
        </p:spPr>
        <p:txBody>
          <a:bodyPr wrap="none"/>
          <a:lstStyle/>
          <a:p>
            <a:pPr algn="ctr" fontAlgn="t">
              <a:lnSpc>
                <a:spcPct val="150000"/>
              </a:lnSpc>
            </a:pPr>
            <a:r>
              <a:rPr lang="zh-CN" altLang="en-US" sz="2800" b="1">
                <a:solidFill>
                  <a:srgbClr val="0D1E1F"/>
                </a:solidFill>
                <a:latin typeface="微软雅黑" pitchFamily="34" charset="-122"/>
                <a:ea typeface="微软雅黑" pitchFamily="34" charset="-122"/>
                <a:sym typeface="Arial" charset="0"/>
              </a:rPr>
              <a:t>第二次对话 </a:t>
            </a:r>
            <a:endParaRPr lang="en-US" sz="2800" b="1">
              <a:solidFill>
                <a:srgbClr val="0D1E1F"/>
              </a:solidFill>
              <a:latin typeface="微软雅黑" pitchFamily="34" charset="-122"/>
              <a:ea typeface="微软雅黑" pitchFamily="34" charset="-122"/>
              <a:sym typeface="Arial" charset="0"/>
            </a:endParaRPr>
          </a:p>
          <a:p>
            <a:pPr algn="ctr" fontAlgn="t">
              <a:lnSpc>
                <a:spcPct val="150000"/>
              </a:lnSpc>
            </a:pPr>
            <a:endParaRPr lang="zh-CN" altLang="en-US" sz="24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Arial" charset="0"/>
            </a:endParaRPr>
          </a:p>
        </p:txBody>
      </p:sp>
      <p:sp>
        <p:nvSpPr>
          <p:cNvPr id="11270" name="AutoShape 26"/>
          <p:cNvSpPr>
            <a:spLocks noChangeArrowheads="1"/>
          </p:cNvSpPr>
          <p:nvPr/>
        </p:nvSpPr>
        <p:spPr bwMode="auto">
          <a:xfrm>
            <a:off x="444500" y="4610100"/>
            <a:ext cx="8407400" cy="1447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C1D4FF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336699"/>
            </a:solidFill>
            <a:miter lim="800000"/>
            <a:headEnd/>
            <a:tailEnd/>
          </a:ln>
        </p:spPr>
        <p:txBody>
          <a:bodyPr wrap="none" lIns="2520000" anchor="ctr"/>
          <a:lstStyle/>
          <a:p>
            <a:pPr>
              <a:buClr>
                <a:srgbClr val="336699"/>
              </a:buClr>
              <a:buSzPct val="75000"/>
            </a:pPr>
            <a:r>
              <a:rPr lang="zh-CN" altLang="en-US" sz="28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          迎风站哨</a:t>
            </a:r>
            <a:endParaRPr lang="zh-CN" altLang="en-US">
              <a:solidFill>
                <a:srgbClr val="000000"/>
              </a:solidFill>
              <a:sym typeface="Arial" charset="0"/>
            </a:endParaRPr>
          </a:p>
        </p:txBody>
      </p:sp>
      <p:sp>
        <p:nvSpPr>
          <p:cNvPr id="34823" name="AutoShape 27"/>
          <p:cNvSpPr>
            <a:spLocks noChangeArrowheads="1"/>
          </p:cNvSpPr>
          <p:nvPr/>
        </p:nvSpPr>
        <p:spPr bwMode="auto">
          <a:xfrm>
            <a:off x="520700" y="4686300"/>
            <a:ext cx="2336800" cy="1282700"/>
          </a:xfrm>
          <a:prstGeom prst="roundRect">
            <a:avLst>
              <a:gd name="adj" fmla="val 14051"/>
            </a:avLst>
          </a:prstGeom>
          <a:gradFill rotWithShape="1">
            <a:gsLst>
              <a:gs pos="0">
                <a:srgbClr val="336699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336699"/>
            </a:solidFill>
            <a:miter lim="800000"/>
            <a:headEnd/>
            <a:tailEnd/>
          </a:ln>
        </p:spPr>
        <p:txBody>
          <a:bodyPr wrap="none"/>
          <a:lstStyle/>
          <a:p>
            <a:pPr algn="ctr" fontAlgn="t">
              <a:lnSpc>
                <a:spcPct val="150000"/>
              </a:lnSpc>
            </a:pPr>
            <a:r>
              <a:rPr lang="zh-CN" altLang="en-US" sz="2800" b="1">
                <a:solidFill>
                  <a:srgbClr val="0D1E1F"/>
                </a:solidFill>
                <a:latin typeface="微软雅黑" pitchFamily="34" charset="-122"/>
                <a:ea typeface="微软雅黑" pitchFamily="34" charset="-122"/>
                <a:sym typeface="Arial" charset="0"/>
              </a:rPr>
              <a:t>第三次对话 </a:t>
            </a:r>
            <a:endParaRPr lang="en-US" sz="2800" b="1">
              <a:solidFill>
                <a:srgbClr val="0D1E1F"/>
              </a:solidFill>
              <a:latin typeface="微软雅黑" pitchFamily="34" charset="-122"/>
              <a:ea typeface="微软雅黑" pitchFamily="34" charset="-122"/>
              <a:sym typeface="Arial" charset="0"/>
            </a:endParaRPr>
          </a:p>
        </p:txBody>
      </p:sp>
      <p:sp>
        <p:nvSpPr>
          <p:cNvPr id="34824" name="页脚占位符 3"/>
          <p:cNvSpPr>
            <a:spLocks noGrp="1" noChangeArrowheads="1"/>
          </p:cNvSpPr>
          <p:nvPr/>
        </p:nvSpPr>
        <p:spPr bwMode="auto">
          <a:xfrm>
            <a:off x="7046913" y="6381750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altLang="zh-CN"/>
              <a:t>   </a:t>
            </a:r>
            <a:endParaRPr lang="zh-CN" altLang="en-US"/>
          </a:p>
          <a:p>
            <a:r>
              <a:rPr lang="en-US" altLang="zh-CN"/>
              <a:t>   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5" descr="01章_02-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088" y="1773238"/>
            <a:ext cx="7632700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2" name="Text Box 5"/>
          <p:cNvSpPr>
            <a:spLocks noChangeArrowheads="1"/>
          </p:cNvSpPr>
          <p:nvPr/>
        </p:nvSpPr>
        <p:spPr bwMode="auto">
          <a:xfrm>
            <a:off x="827088" y="2997200"/>
            <a:ext cx="7888287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    你从每次对话中感受到了“东方第一哨”士兵怎样的形象？从哪些词句中体会到了什么？</a:t>
            </a:r>
            <a:endParaRPr lang="zh-CN" altLang="en-US"/>
          </a:p>
        </p:txBody>
      </p:sp>
      <p:pic>
        <p:nvPicPr>
          <p:cNvPr id="35843" name="Picture 2" descr="C:\Users\Administrator\Desktop\图库\图片大全\002 (1)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32588" y="1939925"/>
            <a:ext cx="1066800" cy="1116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4" name="矩形 5"/>
          <p:cNvSpPr>
            <a:spLocks noChangeArrowheads="1"/>
          </p:cNvSpPr>
          <p:nvPr/>
        </p:nvSpPr>
        <p:spPr bwMode="auto">
          <a:xfrm>
            <a:off x="2482850" y="2235200"/>
            <a:ext cx="35226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 三读课文，做批注。</a:t>
            </a:r>
            <a:endParaRPr lang="zh-CN" altLang="en-US">
              <a:solidFill>
                <a:srgbClr val="000000"/>
              </a:solidFill>
              <a:sym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1142</Words>
  <Application>WPS 演示</Application>
  <PresentationFormat>全屏显示(4:3)</PresentationFormat>
  <Paragraphs>89</Paragraphs>
  <Slides>22</Slides>
  <Notes>0</Notes>
  <HiddenSlides>0</HiddenSlides>
  <MMClips>1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演示文稿设计模板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2" baseType="lpstr">
      <vt:lpstr>Arial</vt:lpstr>
      <vt:lpstr>宋体</vt:lpstr>
      <vt:lpstr>Calibri</vt:lpstr>
      <vt:lpstr>微软雅黑</vt:lpstr>
      <vt:lpstr>黑体</vt:lpstr>
      <vt:lpstr>HY헤드라인M</vt:lpstr>
      <vt:lpstr>Gulim</vt:lpstr>
      <vt:lpstr>Wingdings</vt:lpstr>
      <vt:lpstr>Times New Roman</vt:lpstr>
      <vt:lpstr>默认设计模板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</vt:vector>
  </TitlesOfParts>
  <Manager/>
  <Company/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subject/>
  <dc:creator/>
  <cp:keywords/>
  <dc:description/>
  <cp:lastModifiedBy>User</cp:lastModifiedBy>
  <cp:revision>34</cp:revision>
  <dcterms:created xsi:type="dcterms:W3CDTF">2016-06-22T11:48:00Z</dcterms:created>
  <dcterms:modified xsi:type="dcterms:W3CDTF">2017-11-09T01:27:24Z</dcterms:modified>
  <cp:category/>
</cp:coreProperties>
</file>